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79" r:id="rId2"/>
    <p:sldId id="325" r:id="rId3"/>
    <p:sldId id="280" r:id="rId4"/>
    <p:sldId id="282" r:id="rId5"/>
    <p:sldId id="300" r:id="rId6"/>
    <p:sldId id="283" r:id="rId7"/>
    <p:sldId id="301" r:id="rId8"/>
    <p:sldId id="284" r:id="rId9"/>
    <p:sldId id="285" r:id="rId10"/>
    <p:sldId id="286" r:id="rId11"/>
    <p:sldId id="287" r:id="rId12"/>
    <p:sldId id="288" r:id="rId13"/>
    <p:sldId id="289" r:id="rId14"/>
    <p:sldId id="290" r:id="rId15"/>
    <p:sldId id="291" r:id="rId16"/>
    <p:sldId id="292" r:id="rId17"/>
    <p:sldId id="293" r:id="rId18"/>
    <p:sldId id="294" r:id="rId19"/>
    <p:sldId id="295" r:id="rId20"/>
    <p:sldId id="296" r:id="rId21"/>
    <p:sldId id="297" r:id="rId22"/>
    <p:sldId id="281" r:id="rId23"/>
    <p:sldId id="303" r:id="rId24"/>
    <p:sldId id="258" r:id="rId25"/>
    <p:sldId id="309" r:id="rId26"/>
    <p:sldId id="276" r:id="rId27"/>
    <p:sldId id="259" r:id="rId28"/>
    <p:sldId id="310" r:id="rId29"/>
    <p:sldId id="260" r:id="rId30"/>
    <p:sldId id="261" r:id="rId31"/>
    <p:sldId id="267" r:id="rId32"/>
    <p:sldId id="318" r:id="rId33"/>
    <p:sldId id="263" r:id="rId34"/>
    <p:sldId id="268" r:id="rId35"/>
    <p:sldId id="311" r:id="rId36"/>
    <p:sldId id="265" r:id="rId37"/>
    <p:sldId id="312" r:id="rId38"/>
    <p:sldId id="266" r:id="rId39"/>
    <p:sldId id="313" r:id="rId40"/>
    <p:sldId id="269" r:id="rId41"/>
    <p:sldId id="314" r:id="rId42"/>
    <p:sldId id="270" r:id="rId43"/>
    <p:sldId id="315" r:id="rId44"/>
    <p:sldId id="271" r:id="rId45"/>
    <p:sldId id="316" r:id="rId46"/>
    <p:sldId id="272" r:id="rId47"/>
    <p:sldId id="317" r:id="rId48"/>
    <p:sldId id="273" r:id="rId49"/>
    <p:sldId id="274" r:id="rId50"/>
    <p:sldId id="320" r:id="rId51"/>
    <p:sldId id="277" r:id="rId52"/>
    <p:sldId id="322" r:id="rId53"/>
    <p:sldId id="323" r:id="rId54"/>
    <p:sldId id="305" r:id="rId55"/>
    <p:sldId id="319" r:id="rId56"/>
    <p:sldId id="307" r:id="rId57"/>
    <p:sldId id="321" r:id="rId58"/>
    <p:sldId id="324" r:id="rId59"/>
    <p:sldId id="308" r:id="rId60"/>
    <p:sldId id="275" r:id="rId61"/>
  </p:sldIdLst>
  <p:sldSz cx="12192000" cy="6858000"/>
  <p:notesSz cx="6858000" cy="994568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Germann" initials="PG" lastIdx="1" clrIdx="0">
    <p:extLst>
      <p:ext uri="{19B8F6BF-5375-455C-9EA6-DF929625EA0E}">
        <p15:presenceInfo xmlns:p15="http://schemas.microsoft.com/office/powerpoint/2012/main" userId="3d3aabe36057360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9451"/>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650" autoAdjust="0"/>
    <p:restoredTop sz="78726" autoAdjust="0"/>
  </p:normalViewPr>
  <p:slideViewPr>
    <p:cSldViewPr snapToGrid="0">
      <p:cViewPr varScale="1">
        <p:scale>
          <a:sx n="91" d="100"/>
          <a:sy n="91" d="100"/>
        </p:scale>
        <p:origin x="198" y="90"/>
      </p:cViewPr>
      <p:guideLst/>
    </p:cSldViewPr>
  </p:slideViewPr>
  <p:notesTextViewPr>
    <p:cViewPr>
      <p:scale>
        <a:sx n="3" d="2"/>
        <a:sy n="3" d="2"/>
      </p:scale>
      <p:origin x="0" y="0"/>
    </p:cViewPr>
  </p:notesTextViewPr>
  <p:notesViewPr>
    <p:cSldViewPr snapToGrid="0">
      <p:cViewPr varScale="1">
        <p:scale>
          <a:sx n="78" d="100"/>
          <a:sy n="78" d="100"/>
        </p:scale>
        <p:origin x="333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56F37F73-1DB0-4555-AEA7-D630742814F1}" type="datetimeFigureOut">
              <a:rPr lang="de-CH" smtClean="0"/>
              <a:t>29.01.2019</a:t>
            </a:fld>
            <a:endParaRPr lang="de-CH"/>
          </a:p>
        </p:txBody>
      </p:sp>
      <p:sp>
        <p:nvSpPr>
          <p:cNvPr id="4" name="Folienbildplatzhalt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B71AE6BF-12FB-49C6-9D44-A526E4F34F1B}" type="slidenum">
              <a:rPr lang="de-CH" smtClean="0"/>
              <a:t>‹Nr.›</a:t>
            </a:fld>
            <a:endParaRPr lang="de-CH"/>
          </a:p>
        </p:txBody>
      </p:sp>
    </p:spTree>
    <p:extLst>
      <p:ext uri="{BB962C8B-B14F-4D97-AF65-F5344CB8AC3E}">
        <p14:creationId xmlns:p14="http://schemas.microsoft.com/office/powerpoint/2010/main" val="724977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b="1" dirty="0" err="1" smtClean="0"/>
              <a:t>Zu</a:t>
            </a:r>
            <a:r>
              <a:rPr lang="en-US" b="1" dirty="0" smtClean="0"/>
              <a:t> 1.)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b="1" dirty="0" smtClean="0"/>
          </a:p>
          <a:p>
            <a:pPr marL="0" marR="0" lvl="0" indent="0" algn="l" defTabSz="914400" rtl="0" eaLnBrk="1" fontAlgn="auto" latinLnBrk="0" hangingPunct="1">
              <a:lnSpc>
                <a:spcPct val="150000"/>
              </a:lnSpc>
              <a:spcBef>
                <a:spcPts val="0"/>
              </a:spcBef>
              <a:spcAft>
                <a:spcPts val="0"/>
              </a:spcAft>
              <a:buClrTx/>
              <a:buSzTx/>
              <a:buFontTx/>
              <a:buNone/>
              <a:tabLst/>
              <a:defRPr/>
            </a:pPr>
            <a:r>
              <a:rPr lang="en-US" b="1" dirty="0" err="1" smtClean="0"/>
              <a:t>Ihre</a:t>
            </a:r>
            <a:r>
              <a:rPr lang="en-US" b="1" dirty="0" smtClean="0"/>
              <a:t> </a:t>
            </a:r>
            <a:r>
              <a:rPr lang="en-US" b="1" dirty="0" err="1" smtClean="0"/>
              <a:t>fachgerechte</a:t>
            </a:r>
            <a:r>
              <a:rPr lang="en-US" b="1" dirty="0" smtClean="0"/>
              <a:t> </a:t>
            </a:r>
            <a:r>
              <a:rPr lang="en-US" b="1" dirty="0" err="1" smtClean="0"/>
              <a:t>Ausführung</a:t>
            </a:r>
            <a:r>
              <a:rPr lang="en-US" b="1" dirty="0" smtClean="0"/>
              <a:t> </a:t>
            </a:r>
            <a:r>
              <a:rPr lang="en-US" b="1" dirty="0" err="1" smtClean="0"/>
              <a:t>setzt</a:t>
            </a:r>
            <a:r>
              <a:rPr lang="en-US" b="1" dirty="0" smtClean="0"/>
              <a:t> </a:t>
            </a:r>
            <a:r>
              <a:rPr lang="en-US" b="1" dirty="0" err="1" smtClean="0"/>
              <a:t>grosse</a:t>
            </a:r>
            <a:r>
              <a:rPr lang="en-US" b="1" dirty="0" smtClean="0"/>
              <a:t> </a:t>
            </a:r>
            <a:r>
              <a:rPr lang="en-US" b="1" dirty="0" err="1" smtClean="0"/>
              <a:t>Anstrengungen</a:t>
            </a:r>
            <a:r>
              <a:rPr lang="en-US" b="1" dirty="0" smtClean="0"/>
              <a:t> </a:t>
            </a:r>
            <a:r>
              <a:rPr lang="en-US" b="1" dirty="0" err="1" smtClean="0"/>
              <a:t>zum</a:t>
            </a:r>
            <a:r>
              <a:rPr lang="en-US" b="1" dirty="0" smtClean="0"/>
              <a:t> </a:t>
            </a:r>
            <a:r>
              <a:rPr lang="en-US" b="1" dirty="0" err="1" smtClean="0"/>
              <a:t>Erwerb</a:t>
            </a:r>
            <a:r>
              <a:rPr lang="en-US" b="1" dirty="0" smtClean="0"/>
              <a:t> des </a:t>
            </a:r>
            <a:r>
              <a:rPr lang="en-US" b="1" dirty="0" err="1" smtClean="0"/>
              <a:t>Wissens</a:t>
            </a:r>
            <a:r>
              <a:rPr lang="en-US" b="1" dirty="0" smtClean="0"/>
              <a:t> und </a:t>
            </a:r>
            <a:r>
              <a:rPr lang="en-US" b="1" dirty="0" err="1" smtClean="0"/>
              <a:t>zur</a:t>
            </a:r>
            <a:r>
              <a:rPr lang="en-US" b="1" dirty="0" smtClean="0"/>
              <a:t> </a:t>
            </a:r>
            <a:r>
              <a:rPr lang="en-US" b="1" dirty="0" err="1" smtClean="0"/>
              <a:t>Erhaltung</a:t>
            </a:r>
            <a:r>
              <a:rPr lang="en-US" b="1" dirty="0" smtClean="0"/>
              <a:t> der </a:t>
            </a:r>
            <a:r>
              <a:rPr lang="en-US" b="1" dirty="0" err="1" smtClean="0"/>
              <a:t>Einsatzfähigkeit</a:t>
            </a:r>
            <a:r>
              <a:rPr lang="en-US" b="1" dirty="0" smtClean="0"/>
              <a:t> </a:t>
            </a:r>
            <a:r>
              <a:rPr lang="en-US" b="1" dirty="0" err="1" smtClean="0"/>
              <a:t>voraus</a:t>
            </a:r>
            <a:r>
              <a:rPr lang="en-US" b="1" dirty="0" smtClean="0"/>
              <a:t>.</a:t>
            </a:r>
          </a:p>
          <a:p>
            <a:pPr marL="0" marR="0" lvl="0" indent="0" algn="l" defTabSz="914400" rtl="0" eaLnBrk="1" fontAlgn="auto" latinLnBrk="0" hangingPunct="1">
              <a:lnSpc>
                <a:spcPct val="150000"/>
              </a:lnSpc>
              <a:spcBef>
                <a:spcPts val="0"/>
              </a:spcBef>
              <a:spcAft>
                <a:spcPts val="0"/>
              </a:spcAft>
              <a:buClrTx/>
              <a:buSzTx/>
              <a:buFontTx/>
              <a:buNone/>
              <a:tabLst/>
              <a:defRPr/>
            </a:pPr>
            <a:r>
              <a:rPr lang="en-US" b="1" dirty="0" err="1" smtClean="0"/>
              <a:t>Beides</a:t>
            </a:r>
            <a:r>
              <a:rPr lang="en-US" b="1" dirty="0" smtClean="0"/>
              <a:t> </a:t>
            </a:r>
            <a:r>
              <a:rPr lang="en-US" b="1" dirty="0" err="1" smtClean="0"/>
              <a:t>sind</a:t>
            </a:r>
            <a:r>
              <a:rPr lang="en-US" b="1" dirty="0" smtClean="0"/>
              <a:t> </a:t>
            </a:r>
            <a:r>
              <a:rPr lang="en-US" b="1" u="sng" dirty="0" err="1" smtClean="0"/>
              <a:t>Grundvoraussetzungen</a:t>
            </a:r>
            <a:r>
              <a:rPr lang="en-US" b="1" dirty="0" smtClean="0"/>
              <a:t> um den </a:t>
            </a:r>
            <a:r>
              <a:rPr lang="en-US" b="1" dirty="0" err="1" smtClean="0"/>
              <a:t>diszipliniert</a:t>
            </a:r>
            <a:r>
              <a:rPr lang="en-US" b="1" dirty="0" smtClean="0"/>
              <a:t> </a:t>
            </a:r>
            <a:r>
              <a:rPr lang="en-US" b="1" dirty="0" err="1" smtClean="0"/>
              <a:t>übenden</a:t>
            </a:r>
            <a:r>
              <a:rPr lang="en-US" b="1" dirty="0" smtClean="0"/>
              <a:t> und von </a:t>
            </a:r>
            <a:r>
              <a:rPr lang="en-US" b="1" dirty="0" err="1" smtClean="0"/>
              <a:t>weit</a:t>
            </a:r>
            <a:r>
              <a:rPr lang="en-US" b="1" dirty="0" smtClean="0"/>
              <a:t> her </a:t>
            </a:r>
            <a:r>
              <a:rPr lang="en-US" b="1" dirty="0" err="1" smtClean="0"/>
              <a:t>anreisenden</a:t>
            </a:r>
            <a:r>
              <a:rPr lang="en-US" b="1" dirty="0" smtClean="0"/>
              <a:t> </a:t>
            </a:r>
            <a:r>
              <a:rPr lang="en-US" b="1" dirty="0" err="1" smtClean="0"/>
              <a:t>Konkurrenten</a:t>
            </a:r>
            <a:r>
              <a:rPr lang="en-US" b="1" dirty="0" smtClean="0"/>
              <a:t> einen </a:t>
            </a:r>
            <a:r>
              <a:rPr lang="en-US" b="1" dirty="0" err="1" smtClean="0"/>
              <a:t>angemessenen</a:t>
            </a:r>
            <a:r>
              <a:rPr lang="en-US" b="1" dirty="0" smtClean="0"/>
              <a:t> Grad an </a:t>
            </a:r>
            <a:r>
              <a:rPr lang="en-US" b="1" dirty="0" err="1" smtClean="0"/>
              <a:t>Wissen</a:t>
            </a:r>
            <a:r>
              <a:rPr lang="en-US" b="1" dirty="0" smtClean="0"/>
              <a:t> und </a:t>
            </a:r>
            <a:r>
              <a:rPr lang="en-US" b="1" dirty="0" err="1" smtClean="0"/>
              <a:t>Können</a:t>
            </a:r>
            <a:r>
              <a:rPr lang="en-US" b="1" dirty="0" smtClean="0"/>
              <a:t> </a:t>
            </a:r>
            <a:r>
              <a:rPr lang="en-US" b="1" dirty="0" err="1" smtClean="0"/>
              <a:t>garantieren</a:t>
            </a:r>
            <a:r>
              <a:rPr lang="en-US" b="1" dirty="0" smtClean="0"/>
              <a:t> zu </a:t>
            </a:r>
            <a:r>
              <a:rPr lang="en-US" b="1" dirty="0" err="1" smtClean="0"/>
              <a:t>können</a:t>
            </a:r>
            <a:r>
              <a:rPr lang="en-US" b="1" dirty="0" smtClean="0"/>
              <a:t>.</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b="1" dirty="0" smtClean="0"/>
          </a:p>
          <a:p>
            <a:pPr marL="0" marR="0" lvl="0" indent="0" algn="l" defTabSz="914400" rtl="0" eaLnBrk="1" fontAlgn="auto" latinLnBrk="0" hangingPunct="1">
              <a:lnSpc>
                <a:spcPct val="150000"/>
              </a:lnSpc>
              <a:spcBef>
                <a:spcPts val="0"/>
              </a:spcBef>
              <a:spcAft>
                <a:spcPts val="0"/>
              </a:spcAft>
              <a:buClrTx/>
              <a:buSzTx/>
              <a:buFontTx/>
              <a:buNone/>
              <a:tabLst/>
              <a:defRPr/>
            </a:pPr>
            <a:r>
              <a:rPr lang="en-US" b="1" dirty="0" err="1" smtClean="0"/>
              <a:t>Zu</a:t>
            </a:r>
            <a:r>
              <a:rPr lang="en-US" b="1" dirty="0" smtClean="0"/>
              <a:t> 2.)</a:t>
            </a:r>
          </a:p>
          <a:p>
            <a:pPr marL="0" marR="0" lvl="0" indent="0" algn="l" defTabSz="914400" rtl="0" eaLnBrk="1" fontAlgn="auto" latinLnBrk="0" hangingPunct="1">
              <a:lnSpc>
                <a:spcPct val="150000"/>
              </a:lnSpc>
              <a:spcBef>
                <a:spcPts val="0"/>
              </a:spcBef>
              <a:spcAft>
                <a:spcPts val="0"/>
              </a:spcAft>
              <a:buClrTx/>
              <a:buSzTx/>
              <a:buFontTx/>
              <a:buNone/>
              <a:tabLst/>
              <a:defRPr/>
            </a:pPr>
            <a:r>
              <a:rPr lang="en-US" b="1" dirty="0" smtClean="0"/>
              <a:t>Die </a:t>
            </a:r>
            <a:r>
              <a:rPr lang="en-US" b="1" dirty="0" err="1" smtClean="0"/>
              <a:t>Notengebungen</a:t>
            </a:r>
            <a:r>
              <a:rPr lang="en-US" b="1" dirty="0" smtClean="0"/>
              <a:t> </a:t>
            </a:r>
            <a:r>
              <a:rPr lang="en-US" b="1" dirty="0" err="1" smtClean="0"/>
              <a:t>einzelner</a:t>
            </a:r>
            <a:r>
              <a:rPr lang="en-US" b="1" baseline="0" dirty="0" smtClean="0"/>
              <a:t> </a:t>
            </a:r>
            <a:r>
              <a:rPr lang="en-US" b="1" baseline="0" dirty="0" err="1" smtClean="0"/>
              <a:t>Punktrichter</a:t>
            </a:r>
            <a:r>
              <a:rPr lang="en-US" b="1" baseline="0" dirty="0" smtClean="0"/>
              <a:t> </a:t>
            </a:r>
            <a:r>
              <a:rPr lang="en-US" b="1" baseline="0" dirty="0" err="1" smtClean="0"/>
              <a:t>zum</a:t>
            </a:r>
            <a:r>
              <a:rPr lang="en-US" b="1" baseline="0" dirty="0" smtClean="0"/>
              <a:t> </a:t>
            </a:r>
            <a:r>
              <a:rPr lang="en-US" b="1" baseline="0" dirty="0" err="1" smtClean="0"/>
              <a:t>gleichen</a:t>
            </a:r>
            <a:r>
              <a:rPr lang="en-US" b="1" baseline="0" dirty="0" smtClean="0"/>
              <a:t> </a:t>
            </a:r>
            <a:r>
              <a:rPr lang="en-US" b="1" baseline="0" dirty="0" err="1" smtClean="0"/>
              <a:t>Manöver</a:t>
            </a:r>
            <a:r>
              <a:rPr lang="en-US" b="1" baseline="0" dirty="0" smtClean="0"/>
              <a:t> </a:t>
            </a:r>
            <a:r>
              <a:rPr lang="en-US" b="1" baseline="0" dirty="0" err="1" smtClean="0"/>
              <a:t>eines</a:t>
            </a:r>
            <a:r>
              <a:rPr lang="en-US" b="1" baseline="0" dirty="0" smtClean="0"/>
              <a:t> </a:t>
            </a:r>
            <a:r>
              <a:rPr lang="en-US" b="1" baseline="0" dirty="0" err="1" smtClean="0"/>
              <a:t>Piloten</a:t>
            </a:r>
            <a:r>
              <a:rPr lang="en-US" b="1" baseline="0" dirty="0" smtClean="0"/>
              <a:t> </a:t>
            </a:r>
            <a:r>
              <a:rPr lang="en-US" b="1" baseline="0" dirty="0" err="1" smtClean="0"/>
              <a:t>können</a:t>
            </a:r>
            <a:r>
              <a:rPr lang="en-US" b="1" baseline="0" dirty="0" smtClean="0"/>
              <a:t> </a:t>
            </a:r>
            <a:r>
              <a:rPr lang="en-US" b="1" baseline="0" dirty="0" err="1" smtClean="0"/>
              <a:t>erheblich</a:t>
            </a:r>
            <a:r>
              <a:rPr lang="en-US" b="1" baseline="0" dirty="0" smtClean="0"/>
              <a:t> </a:t>
            </a:r>
            <a:r>
              <a:rPr lang="en-US" b="1" baseline="0" dirty="0" err="1" smtClean="0"/>
              <a:t>voneinander</a:t>
            </a:r>
            <a:r>
              <a:rPr lang="en-US" b="1" baseline="0" dirty="0" smtClean="0"/>
              <a:t> </a:t>
            </a:r>
            <a:r>
              <a:rPr lang="en-US" b="1" baseline="0" dirty="0" err="1" smtClean="0"/>
              <a:t>abweichen</a:t>
            </a:r>
            <a:r>
              <a:rPr lang="en-US" b="1" baseline="0" dirty="0" smtClean="0"/>
              <a:t>.</a:t>
            </a:r>
          </a:p>
          <a:p>
            <a:pPr marL="0" marR="0" lvl="0" indent="0" algn="l" defTabSz="914400" rtl="0" eaLnBrk="1" fontAlgn="auto" latinLnBrk="0" hangingPunct="1">
              <a:lnSpc>
                <a:spcPct val="150000"/>
              </a:lnSpc>
              <a:spcBef>
                <a:spcPts val="0"/>
              </a:spcBef>
              <a:spcAft>
                <a:spcPts val="0"/>
              </a:spcAft>
              <a:buClrTx/>
              <a:buSzTx/>
              <a:buFontTx/>
              <a:buNone/>
              <a:tabLst/>
              <a:defRPr/>
            </a:pPr>
            <a:r>
              <a:rPr lang="en-US" b="1" baseline="0" dirty="0" smtClean="0"/>
              <a:t>Dies </a:t>
            </a:r>
            <a:r>
              <a:rPr lang="en-US" b="1" baseline="0" dirty="0" err="1" smtClean="0"/>
              <a:t>ist</a:t>
            </a:r>
            <a:r>
              <a:rPr lang="en-US" b="1" baseline="0" dirty="0" smtClean="0"/>
              <a:t> </a:t>
            </a:r>
            <a:r>
              <a:rPr lang="en-US" b="1" baseline="0" dirty="0" err="1" smtClean="0"/>
              <a:t>weniger</a:t>
            </a:r>
            <a:r>
              <a:rPr lang="en-US" b="1" baseline="0" dirty="0" smtClean="0"/>
              <a:t> auf </a:t>
            </a:r>
            <a:r>
              <a:rPr lang="en-US" b="1" baseline="0" dirty="0" err="1" smtClean="0"/>
              <a:t>Ausbildung</a:t>
            </a:r>
            <a:r>
              <a:rPr lang="en-US" b="1" baseline="0" dirty="0" smtClean="0"/>
              <a:t> und </a:t>
            </a:r>
            <a:r>
              <a:rPr lang="en-US" b="1" baseline="0" dirty="0" err="1" smtClean="0"/>
              <a:t>Erfahrung</a:t>
            </a:r>
            <a:r>
              <a:rPr lang="en-US" b="1" baseline="0" dirty="0" smtClean="0"/>
              <a:t> </a:t>
            </a:r>
            <a:r>
              <a:rPr lang="en-US" b="1" baseline="0" dirty="0" err="1" smtClean="0"/>
              <a:t>zurückzuführen</a:t>
            </a:r>
            <a:r>
              <a:rPr lang="en-US" b="1" baseline="0" dirty="0" smtClean="0"/>
              <a:t>, </a:t>
            </a:r>
            <a:r>
              <a:rPr lang="en-US" b="1" baseline="0" dirty="0" err="1" smtClean="0"/>
              <a:t>sondern</a:t>
            </a:r>
            <a:r>
              <a:rPr lang="en-US" b="1" baseline="0" dirty="0" smtClean="0"/>
              <a:t> </a:t>
            </a:r>
            <a:r>
              <a:rPr lang="en-US" b="1" baseline="0" dirty="0" err="1" smtClean="0"/>
              <a:t>vor</a:t>
            </a:r>
            <a:r>
              <a:rPr lang="en-US" b="1" baseline="0" dirty="0" smtClean="0"/>
              <a:t> </a:t>
            </a:r>
            <a:r>
              <a:rPr lang="en-US" b="1" baseline="0" dirty="0" err="1" smtClean="0"/>
              <a:t>Allem</a:t>
            </a:r>
            <a:r>
              <a:rPr lang="en-US" b="1" baseline="0" dirty="0" smtClean="0"/>
              <a:t> auf </a:t>
            </a:r>
            <a:r>
              <a:rPr lang="en-US" b="1" baseline="0" dirty="0" err="1" smtClean="0"/>
              <a:t>eine</a:t>
            </a:r>
            <a:r>
              <a:rPr lang="en-US" b="1" baseline="0" dirty="0" smtClean="0"/>
              <a:t> </a:t>
            </a:r>
            <a:r>
              <a:rPr lang="en-US" b="1" baseline="0" dirty="0" err="1" smtClean="0"/>
              <a:t>individuell</a:t>
            </a:r>
            <a:r>
              <a:rPr lang="en-US" b="1" baseline="0" dirty="0" smtClean="0"/>
              <a:t> </a:t>
            </a:r>
            <a:r>
              <a:rPr lang="en-US" b="1" baseline="0" dirty="0" err="1" smtClean="0"/>
              <a:t>unterschiedliche</a:t>
            </a:r>
            <a:r>
              <a:rPr lang="en-US" b="1" baseline="0" dirty="0" smtClean="0"/>
              <a:t> </a:t>
            </a:r>
            <a:r>
              <a:rPr lang="en-US" b="1" baseline="0" dirty="0" err="1" smtClean="0"/>
              <a:t>Gewichtung</a:t>
            </a:r>
            <a:r>
              <a:rPr lang="en-US" b="1" baseline="0" dirty="0" smtClean="0"/>
              <a:t> </a:t>
            </a:r>
            <a:r>
              <a:rPr lang="en-US" b="1" baseline="0" dirty="0" err="1" smtClean="0"/>
              <a:t>festgestellter</a:t>
            </a:r>
            <a:r>
              <a:rPr lang="en-US" b="1" baseline="0" dirty="0" smtClean="0"/>
              <a:t> </a:t>
            </a:r>
            <a:r>
              <a:rPr lang="en-US" b="1" baseline="0" dirty="0" err="1" smtClean="0"/>
              <a:t>Fehler</a:t>
            </a:r>
            <a:r>
              <a:rPr lang="en-US" b="1" baseline="0" dirty="0" smtClean="0"/>
              <a:t>.</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50000"/>
              </a:lnSpc>
              <a:spcBef>
                <a:spcPts val="0"/>
              </a:spcBef>
              <a:spcAft>
                <a:spcPts val="0"/>
              </a:spcAft>
              <a:buClrTx/>
              <a:buSzTx/>
              <a:buFontTx/>
              <a:buNone/>
              <a:tabLst/>
              <a:defRPr/>
            </a:pPr>
            <a:r>
              <a:rPr lang="en-US" b="1" baseline="0" dirty="0" err="1" smtClean="0"/>
              <a:t>Zu</a:t>
            </a:r>
            <a:r>
              <a:rPr lang="en-US" b="1" baseline="0" dirty="0" smtClean="0"/>
              <a:t> 3.)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b="1" baseline="0" dirty="0" err="1" smtClean="0"/>
              <a:t>Einheitliche</a:t>
            </a:r>
            <a:r>
              <a:rPr lang="en-US" b="1" baseline="0" dirty="0" smtClean="0"/>
              <a:t> </a:t>
            </a:r>
            <a:r>
              <a:rPr lang="en-US" b="1" baseline="0" dirty="0" err="1" smtClean="0"/>
              <a:t>Richtlinien</a:t>
            </a:r>
            <a:r>
              <a:rPr lang="en-US" b="1" baseline="0" dirty="0" smtClean="0"/>
              <a:t> </a:t>
            </a:r>
            <a:r>
              <a:rPr lang="en-US" b="1" baseline="0" dirty="0" err="1" smtClean="0"/>
              <a:t>zur</a:t>
            </a:r>
            <a:r>
              <a:rPr lang="en-US" b="1" baseline="0" dirty="0" smtClean="0"/>
              <a:t> </a:t>
            </a:r>
            <a:r>
              <a:rPr lang="en-US" b="1" baseline="0" dirty="0" err="1" smtClean="0"/>
              <a:t>Auslegung</a:t>
            </a:r>
            <a:r>
              <a:rPr lang="en-US" b="1" baseline="0" dirty="0" smtClean="0"/>
              <a:t> der </a:t>
            </a:r>
            <a:r>
              <a:rPr lang="en-US" b="1" baseline="0" dirty="0" err="1" smtClean="0"/>
              <a:t>Reglemente</a:t>
            </a:r>
            <a:r>
              <a:rPr lang="en-US" b="1" baseline="0" dirty="0" smtClean="0"/>
              <a:t> und </a:t>
            </a:r>
            <a:r>
              <a:rPr lang="en-US" b="1" baseline="0" dirty="0" err="1" smtClean="0"/>
              <a:t>deren</a:t>
            </a:r>
            <a:r>
              <a:rPr lang="en-US" b="1" baseline="0" dirty="0" smtClean="0"/>
              <a:t> </a:t>
            </a:r>
            <a:r>
              <a:rPr lang="en-US" b="1" baseline="0" dirty="0" err="1" smtClean="0"/>
              <a:t>Umsetzung</a:t>
            </a:r>
            <a:r>
              <a:rPr lang="en-US" b="1" baseline="0" dirty="0" smtClean="0"/>
              <a:t> auf </a:t>
            </a:r>
            <a:r>
              <a:rPr lang="en-US" b="1" baseline="0" dirty="0" err="1" smtClean="0"/>
              <a:t>nationaler</a:t>
            </a:r>
            <a:r>
              <a:rPr lang="en-US" b="1" baseline="0" dirty="0" smtClean="0"/>
              <a:t> </a:t>
            </a:r>
            <a:r>
              <a:rPr lang="en-US" b="1" baseline="0" dirty="0" err="1" smtClean="0"/>
              <a:t>Ebene</a:t>
            </a:r>
            <a:endParaRPr lang="en-US" b="1" baseline="0" dirty="0" smtClean="0"/>
          </a:p>
          <a:p>
            <a:pPr marL="0" marR="0" lvl="0" indent="0" algn="l" defTabSz="914400" rtl="0" eaLnBrk="1" fontAlgn="auto" latinLnBrk="0" hangingPunct="1">
              <a:lnSpc>
                <a:spcPct val="150000"/>
              </a:lnSpc>
              <a:spcBef>
                <a:spcPts val="0"/>
              </a:spcBef>
              <a:spcAft>
                <a:spcPts val="0"/>
              </a:spcAft>
              <a:buClrTx/>
              <a:buSzTx/>
              <a:buFontTx/>
              <a:buNone/>
              <a:tabLst/>
              <a:defRPr/>
            </a:pPr>
            <a:r>
              <a:rPr lang="en-US" b="1" baseline="0" dirty="0" err="1" smtClean="0"/>
              <a:t>sind</a:t>
            </a:r>
            <a:r>
              <a:rPr lang="en-US" b="1" baseline="0" dirty="0" smtClean="0"/>
              <a:t> </a:t>
            </a:r>
            <a:r>
              <a:rPr lang="en-US" b="1" baseline="0" dirty="0" err="1" smtClean="0"/>
              <a:t>ein</a:t>
            </a:r>
            <a:r>
              <a:rPr lang="en-US" b="1" baseline="0" dirty="0" smtClean="0"/>
              <a:t> </a:t>
            </a:r>
            <a:r>
              <a:rPr lang="en-US" b="1" baseline="0" dirty="0" err="1" smtClean="0"/>
              <a:t>wirksamer</a:t>
            </a:r>
            <a:r>
              <a:rPr lang="en-US" b="1" baseline="0" dirty="0" smtClean="0"/>
              <a:t> </a:t>
            </a:r>
            <a:r>
              <a:rPr lang="en-US" b="1" baseline="0" dirty="0" err="1" smtClean="0"/>
              <a:t>Beitrag</a:t>
            </a:r>
            <a:r>
              <a:rPr lang="en-US" b="1" baseline="0" dirty="0" smtClean="0"/>
              <a:t> </a:t>
            </a:r>
            <a:r>
              <a:rPr lang="en-US" b="1" baseline="0" dirty="0" err="1" smtClean="0"/>
              <a:t>zu</a:t>
            </a:r>
            <a:r>
              <a:rPr lang="en-US" b="1" baseline="0" dirty="0" smtClean="0"/>
              <a:t> </a:t>
            </a:r>
            <a:r>
              <a:rPr lang="en-US" b="1" baseline="0" dirty="0" err="1" smtClean="0"/>
              <a:t>einer</a:t>
            </a:r>
            <a:r>
              <a:rPr lang="en-US" b="1" baseline="0" dirty="0" smtClean="0"/>
              <a:t> international </a:t>
            </a:r>
            <a:r>
              <a:rPr lang="en-US" b="1" baseline="0" dirty="0" err="1" smtClean="0"/>
              <a:t>vergleichbaren</a:t>
            </a:r>
            <a:r>
              <a:rPr lang="en-US" b="1" baseline="0" dirty="0" smtClean="0"/>
              <a:t> </a:t>
            </a:r>
            <a:r>
              <a:rPr lang="en-US" b="1" baseline="0" dirty="0" err="1" smtClean="0"/>
              <a:t>Wahrnehmung</a:t>
            </a:r>
            <a:r>
              <a:rPr lang="en-US" b="1" baseline="0" dirty="0" smtClean="0"/>
              <a:t> von </a:t>
            </a:r>
            <a:r>
              <a:rPr lang="en-US" b="1" baseline="0" dirty="0" err="1" smtClean="0"/>
              <a:t>Fehlern</a:t>
            </a:r>
            <a:r>
              <a:rPr lang="en-US" b="1" baseline="0" dirty="0" smtClean="0"/>
              <a:t> und </a:t>
            </a:r>
            <a:r>
              <a:rPr lang="en-US" b="1" baseline="0" dirty="0" err="1" smtClean="0"/>
              <a:t>zu</a:t>
            </a:r>
            <a:r>
              <a:rPr lang="en-US" b="1" baseline="0" dirty="0" smtClean="0"/>
              <a:t> </a:t>
            </a:r>
            <a:r>
              <a:rPr lang="en-US" b="1" baseline="0" dirty="0" err="1" smtClean="0"/>
              <a:t>deren</a:t>
            </a:r>
            <a:r>
              <a:rPr lang="en-US" b="1" baseline="0" dirty="0" smtClean="0"/>
              <a:t> </a:t>
            </a:r>
            <a:r>
              <a:rPr lang="en-US" b="1" baseline="0" dirty="0" err="1" smtClean="0"/>
              <a:t>Gewichtung</a:t>
            </a:r>
            <a:r>
              <a:rPr lang="en-US" b="1" baseline="0" dirty="0" smtClean="0"/>
              <a:t> </a:t>
            </a:r>
            <a:r>
              <a:rPr lang="en-US" b="1" baseline="0" dirty="0" err="1" smtClean="0"/>
              <a:t>bei</a:t>
            </a:r>
            <a:r>
              <a:rPr lang="en-US" b="1" baseline="0" dirty="0" smtClean="0"/>
              <a:t> der </a:t>
            </a:r>
            <a:r>
              <a:rPr lang="en-US" b="1" baseline="0" dirty="0" err="1" smtClean="0"/>
              <a:t>Notengebung</a:t>
            </a:r>
            <a:r>
              <a:rPr lang="en-US" b="1" baseline="0" dirty="0" smtClean="0"/>
              <a:t>.</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algn="l">
              <a:lnSpc>
                <a:spcPct val="100000"/>
              </a:lnSpc>
              <a:spcBef>
                <a:spcPts val="0"/>
              </a:spcBef>
            </a:pP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p>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1</a:t>
            </a:fld>
            <a:endParaRPr lang="de-CH"/>
          </a:p>
        </p:txBody>
      </p:sp>
    </p:spTree>
    <p:extLst>
      <p:ext uri="{BB962C8B-B14F-4D97-AF65-F5344CB8AC3E}">
        <p14:creationId xmlns:p14="http://schemas.microsoft.com/office/powerpoint/2010/main" val="27667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10</a:t>
            </a:fld>
            <a:endParaRPr lang="de-CH"/>
          </a:p>
        </p:txBody>
      </p:sp>
    </p:spTree>
    <p:extLst>
      <p:ext uri="{BB962C8B-B14F-4D97-AF65-F5344CB8AC3E}">
        <p14:creationId xmlns:p14="http://schemas.microsoft.com/office/powerpoint/2010/main" val="3945160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11</a:t>
            </a:fld>
            <a:endParaRPr lang="de-CH"/>
          </a:p>
        </p:txBody>
      </p:sp>
    </p:spTree>
    <p:extLst>
      <p:ext uri="{BB962C8B-B14F-4D97-AF65-F5344CB8AC3E}">
        <p14:creationId xmlns:p14="http://schemas.microsoft.com/office/powerpoint/2010/main" val="2840168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12</a:t>
            </a:fld>
            <a:endParaRPr lang="de-CH"/>
          </a:p>
        </p:txBody>
      </p:sp>
    </p:spTree>
    <p:extLst>
      <p:ext uri="{BB962C8B-B14F-4D97-AF65-F5344CB8AC3E}">
        <p14:creationId xmlns:p14="http://schemas.microsoft.com/office/powerpoint/2010/main" val="3241511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13</a:t>
            </a:fld>
            <a:endParaRPr lang="de-CH"/>
          </a:p>
        </p:txBody>
      </p:sp>
    </p:spTree>
    <p:extLst>
      <p:ext uri="{BB962C8B-B14F-4D97-AF65-F5344CB8AC3E}">
        <p14:creationId xmlns:p14="http://schemas.microsoft.com/office/powerpoint/2010/main" val="4111256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14</a:t>
            </a:fld>
            <a:endParaRPr lang="de-CH"/>
          </a:p>
        </p:txBody>
      </p:sp>
    </p:spTree>
    <p:extLst>
      <p:ext uri="{BB962C8B-B14F-4D97-AF65-F5344CB8AC3E}">
        <p14:creationId xmlns:p14="http://schemas.microsoft.com/office/powerpoint/2010/main" val="14228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15</a:t>
            </a:fld>
            <a:endParaRPr lang="de-CH"/>
          </a:p>
        </p:txBody>
      </p:sp>
    </p:spTree>
    <p:extLst>
      <p:ext uri="{BB962C8B-B14F-4D97-AF65-F5344CB8AC3E}">
        <p14:creationId xmlns:p14="http://schemas.microsoft.com/office/powerpoint/2010/main" val="513497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16</a:t>
            </a:fld>
            <a:endParaRPr lang="de-CH"/>
          </a:p>
        </p:txBody>
      </p:sp>
    </p:spTree>
    <p:extLst>
      <p:ext uri="{BB962C8B-B14F-4D97-AF65-F5344CB8AC3E}">
        <p14:creationId xmlns:p14="http://schemas.microsoft.com/office/powerpoint/2010/main" val="671750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17</a:t>
            </a:fld>
            <a:endParaRPr lang="de-CH"/>
          </a:p>
        </p:txBody>
      </p:sp>
    </p:spTree>
    <p:extLst>
      <p:ext uri="{BB962C8B-B14F-4D97-AF65-F5344CB8AC3E}">
        <p14:creationId xmlns:p14="http://schemas.microsoft.com/office/powerpoint/2010/main" val="1829329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18</a:t>
            </a:fld>
            <a:endParaRPr lang="de-CH"/>
          </a:p>
        </p:txBody>
      </p:sp>
    </p:spTree>
    <p:extLst>
      <p:ext uri="{BB962C8B-B14F-4D97-AF65-F5344CB8AC3E}">
        <p14:creationId xmlns:p14="http://schemas.microsoft.com/office/powerpoint/2010/main" val="3804329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19</a:t>
            </a:fld>
            <a:endParaRPr lang="de-CH"/>
          </a:p>
        </p:txBody>
      </p:sp>
    </p:spTree>
    <p:extLst>
      <p:ext uri="{BB962C8B-B14F-4D97-AF65-F5344CB8AC3E}">
        <p14:creationId xmlns:p14="http://schemas.microsoft.com/office/powerpoint/2010/main" val="1019709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smtClean="0"/>
              <a:t>D &amp; E</a:t>
            </a:r>
            <a:r>
              <a:rPr lang="de-CH" b="1" baseline="0" dirty="0" smtClean="0"/>
              <a:t> </a:t>
            </a:r>
            <a:r>
              <a:rPr lang="de-CH" b="1" dirty="0" smtClean="0"/>
              <a:t>Publikation im Internat auf FAI Cloud vorgesehen. Damit weltweite Verfügbarkeit</a:t>
            </a:r>
            <a:r>
              <a:rPr lang="de-CH" b="1" baseline="0" dirty="0" smtClean="0"/>
              <a:t> nachhaltig gesichert. Danach downloadbar für jedermann (50 MB)</a:t>
            </a:r>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2</a:t>
            </a:fld>
            <a:endParaRPr lang="de-CH"/>
          </a:p>
        </p:txBody>
      </p:sp>
    </p:spTree>
    <p:extLst>
      <p:ext uri="{BB962C8B-B14F-4D97-AF65-F5344CB8AC3E}">
        <p14:creationId xmlns:p14="http://schemas.microsoft.com/office/powerpoint/2010/main" val="483094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20</a:t>
            </a:fld>
            <a:endParaRPr lang="de-CH"/>
          </a:p>
        </p:txBody>
      </p:sp>
    </p:spTree>
    <p:extLst>
      <p:ext uri="{BB962C8B-B14F-4D97-AF65-F5344CB8AC3E}">
        <p14:creationId xmlns:p14="http://schemas.microsoft.com/office/powerpoint/2010/main" val="2375051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smtClean="0"/>
              <a:t>Elektrisch angetriebene Modelle müssen nach dem Stillstand von einem Helfer so lange festgehalten werden, bis</a:t>
            </a:r>
            <a:r>
              <a:rPr lang="de-CH" b="1" baseline="0" dirty="0" smtClean="0"/>
              <a:t> der Antrieb gegen unbeabsichtigtes Anlaufen gesichert ist.</a:t>
            </a:r>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21</a:t>
            </a:fld>
            <a:endParaRPr lang="de-CH"/>
          </a:p>
        </p:txBody>
      </p:sp>
    </p:spTree>
    <p:extLst>
      <p:ext uri="{BB962C8B-B14F-4D97-AF65-F5344CB8AC3E}">
        <p14:creationId xmlns:p14="http://schemas.microsoft.com/office/powerpoint/2010/main" val="3162989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CH" b="1" dirty="0" smtClean="0"/>
              <a:t>Grundvoraussetzunge</a:t>
            </a:r>
            <a:r>
              <a:rPr lang="de-CH" b="1" baseline="0" dirty="0" smtClean="0"/>
              <a:t>n auf nationaler Ebene</a:t>
            </a:r>
          </a:p>
          <a:p>
            <a:pPr marL="228600" indent="-228600">
              <a:buAutoNum type="arabicPeriod"/>
            </a:pPr>
            <a:endParaRPr lang="de-CH" b="1" baseline="0" dirty="0" smtClean="0"/>
          </a:p>
          <a:p>
            <a:pPr marL="228600" indent="-228600">
              <a:buAutoNum type="arabicPeriod"/>
            </a:pPr>
            <a:r>
              <a:rPr lang="de-CH" b="1" baseline="0" dirty="0" smtClean="0"/>
              <a:t>Nationale Organisationen sind angehalten, die Reglemente zu übersetzen und aktuell zu halten</a:t>
            </a:r>
          </a:p>
          <a:p>
            <a:pPr marL="228600" indent="-228600">
              <a:buAutoNum type="arabicPeriod"/>
            </a:pPr>
            <a:endParaRPr lang="de-CH" b="1" baseline="0" dirty="0" smtClean="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e-CH" b="1" dirty="0" smtClean="0"/>
              <a:t>Vertiefte Kenntnis der aktuellen Reglemente und des </a:t>
            </a:r>
            <a:r>
              <a:rPr lang="de-CH" b="1" dirty="0" err="1" smtClean="0"/>
              <a:t>Judges</a:t>
            </a:r>
            <a:r>
              <a:rPr lang="de-CH" b="1" dirty="0" smtClean="0"/>
              <a:t>’ Guide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de-CH" b="1" baseline="0" dirty="0" smtClean="0"/>
          </a:p>
          <a:p>
            <a:pPr marL="228600" indent="-228600">
              <a:buAutoNum type="arabicPeriod"/>
            </a:pPr>
            <a:r>
              <a:rPr lang="de-CH" b="1" baseline="0" dirty="0" smtClean="0"/>
              <a:t>Regelmässige Grundschulung und Weiterbildung für Punktrichter und Piloten</a:t>
            </a:r>
          </a:p>
          <a:p>
            <a:pPr marL="228600" indent="-228600">
              <a:buAutoNum type="arabicPeriod"/>
            </a:pPr>
            <a:endParaRPr lang="de-CH" b="1" baseline="0" dirty="0" smtClean="0"/>
          </a:p>
          <a:p>
            <a:pPr marL="228600" indent="-228600">
              <a:buAutoNum type="arabicPeriod"/>
            </a:pPr>
            <a:r>
              <a:rPr lang="de-CH" b="1" baseline="0" dirty="0" smtClean="0"/>
              <a:t>Sicherstellung der Erhaltung des Wissenstandes der als FAI Punktrichter gemeldeten Kandidaten</a:t>
            </a:r>
          </a:p>
          <a:p>
            <a:pPr marL="228600" indent="-228600">
              <a:buAutoNum type="arabicPeriod"/>
            </a:pPr>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22</a:t>
            </a:fld>
            <a:endParaRPr lang="de-CH"/>
          </a:p>
        </p:txBody>
      </p:sp>
    </p:spTree>
    <p:extLst>
      <p:ext uri="{BB962C8B-B14F-4D97-AF65-F5344CB8AC3E}">
        <p14:creationId xmlns:p14="http://schemas.microsoft.com/office/powerpoint/2010/main" val="538430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baseline="0" dirty="0" smtClean="0"/>
              <a:t>Im Wettbewerb ist der gut ausgebildete und erfahrene Punktrichter ein </a:t>
            </a:r>
            <a:r>
              <a:rPr lang="de-CH" b="1" u="sng" baseline="0" dirty="0" smtClean="0"/>
              <a:t>unabhängiger</a:t>
            </a:r>
            <a:r>
              <a:rPr lang="de-CH" b="1" baseline="0" dirty="0" smtClean="0"/>
              <a:t> Experte. Er lässt sich weder von anderen Punktrichtern noch von Dritten beeinflussen und vermeidet entsprechende Diskussionen. </a:t>
            </a:r>
          </a:p>
          <a:p>
            <a:endParaRPr lang="de-CH" b="1" baseline="0" dirty="0" smtClean="0"/>
          </a:p>
          <a:p>
            <a:r>
              <a:rPr lang="de-CH" b="1" baseline="0" dirty="0" smtClean="0"/>
              <a:t>Im Wettbewerb ist es </a:t>
            </a:r>
            <a:r>
              <a:rPr lang="de-CH" b="1" u="sng" baseline="0" dirty="0" smtClean="0"/>
              <a:t>nicht notwendig</a:t>
            </a:r>
            <a:r>
              <a:rPr lang="de-CH" b="1" baseline="0" dirty="0" smtClean="0"/>
              <a:t>, dass die Bewertungen eines Punktrichters mit denjenigen eines anderen übereinstimmen.</a:t>
            </a:r>
          </a:p>
          <a:p>
            <a:endParaRPr lang="de-CH" b="1" baseline="0" dirty="0" smtClean="0"/>
          </a:p>
          <a:p>
            <a:r>
              <a:rPr lang="de-CH" b="1" baseline="0" dirty="0" smtClean="0"/>
              <a:t>Notwendig hingegen ist es, dass die das Bewertungsniveau eines Punktrichters während des ganzen Wettbewerbes </a:t>
            </a:r>
            <a:r>
              <a:rPr lang="de-CH" sz="1100" b="1" u="sng" baseline="0" dirty="0" smtClean="0"/>
              <a:t>auf gleicher Höhe bleibt</a:t>
            </a:r>
            <a:r>
              <a:rPr lang="de-CH" b="1" baseline="0" dirty="0" smtClean="0"/>
              <a:t>.</a:t>
            </a:r>
          </a:p>
        </p:txBody>
      </p:sp>
      <p:sp>
        <p:nvSpPr>
          <p:cNvPr id="4" name="Foliennummernplatzhalter 3"/>
          <p:cNvSpPr>
            <a:spLocks noGrp="1"/>
          </p:cNvSpPr>
          <p:nvPr>
            <p:ph type="sldNum" sz="quarter" idx="10"/>
          </p:nvPr>
        </p:nvSpPr>
        <p:spPr/>
        <p:txBody>
          <a:bodyPr/>
          <a:lstStyle/>
          <a:p>
            <a:fld id="{B71AE6BF-12FB-49C6-9D44-A526E4F34F1B}" type="slidenum">
              <a:rPr lang="de-CH" smtClean="0"/>
              <a:t>23</a:t>
            </a:fld>
            <a:endParaRPr lang="de-CH"/>
          </a:p>
        </p:txBody>
      </p:sp>
    </p:spTree>
    <p:extLst>
      <p:ext uri="{BB962C8B-B14F-4D97-AF65-F5344CB8AC3E}">
        <p14:creationId xmlns:p14="http://schemas.microsoft.com/office/powerpoint/2010/main" val="26819363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u="sng" dirty="0" smtClean="0"/>
              <a:t>Jede </a:t>
            </a:r>
            <a:r>
              <a:rPr lang="de-CH" sz="1200" b="1" dirty="0" smtClean="0"/>
              <a:t>Abweichung wird registriert</a:t>
            </a:r>
            <a:r>
              <a:rPr lang="de-CH" sz="1200" b="1" baseline="0" dirty="0" smtClean="0"/>
              <a:t> und gewichtet. </a:t>
            </a:r>
          </a:p>
          <a:p>
            <a:endParaRPr lang="de-CH" sz="1200" b="1" dirty="0" smtClean="0"/>
          </a:p>
          <a:p>
            <a:r>
              <a:rPr lang="de-CH" sz="1200" b="1" dirty="0" smtClean="0"/>
              <a:t>Vom Piloten nicht oder</a:t>
            </a:r>
            <a:r>
              <a:rPr lang="de-CH" sz="1200" b="1" baseline="0" dirty="0" smtClean="0"/>
              <a:t> unvollständig geflogene Manöver werden mit 0 bewertet.</a:t>
            </a:r>
          </a:p>
          <a:p>
            <a:endParaRPr lang="de-CH" sz="1200" b="1" baseline="0" dirty="0" smtClean="0"/>
          </a:p>
          <a:p>
            <a:r>
              <a:rPr lang="de-CH" sz="1200" b="1" baseline="0" dirty="0" smtClean="0"/>
              <a:t>Bei einem vom Punktrichter verpassten Manöver wird N.O.  </a:t>
            </a:r>
            <a:r>
              <a:rPr lang="de-CH" sz="1200" b="0" baseline="0" dirty="0" smtClean="0"/>
              <a:t>(Not </a:t>
            </a:r>
            <a:r>
              <a:rPr lang="de-CH" sz="1200" b="0" baseline="0" dirty="0" err="1" smtClean="0"/>
              <a:t>observed</a:t>
            </a:r>
            <a:r>
              <a:rPr lang="de-CH" sz="1200" b="0" baseline="0" dirty="0" smtClean="0"/>
              <a:t>) </a:t>
            </a:r>
            <a:r>
              <a:rPr lang="de-CH" sz="1200" b="1" baseline="0" dirty="0" smtClean="0"/>
              <a:t>notiert.</a:t>
            </a:r>
            <a:endParaRPr lang="de-CH" sz="1200" b="1" dirty="0"/>
          </a:p>
        </p:txBody>
      </p:sp>
      <p:sp>
        <p:nvSpPr>
          <p:cNvPr id="4" name="Foliennummernplatzhalter 3"/>
          <p:cNvSpPr>
            <a:spLocks noGrp="1"/>
          </p:cNvSpPr>
          <p:nvPr>
            <p:ph type="sldNum" sz="quarter" idx="10"/>
          </p:nvPr>
        </p:nvSpPr>
        <p:spPr/>
        <p:txBody>
          <a:bodyPr/>
          <a:lstStyle/>
          <a:p>
            <a:fld id="{B71AE6BF-12FB-49C6-9D44-A526E4F34F1B}" type="slidenum">
              <a:rPr lang="de-CH" smtClean="0"/>
              <a:t>24</a:t>
            </a:fld>
            <a:endParaRPr lang="de-CH"/>
          </a:p>
        </p:txBody>
      </p:sp>
    </p:spTree>
    <p:extLst>
      <p:ext uri="{BB962C8B-B14F-4D97-AF65-F5344CB8AC3E}">
        <p14:creationId xmlns:p14="http://schemas.microsoft.com/office/powerpoint/2010/main" val="3125771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smtClean="0"/>
              <a:t>Die sphärische</a:t>
            </a:r>
            <a:r>
              <a:rPr lang="de-CH" b="1" baseline="0" dirty="0" smtClean="0"/>
              <a:t> Verzerrung ist gut sichtbar.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CH" b="1" baseline="0" dirty="0" smtClean="0"/>
              <a:t>Da jedoch im Flug der Blick des Punktrichters dem Modell folgt, wird diese Verzerrung vom ihm weniger ausgeprägt wahrgenommen.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b="1" baseline="0" dirty="0" smtClean="0"/>
          </a:p>
          <a:p>
            <a:r>
              <a:rPr lang="de-CH" b="1" dirty="0" smtClean="0"/>
              <a:t>Zu beachten sind:</a:t>
            </a:r>
          </a:p>
          <a:p>
            <a:pPr marL="228600" indent="-228600">
              <a:buAutoNum type="arabicPeriod"/>
            </a:pPr>
            <a:r>
              <a:rPr lang="de-CH" b="1" dirty="0" smtClean="0"/>
              <a:t>Die Einhaltung der tiefsten und höchsten Punkte, d.h. der Grösse der Figur. </a:t>
            </a:r>
          </a:p>
          <a:p>
            <a:pPr marL="228600" indent="-228600">
              <a:buAutoNum type="arabicPeriod"/>
            </a:pPr>
            <a:endParaRPr lang="de-CH" b="1" dirty="0" smtClean="0"/>
          </a:p>
          <a:p>
            <a:pPr marL="228600" indent="-228600">
              <a:buAutoNum type="arabicPeriod"/>
            </a:pPr>
            <a:r>
              <a:rPr lang="de-CH" b="1" dirty="0" smtClean="0"/>
              <a:t>Sind</a:t>
            </a:r>
            <a:r>
              <a:rPr lang="de-CH" b="1" baseline="0" dirty="0" smtClean="0"/>
              <a:t> die runden Looping kreisförmig?</a:t>
            </a:r>
          </a:p>
          <a:p>
            <a:pPr marL="228600" indent="-228600">
              <a:buAutoNum type="arabicPeriod"/>
            </a:pPr>
            <a:endParaRPr lang="de-CH" b="1" dirty="0" smtClean="0"/>
          </a:p>
          <a:p>
            <a:pPr marL="228600" indent="-228600">
              <a:buAutoNum type="arabicPeriod"/>
            </a:pPr>
            <a:r>
              <a:rPr lang="de-CH" b="1" dirty="0" smtClean="0"/>
              <a:t>Kreuzungen </a:t>
            </a:r>
            <a:r>
              <a:rPr lang="de-CH" b="1" baseline="0" dirty="0" smtClean="0"/>
              <a:t>immer am gleichen Ort</a:t>
            </a:r>
            <a:r>
              <a:rPr lang="de-CH" b="1" dirty="0" smtClean="0"/>
              <a:t>; ohne Überschneidungen</a:t>
            </a:r>
            <a:r>
              <a:rPr lang="de-CH" b="1" baseline="0" dirty="0" smtClean="0"/>
              <a:t>, Loopings müssen einander berühren</a:t>
            </a:r>
            <a:endParaRPr lang="de-CH" b="1" dirty="0" smtClean="0"/>
          </a:p>
          <a:p>
            <a:pPr marL="228600" indent="-228600">
              <a:buAutoNum type="arabicPeriod"/>
            </a:pPr>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25</a:t>
            </a:fld>
            <a:endParaRPr lang="de-CH"/>
          </a:p>
        </p:txBody>
      </p:sp>
    </p:spTree>
    <p:extLst>
      <p:ext uri="{BB962C8B-B14F-4D97-AF65-F5344CB8AC3E}">
        <p14:creationId xmlns:p14="http://schemas.microsoft.com/office/powerpoint/2010/main" val="1909076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pPr>
            <a:r>
              <a:rPr lang="de-CH" b="1" dirty="0" smtClean="0"/>
              <a:t>Elektrisch angetriebene Modelle müssen beim Start von einem Helfer so lange</a:t>
            </a:r>
            <a:r>
              <a:rPr lang="de-CH" b="1" baseline="0" dirty="0" smtClean="0"/>
              <a:t> festgehalten werden, bis der Pilot im Zentrum den Steuergriff in der Hand hält.</a:t>
            </a:r>
          </a:p>
          <a:p>
            <a:pPr>
              <a:lnSpc>
                <a:spcPct val="150000"/>
              </a:lnSpc>
            </a:pPr>
            <a:endParaRPr lang="de-CH" b="1" baseline="0" dirty="0" smtClean="0"/>
          </a:p>
          <a:p>
            <a:pPr>
              <a:lnSpc>
                <a:spcPct val="150000"/>
              </a:lnSpc>
            </a:pPr>
            <a:r>
              <a:rPr lang="de-CH" b="1" dirty="0" smtClean="0"/>
              <a:t>Beim</a:t>
            </a:r>
            <a:r>
              <a:rPr lang="de-CH" b="1" baseline="0" dirty="0" smtClean="0"/>
              <a:t> Start kann der Pilot ohne Weiteres 5 Fehler machen. Das ist ein grosszügiges Geschenk an seine Konkurrenten…</a:t>
            </a:r>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26</a:t>
            </a:fld>
            <a:endParaRPr lang="de-CH"/>
          </a:p>
        </p:txBody>
      </p:sp>
    </p:spTree>
    <p:extLst>
      <p:ext uri="{BB962C8B-B14F-4D97-AF65-F5344CB8AC3E}">
        <p14:creationId xmlns:p14="http://schemas.microsoft.com/office/powerpoint/2010/main" val="1972173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baseline="0" dirty="0" smtClean="0"/>
              <a:t>Werden eine oder alle Ecken weich und mit grossem Radius geflogen, so ergibt dies 1 Fehlerpunkt für das Manöver</a:t>
            </a:r>
          </a:p>
          <a:p>
            <a:endParaRPr lang="de-CH" dirty="0"/>
          </a:p>
        </p:txBody>
      </p:sp>
      <p:sp>
        <p:nvSpPr>
          <p:cNvPr id="4" name="Foliennummernplatzhalter 3"/>
          <p:cNvSpPr>
            <a:spLocks noGrp="1"/>
          </p:cNvSpPr>
          <p:nvPr>
            <p:ph type="sldNum" sz="quarter" idx="10"/>
          </p:nvPr>
        </p:nvSpPr>
        <p:spPr/>
        <p:txBody>
          <a:bodyPr/>
          <a:lstStyle/>
          <a:p>
            <a:fld id="{B71AE6BF-12FB-49C6-9D44-A526E4F34F1B}" type="slidenum">
              <a:rPr lang="de-CH" smtClean="0"/>
              <a:t>27</a:t>
            </a:fld>
            <a:endParaRPr lang="de-CH"/>
          </a:p>
        </p:txBody>
      </p:sp>
    </p:spTree>
    <p:extLst>
      <p:ext uri="{BB962C8B-B14F-4D97-AF65-F5344CB8AC3E}">
        <p14:creationId xmlns:p14="http://schemas.microsoft.com/office/powerpoint/2010/main" val="839028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28</a:t>
            </a:fld>
            <a:endParaRPr lang="de-CH"/>
          </a:p>
        </p:txBody>
      </p:sp>
    </p:spTree>
    <p:extLst>
      <p:ext uri="{BB962C8B-B14F-4D97-AF65-F5344CB8AC3E}">
        <p14:creationId xmlns:p14="http://schemas.microsoft.com/office/powerpoint/2010/main" val="843680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B71AE6BF-12FB-49C6-9D44-A526E4F34F1B}" type="slidenum">
              <a:rPr lang="de-CH" smtClean="0"/>
              <a:t>29</a:t>
            </a:fld>
            <a:endParaRPr lang="de-CH"/>
          </a:p>
        </p:txBody>
      </p:sp>
    </p:spTree>
    <p:extLst>
      <p:ext uri="{BB962C8B-B14F-4D97-AF65-F5344CB8AC3E}">
        <p14:creationId xmlns:p14="http://schemas.microsoft.com/office/powerpoint/2010/main" val="3320639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0000"/>
              </a:lnSpc>
            </a:pPr>
            <a:r>
              <a:rPr lang="en-US" b="1" dirty="0" smtClean="0"/>
              <a:t>Die</a:t>
            </a:r>
            <a:r>
              <a:rPr lang="en-US" b="1" baseline="0" dirty="0" smtClean="0"/>
              <a:t> </a:t>
            </a:r>
            <a:r>
              <a:rPr lang="en-US" b="1" baseline="0" dirty="0" err="1" smtClean="0"/>
              <a:t>folgende</a:t>
            </a:r>
            <a:r>
              <a:rPr lang="en-US" b="1" baseline="0" dirty="0" smtClean="0"/>
              <a:t> </a:t>
            </a:r>
            <a:r>
              <a:rPr lang="en-US" b="1" baseline="0" dirty="0" err="1" smtClean="0"/>
              <a:t>Präsentation</a:t>
            </a:r>
            <a:r>
              <a:rPr lang="en-US" b="1" baseline="0" dirty="0" smtClean="0"/>
              <a:t> </a:t>
            </a:r>
            <a:r>
              <a:rPr lang="en-US" b="1" baseline="0" dirty="0" err="1" smtClean="0"/>
              <a:t>macht</a:t>
            </a:r>
            <a:r>
              <a:rPr lang="en-US" b="1" baseline="0" dirty="0" smtClean="0"/>
              <a:t> </a:t>
            </a:r>
            <a:r>
              <a:rPr lang="en-US" b="1" baseline="0" dirty="0" err="1" smtClean="0"/>
              <a:t>sie</a:t>
            </a:r>
            <a:r>
              <a:rPr lang="en-US" b="1" baseline="0" dirty="0" smtClean="0"/>
              <a:t> </a:t>
            </a:r>
            <a:r>
              <a:rPr lang="en-US" b="1" baseline="0" dirty="0" err="1" smtClean="0"/>
              <a:t>mit</a:t>
            </a:r>
            <a:r>
              <a:rPr lang="en-US" b="1" baseline="0" dirty="0" smtClean="0"/>
              <a:t> den </a:t>
            </a:r>
            <a:r>
              <a:rPr lang="en-US" b="1" baseline="0" dirty="0" err="1" smtClean="0"/>
              <a:t>Regeln</a:t>
            </a:r>
            <a:r>
              <a:rPr lang="en-US" b="1" baseline="0" dirty="0" smtClean="0"/>
              <a:t> </a:t>
            </a:r>
            <a:r>
              <a:rPr lang="en-US" b="1" baseline="0" dirty="0" err="1" smtClean="0"/>
              <a:t>zur</a:t>
            </a:r>
            <a:r>
              <a:rPr lang="en-US" b="1" baseline="0" dirty="0" smtClean="0"/>
              <a:t> </a:t>
            </a:r>
            <a:r>
              <a:rPr lang="en-US" b="1" baseline="0" dirty="0" err="1" smtClean="0"/>
              <a:t>Ausführung</a:t>
            </a:r>
            <a:r>
              <a:rPr lang="en-US" b="1" baseline="0" dirty="0" smtClean="0"/>
              <a:t> der F2B </a:t>
            </a:r>
            <a:r>
              <a:rPr lang="en-US" b="1" baseline="0" dirty="0" err="1" smtClean="0"/>
              <a:t>Flugmanövern</a:t>
            </a:r>
            <a:r>
              <a:rPr lang="en-US" b="1" baseline="0" dirty="0" smtClean="0"/>
              <a:t> und </a:t>
            </a:r>
            <a:r>
              <a:rPr lang="en-US" b="1" baseline="0" dirty="0" err="1" smtClean="0"/>
              <a:t>deren</a:t>
            </a:r>
            <a:r>
              <a:rPr lang="en-US" b="1" baseline="0" dirty="0" smtClean="0"/>
              <a:t> </a:t>
            </a:r>
            <a:r>
              <a:rPr lang="en-US" b="1" baseline="0" dirty="0" err="1" smtClean="0"/>
              <a:t>Bewertung</a:t>
            </a:r>
            <a:r>
              <a:rPr lang="en-US" b="1" baseline="0" dirty="0" smtClean="0"/>
              <a:t> </a:t>
            </a:r>
            <a:r>
              <a:rPr lang="en-US" b="1" baseline="0" dirty="0" err="1" smtClean="0"/>
              <a:t>vertraut</a:t>
            </a:r>
            <a:r>
              <a:rPr lang="en-US" b="1" baseline="0" dirty="0" smtClean="0"/>
              <a:t>. </a:t>
            </a:r>
            <a:r>
              <a:rPr lang="en-US" b="1" baseline="0" dirty="0" err="1" smtClean="0"/>
              <a:t>Sie</a:t>
            </a:r>
            <a:r>
              <a:rPr lang="en-US" b="1" baseline="0" dirty="0" smtClean="0"/>
              <a:t> </a:t>
            </a:r>
            <a:r>
              <a:rPr lang="en-US" b="1" baseline="0" dirty="0" err="1" smtClean="0"/>
              <a:t>basiert</a:t>
            </a:r>
            <a:r>
              <a:rPr lang="en-US" b="1" baseline="0" dirty="0" smtClean="0"/>
              <a:t> auf den </a:t>
            </a:r>
            <a:r>
              <a:rPr lang="en-US" b="1" baseline="0" dirty="0" err="1" smtClean="0"/>
              <a:t>Reglementen</a:t>
            </a:r>
            <a:r>
              <a:rPr lang="en-US" b="1" baseline="0" dirty="0" smtClean="0"/>
              <a:t> der </a:t>
            </a:r>
            <a:r>
              <a:rPr lang="en-US" b="1" baseline="0" dirty="0" err="1" smtClean="0"/>
              <a:t>Ausgabe</a:t>
            </a:r>
            <a:r>
              <a:rPr lang="en-US" b="1" baseline="0" dirty="0" smtClean="0"/>
              <a:t> 2018. </a:t>
            </a:r>
          </a:p>
          <a:p>
            <a:pPr>
              <a:lnSpc>
                <a:spcPct val="100000"/>
              </a:lnSpc>
            </a:pPr>
            <a:endParaRPr lang="en-US" b="1" baseline="0" dirty="0" smtClean="0"/>
          </a:p>
          <a:p>
            <a:pPr>
              <a:lnSpc>
                <a:spcPct val="100000"/>
              </a:lnSpc>
            </a:pPr>
            <a:r>
              <a:rPr lang="en-US" b="1" baseline="0" dirty="0" err="1" smtClean="0"/>
              <a:t>Bitte</a:t>
            </a:r>
            <a:r>
              <a:rPr lang="en-US" b="1" baseline="0" dirty="0" smtClean="0"/>
              <a:t> </a:t>
            </a:r>
            <a:r>
              <a:rPr lang="en-US" b="1" baseline="0" dirty="0" err="1" smtClean="0"/>
              <a:t>beachten</a:t>
            </a:r>
            <a:r>
              <a:rPr lang="en-US" b="1" baseline="0" dirty="0" smtClean="0"/>
              <a:t> </a:t>
            </a:r>
            <a:r>
              <a:rPr lang="en-US" b="1" baseline="0" dirty="0" err="1" smtClean="0"/>
              <a:t>sie</a:t>
            </a:r>
            <a:r>
              <a:rPr lang="en-US" b="1" baseline="0" dirty="0" smtClean="0"/>
              <a:t>, </a:t>
            </a:r>
            <a:r>
              <a:rPr lang="en-US" b="1" baseline="0" dirty="0" err="1" smtClean="0"/>
              <a:t>dass</a:t>
            </a:r>
            <a:r>
              <a:rPr lang="en-US" b="1" baseline="0" dirty="0" smtClean="0"/>
              <a:t> oft </a:t>
            </a:r>
            <a:r>
              <a:rPr lang="en-US" b="1" baseline="0" dirty="0" err="1" smtClean="0"/>
              <a:t>Änderungen</a:t>
            </a:r>
            <a:r>
              <a:rPr lang="en-US" b="1" baseline="0" dirty="0" smtClean="0"/>
              <a:t> </a:t>
            </a:r>
            <a:r>
              <a:rPr lang="en-US" b="1" baseline="0" dirty="0" err="1" smtClean="0"/>
              <a:t>eingeführt</a:t>
            </a:r>
            <a:r>
              <a:rPr lang="en-US" b="1" baseline="0" dirty="0" smtClean="0"/>
              <a:t> </a:t>
            </a:r>
            <a:r>
              <a:rPr lang="en-US" b="1" baseline="0" dirty="0" err="1" smtClean="0"/>
              <a:t>werden</a:t>
            </a:r>
            <a:r>
              <a:rPr lang="en-US" b="1" baseline="0" dirty="0" smtClean="0"/>
              <a:t> und </a:t>
            </a:r>
            <a:r>
              <a:rPr lang="en-US" b="1" baseline="0" dirty="0" err="1" smtClean="0"/>
              <a:t>stellen</a:t>
            </a:r>
            <a:r>
              <a:rPr lang="en-US" b="1" baseline="0" dirty="0" smtClean="0"/>
              <a:t> </a:t>
            </a:r>
            <a:r>
              <a:rPr lang="en-US" b="1" baseline="0" dirty="0" err="1" smtClean="0"/>
              <a:t>sie</a:t>
            </a:r>
            <a:r>
              <a:rPr lang="en-US" b="1" baseline="0" dirty="0" smtClean="0"/>
              <a:t> </a:t>
            </a:r>
            <a:r>
              <a:rPr lang="en-US" b="1" baseline="0" dirty="0" err="1" smtClean="0"/>
              <a:t>sicher</a:t>
            </a:r>
            <a:r>
              <a:rPr lang="en-US" b="1" baseline="0" dirty="0" smtClean="0"/>
              <a:t>, zu </a:t>
            </a:r>
            <a:r>
              <a:rPr lang="en-US" b="1" baseline="0" dirty="0" err="1" smtClean="0"/>
              <a:t>jedem</a:t>
            </a:r>
            <a:r>
              <a:rPr lang="en-US" b="1" baseline="0" dirty="0" smtClean="0"/>
              <a:t> </a:t>
            </a:r>
            <a:r>
              <a:rPr lang="en-US" b="1" baseline="0" dirty="0" err="1" smtClean="0"/>
              <a:t>Zeitpunkt</a:t>
            </a:r>
            <a:r>
              <a:rPr lang="en-US" b="1" baseline="0" dirty="0" smtClean="0"/>
              <a:t> </a:t>
            </a:r>
            <a:r>
              <a:rPr lang="en-US" b="1" baseline="0" dirty="0" err="1" smtClean="0"/>
              <a:t>aktuelle</a:t>
            </a:r>
            <a:r>
              <a:rPr lang="en-US" b="1" baseline="0" dirty="0" smtClean="0"/>
              <a:t> </a:t>
            </a:r>
            <a:r>
              <a:rPr lang="en-US" b="1" baseline="0" dirty="0" err="1" smtClean="0"/>
              <a:t>Versionen</a:t>
            </a:r>
            <a:r>
              <a:rPr lang="en-US" b="1" baseline="0" dirty="0" smtClean="0"/>
              <a:t> der FAI </a:t>
            </a:r>
            <a:r>
              <a:rPr lang="en-US" b="1" baseline="0" dirty="0" err="1" smtClean="0"/>
              <a:t>Dokumente</a:t>
            </a:r>
            <a:r>
              <a:rPr lang="en-US" b="1" baseline="0" dirty="0" smtClean="0"/>
              <a:t> zu </a:t>
            </a:r>
            <a:r>
              <a:rPr lang="en-US" b="1" baseline="0" dirty="0" err="1" smtClean="0"/>
              <a:t>nutzen</a:t>
            </a:r>
            <a:r>
              <a:rPr lang="en-US" b="1" baseline="0" dirty="0" smtClean="0"/>
              <a:t>. </a:t>
            </a:r>
            <a:r>
              <a:rPr lang="en-US" b="1" baseline="0" dirty="0" err="1" smtClean="0"/>
              <a:t>Diese</a:t>
            </a:r>
            <a:r>
              <a:rPr lang="en-US" b="1" baseline="0" dirty="0" smtClean="0"/>
              <a:t> </a:t>
            </a:r>
            <a:r>
              <a:rPr lang="en-US" b="1" baseline="0" dirty="0" err="1" smtClean="0"/>
              <a:t>sind</a:t>
            </a:r>
            <a:r>
              <a:rPr lang="en-US" b="1" baseline="0" dirty="0" smtClean="0"/>
              <a:t> auf der Website der FAI/CIAM </a:t>
            </a:r>
            <a:r>
              <a:rPr lang="en-US" b="1" baseline="0" dirty="0" err="1" smtClean="0"/>
              <a:t>verfügbar</a:t>
            </a:r>
            <a:r>
              <a:rPr lang="en-US" b="1" baseline="0" dirty="0" smtClean="0"/>
              <a:t>.</a:t>
            </a:r>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3</a:t>
            </a:fld>
            <a:endParaRPr lang="de-CH"/>
          </a:p>
        </p:txBody>
      </p:sp>
    </p:spTree>
    <p:extLst>
      <p:ext uri="{BB962C8B-B14F-4D97-AF65-F5344CB8AC3E}">
        <p14:creationId xmlns:p14="http://schemas.microsoft.com/office/powerpoint/2010/main" val="5909851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AutoNum type="arabicPeriod"/>
            </a:pPr>
            <a:r>
              <a:rPr lang="de-CH" b="1" dirty="0" smtClean="0"/>
              <a:t>Zu Beginn von Runde 3 ist</a:t>
            </a:r>
            <a:r>
              <a:rPr lang="de-CH" b="1" baseline="0" dirty="0" smtClean="0"/>
              <a:t> die Eingangshöhe 1.5 m +/- 30 cm. d.h. </a:t>
            </a:r>
            <a:r>
              <a:rPr lang="de-CH" b="1" baseline="0" smtClean="0"/>
              <a:t>zwischen 1.2 </a:t>
            </a:r>
            <a:r>
              <a:rPr lang="de-CH" b="1" baseline="0" dirty="0" smtClean="0"/>
              <a:t>und 1.8 m.</a:t>
            </a:r>
          </a:p>
          <a:p>
            <a:pPr marL="228600" indent="-228600">
              <a:buAutoNum type="arabicPeriod"/>
            </a:pPr>
            <a:endParaRPr lang="de-CH" b="1" dirty="0" smtClean="0"/>
          </a:p>
          <a:p>
            <a:pPr marL="228600" indent="-228600">
              <a:buAutoNum type="arabicPeriod"/>
            </a:pPr>
            <a:r>
              <a:rPr lang="de-CH" b="1" dirty="0" smtClean="0"/>
              <a:t>Während den Runden 3 und 4 ist die gewählte Eingangshöhe einzuhalten</a:t>
            </a:r>
          </a:p>
          <a:p>
            <a:pPr marL="228600" indent="-228600">
              <a:buAutoNum type="arabicPeriod"/>
            </a:pPr>
            <a:endParaRPr lang="de-CH" b="1" dirty="0" smtClean="0"/>
          </a:p>
          <a:p>
            <a:pPr marL="228600" indent="-228600">
              <a:buAutoNum type="arabicPeriod"/>
            </a:pPr>
            <a:r>
              <a:rPr lang="de-CH" b="1" dirty="0" smtClean="0"/>
              <a:t>Sichtbare</a:t>
            </a:r>
            <a:r>
              <a:rPr lang="de-CH" b="1" baseline="0" dirty="0" smtClean="0"/>
              <a:t> Korrekturen der Höhe in den Runden 3 und 4 ergeben Fehlerpunkte</a:t>
            </a:r>
          </a:p>
        </p:txBody>
      </p:sp>
      <p:sp>
        <p:nvSpPr>
          <p:cNvPr id="4" name="Foliennummernplatzhalter 3"/>
          <p:cNvSpPr>
            <a:spLocks noGrp="1"/>
          </p:cNvSpPr>
          <p:nvPr>
            <p:ph type="sldNum" sz="quarter" idx="10"/>
          </p:nvPr>
        </p:nvSpPr>
        <p:spPr/>
        <p:txBody>
          <a:bodyPr/>
          <a:lstStyle/>
          <a:p>
            <a:fld id="{B71AE6BF-12FB-49C6-9D44-A526E4F34F1B}" type="slidenum">
              <a:rPr lang="de-CH" smtClean="0"/>
              <a:t>30</a:t>
            </a:fld>
            <a:endParaRPr lang="de-CH"/>
          </a:p>
        </p:txBody>
      </p:sp>
    </p:spTree>
    <p:extLst>
      <p:ext uri="{BB962C8B-B14F-4D97-AF65-F5344CB8AC3E}">
        <p14:creationId xmlns:p14="http://schemas.microsoft.com/office/powerpoint/2010/main" val="31154099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B71AE6BF-12FB-49C6-9D44-A526E4F34F1B}" type="slidenum">
              <a:rPr lang="de-CH" smtClean="0"/>
              <a:t>31</a:t>
            </a:fld>
            <a:endParaRPr lang="de-CH"/>
          </a:p>
        </p:txBody>
      </p:sp>
    </p:spTree>
    <p:extLst>
      <p:ext uri="{BB962C8B-B14F-4D97-AF65-F5344CB8AC3E}">
        <p14:creationId xmlns:p14="http://schemas.microsoft.com/office/powerpoint/2010/main" val="10706572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AutoNum type="arabicPeriod"/>
            </a:pPr>
            <a:r>
              <a:rPr lang="de-CH" b="1" baseline="0" dirty="0" smtClean="0"/>
              <a:t>Die Breite des Manövers an der Basis (inkl. Ecken) beträgt 1/8 Runde</a:t>
            </a:r>
          </a:p>
          <a:p>
            <a:pPr marL="228600" indent="-228600">
              <a:buAutoNum type="arabicPeriod"/>
            </a:pPr>
            <a:endParaRPr lang="de-CH" b="1" baseline="0" dirty="0" smtClean="0"/>
          </a:p>
          <a:p>
            <a:pPr marL="228600" indent="-228600">
              <a:buAutoNum type="arabicPeriod"/>
            </a:pPr>
            <a:r>
              <a:rPr lang="de-CH" b="1" baseline="0" dirty="0" smtClean="0"/>
              <a:t>Der Pilot fliegt die senkrechten Seiten auf- bzw. abwärts 90° rechtwinklig zur Basis</a:t>
            </a:r>
          </a:p>
          <a:p>
            <a:pPr marL="228600" indent="-228600">
              <a:buAutoNum type="arabicPeriod"/>
            </a:pPr>
            <a:endParaRPr lang="de-CH" b="1" baseline="0" dirty="0" smtClean="0"/>
          </a:p>
          <a:p>
            <a:pPr marL="228600" indent="-228600">
              <a:buAutoNum type="arabicPeriod"/>
            </a:pPr>
            <a:r>
              <a:rPr lang="de-CH" b="1" baseline="0" dirty="0" smtClean="0"/>
              <a:t>Auf der Höhe von 45° Leinenwinkel ist deshalb die obere Seite kürzer</a:t>
            </a:r>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32</a:t>
            </a:fld>
            <a:endParaRPr lang="de-CH"/>
          </a:p>
        </p:txBody>
      </p:sp>
    </p:spTree>
    <p:extLst>
      <p:ext uri="{BB962C8B-B14F-4D97-AF65-F5344CB8AC3E}">
        <p14:creationId xmlns:p14="http://schemas.microsoft.com/office/powerpoint/2010/main" val="22641783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Font typeface="+mj-lt"/>
              <a:buAutoNum type="arabicPeriod"/>
            </a:pPr>
            <a:r>
              <a:rPr lang="de-CH" b="1" baseline="0" dirty="0" smtClean="0"/>
              <a:t>Alle Ecken müssen mit kleinem Radius sehr scharf geflogen werden.</a:t>
            </a:r>
          </a:p>
          <a:p>
            <a:pPr marL="228600" indent="-228600">
              <a:buFont typeface="+mj-lt"/>
              <a:buAutoNum type="arabicPeriod"/>
            </a:pPr>
            <a:endParaRPr lang="de-CH" b="1" baseline="0" dirty="0" smtClean="0"/>
          </a:p>
          <a:p>
            <a:pPr marL="228600" indent="-228600">
              <a:buFont typeface="+mj-lt"/>
              <a:buAutoNum type="arabicPeriod"/>
            </a:pPr>
            <a:r>
              <a:rPr lang="de-CH" b="1" baseline="0" dirty="0" smtClean="0"/>
              <a:t>Werden eine oder alle Ecken weich und mit grossem Radius geflogen, so ergibt dies 1 Fehlerpunkt für das Manöver</a:t>
            </a:r>
          </a:p>
        </p:txBody>
      </p:sp>
      <p:sp>
        <p:nvSpPr>
          <p:cNvPr id="4" name="Foliennummernplatzhalter 3"/>
          <p:cNvSpPr>
            <a:spLocks noGrp="1"/>
          </p:cNvSpPr>
          <p:nvPr>
            <p:ph type="sldNum" sz="quarter" idx="10"/>
          </p:nvPr>
        </p:nvSpPr>
        <p:spPr/>
        <p:txBody>
          <a:bodyPr/>
          <a:lstStyle/>
          <a:p>
            <a:fld id="{B71AE6BF-12FB-49C6-9D44-A526E4F34F1B}" type="slidenum">
              <a:rPr lang="de-CH" smtClean="0"/>
              <a:t>33</a:t>
            </a:fld>
            <a:endParaRPr lang="de-CH"/>
          </a:p>
        </p:txBody>
      </p:sp>
    </p:spTree>
    <p:extLst>
      <p:ext uri="{BB962C8B-B14F-4D97-AF65-F5344CB8AC3E}">
        <p14:creationId xmlns:p14="http://schemas.microsoft.com/office/powerpoint/2010/main" val="471594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Font typeface="+mj-lt"/>
              <a:buAutoNum type="arabicPeriod"/>
            </a:pPr>
            <a:r>
              <a:rPr lang="de-CH" b="1" baseline="0" dirty="0" smtClean="0"/>
              <a:t>Alle Ecken müssen mit kleinem Radius sehr scharf geflogen werden.</a:t>
            </a:r>
          </a:p>
          <a:p>
            <a:pPr marL="228600" indent="-228600">
              <a:buFont typeface="+mj-lt"/>
              <a:buAutoNum type="arabicPeriod"/>
            </a:pPr>
            <a:endParaRPr lang="de-CH" b="1" baseline="0" dirty="0" smtClean="0"/>
          </a:p>
          <a:p>
            <a:pPr marL="228600" indent="-228600">
              <a:buFont typeface="+mj-lt"/>
              <a:buAutoNum type="arabicPeriod"/>
            </a:pPr>
            <a:r>
              <a:rPr lang="de-CH" b="1" baseline="0" dirty="0" smtClean="0"/>
              <a:t>Werden eine oder alle Ecken weich und mit grossem Radius geflogen, so ergibt dies 1 Fehlerpunkt für das Manöver</a:t>
            </a:r>
          </a:p>
          <a:p>
            <a:endParaRPr lang="de-CH" dirty="0"/>
          </a:p>
        </p:txBody>
      </p:sp>
      <p:sp>
        <p:nvSpPr>
          <p:cNvPr id="4" name="Foliennummernplatzhalter 3"/>
          <p:cNvSpPr>
            <a:spLocks noGrp="1"/>
          </p:cNvSpPr>
          <p:nvPr>
            <p:ph type="sldNum" sz="quarter" idx="10"/>
          </p:nvPr>
        </p:nvSpPr>
        <p:spPr/>
        <p:txBody>
          <a:bodyPr/>
          <a:lstStyle/>
          <a:p>
            <a:fld id="{B71AE6BF-12FB-49C6-9D44-A526E4F34F1B}" type="slidenum">
              <a:rPr lang="de-CH" smtClean="0"/>
              <a:t>34</a:t>
            </a:fld>
            <a:endParaRPr lang="de-CH"/>
          </a:p>
        </p:txBody>
      </p:sp>
    </p:spTree>
    <p:extLst>
      <p:ext uri="{BB962C8B-B14F-4D97-AF65-F5344CB8AC3E}">
        <p14:creationId xmlns:p14="http://schemas.microsoft.com/office/powerpoint/2010/main" val="41368270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35</a:t>
            </a:fld>
            <a:endParaRPr lang="de-CH"/>
          </a:p>
        </p:txBody>
      </p:sp>
    </p:spTree>
    <p:extLst>
      <p:ext uri="{BB962C8B-B14F-4D97-AF65-F5344CB8AC3E}">
        <p14:creationId xmlns:p14="http://schemas.microsoft.com/office/powerpoint/2010/main" val="31654553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Font typeface="+mj-lt"/>
              <a:buAutoNum type="arabicPeriod"/>
            </a:pPr>
            <a:r>
              <a:rPr lang="de-CH" b="1" baseline="0" dirty="0" smtClean="0"/>
              <a:t>Alle Ecken müssen mit kleinem Radius sehr scharf geflogen werden.</a:t>
            </a:r>
          </a:p>
          <a:p>
            <a:pPr marL="228600" indent="-228600">
              <a:buFont typeface="+mj-lt"/>
              <a:buAutoNum type="arabicPeriod"/>
            </a:pPr>
            <a:endParaRPr lang="de-CH" b="1" baseline="0" dirty="0" smtClean="0"/>
          </a:p>
          <a:p>
            <a:pPr marL="228600" indent="-228600">
              <a:buFont typeface="+mj-lt"/>
              <a:buAutoNum type="arabicPeriod"/>
            </a:pPr>
            <a:r>
              <a:rPr lang="de-CH" b="1" baseline="0" dirty="0" smtClean="0"/>
              <a:t>Werden eine oder alle Ecken weich und mit grossem Radius geflogen, so ergibt dies 1 Fehlerpunkt für das Manöver</a:t>
            </a:r>
          </a:p>
          <a:p>
            <a:pPr marL="228600" indent="-228600">
              <a:buFont typeface="+mj-lt"/>
              <a:buAutoNum type="arabicPeriod"/>
            </a:pPr>
            <a:endParaRPr lang="de-CH" b="1" baseline="0" dirty="0" smtClean="0"/>
          </a:p>
          <a:p>
            <a:pPr marL="228600" indent="-228600">
              <a:buFont typeface="+mj-lt"/>
              <a:buAutoNum type="arabicPeriod"/>
            </a:pPr>
            <a:r>
              <a:rPr lang="de-CH" b="1" dirty="0" smtClean="0"/>
              <a:t>Die untere Seite ist geringfügig breiter als 1/8 Runde</a:t>
            </a:r>
          </a:p>
          <a:p>
            <a:pPr marL="228600" indent="-228600">
              <a:buFont typeface="+mj-lt"/>
              <a:buAutoNum type="arabicPeriod"/>
            </a:pPr>
            <a:endParaRPr lang="de-CH" b="1" dirty="0" smtClean="0"/>
          </a:p>
          <a:p>
            <a:pPr marL="228600" indent="-228600">
              <a:buFont typeface="+mj-lt"/>
              <a:buAutoNum type="arabicPeriod"/>
            </a:pPr>
            <a:r>
              <a:rPr lang="de-CH" b="1" dirty="0" smtClean="0"/>
              <a:t>Der höchste Punkt liegt</a:t>
            </a:r>
            <a:r>
              <a:rPr lang="de-CH" b="1" baseline="0" dirty="0" smtClean="0"/>
              <a:t> bei 45° Leinenwinkel</a:t>
            </a:r>
            <a:endParaRPr lang="de-CH" b="1" dirty="0" smtClean="0"/>
          </a:p>
          <a:p>
            <a:pPr marL="228600" indent="-228600">
              <a:buFont typeface="+mj-lt"/>
              <a:buAutoNum type="arabicPeriod"/>
            </a:pPr>
            <a:endParaRPr lang="de-CH" b="1" baseline="0" dirty="0" smtClean="0"/>
          </a:p>
        </p:txBody>
      </p:sp>
      <p:sp>
        <p:nvSpPr>
          <p:cNvPr id="4" name="Foliennummernplatzhalter 3"/>
          <p:cNvSpPr>
            <a:spLocks noGrp="1"/>
          </p:cNvSpPr>
          <p:nvPr>
            <p:ph type="sldNum" sz="quarter" idx="10"/>
          </p:nvPr>
        </p:nvSpPr>
        <p:spPr/>
        <p:txBody>
          <a:bodyPr/>
          <a:lstStyle/>
          <a:p>
            <a:fld id="{B71AE6BF-12FB-49C6-9D44-A526E4F34F1B}" type="slidenum">
              <a:rPr lang="de-CH" smtClean="0"/>
              <a:t>36</a:t>
            </a:fld>
            <a:endParaRPr lang="de-CH"/>
          </a:p>
        </p:txBody>
      </p:sp>
    </p:spTree>
    <p:extLst>
      <p:ext uri="{BB962C8B-B14F-4D97-AF65-F5344CB8AC3E}">
        <p14:creationId xmlns:p14="http://schemas.microsoft.com/office/powerpoint/2010/main" val="39574017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smtClean="0"/>
              <a:t>Die Lage der Kreuzungsachse wird beim erstmaligen</a:t>
            </a:r>
            <a:r>
              <a:rPr lang="de-CH" b="1" baseline="0" dirty="0" smtClean="0"/>
              <a:t> Durchfliegen der «Start» Position festgelegt</a:t>
            </a:r>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37</a:t>
            </a:fld>
            <a:endParaRPr lang="de-CH"/>
          </a:p>
        </p:txBody>
      </p:sp>
    </p:spTree>
    <p:extLst>
      <p:ext uri="{BB962C8B-B14F-4D97-AF65-F5344CB8AC3E}">
        <p14:creationId xmlns:p14="http://schemas.microsoft.com/office/powerpoint/2010/main" val="19939597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Font typeface="+mj-lt"/>
              <a:buAutoNum type="arabicPeriod"/>
            </a:pPr>
            <a:r>
              <a:rPr lang="de-CH" b="1" dirty="0" smtClean="0"/>
              <a:t>Korrekturen von Grösse und Lage der Loopings führen</a:t>
            </a:r>
            <a:r>
              <a:rPr lang="de-CH" b="1" baseline="0" dirty="0" smtClean="0"/>
              <a:t> zu Abweichungen von der Kreisform</a:t>
            </a:r>
          </a:p>
          <a:p>
            <a:pPr marL="228600" indent="-228600">
              <a:buFont typeface="+mj-lt"/>
              <a:buAutoNum type="arabicPeriod"/>
            </a:pPr>
            <a:r>
              <a:rPr lang="de-CH" b="1" dirty="0" smtClean="0"/>
              <a:t>Zu weit auseinanderliegende Loopings führen zu Kreuzungen bei denen das Modell nie kurz senkrecht fliegt</a:t>
            </a:r>
          </a:p>
          <a:p>
            <a:pPr marL="228600" indent="-228600">
              <a:buFont typeface="+mj-lt"/>
              <a:buAutoNum type="arabicPeriod"/>
            </a:pPr>
            <a:r>
              <a:rPr lang="de-CH" b="1" dirty="0" smtClean="0"/>
              <a:t>Übereinander</a:t>
            </a:r>
            <a:r>
              <a:rPr lang="de-CH" b="1" baseline="0" dirty="0" smtClean="0"/>
              <a:t>liegende Loopings machen das Einhalten der Kreuzungsachse unmöglich</a:t>
            </a:r>
          </a:p>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38</a:t>
            </a:fld>
            <a:endParaRPr lang="de-CH"/>
          </a:p>
        </p:txBody>
      </p:sp>
    </p:spTree>
    <p:extLst>
      <p:ext uri="{BB962C8B-B14F-4D97-AF65-F5344CB8AC3E}">
        <p14:creationId xmlns:p14="http://schemas.microsoft.com/office/powerpoint/2010/main" val="5678336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e-CH" b="1" dirty="0" smtClean="0"/>
              <a:t>Die Lage der Kreuzungsachse wird bestimmt, wenn das Modell nach dem erstmaligen</a:t>
            </a:r>
            <a:r>
              <a:rPr lang="de-CH" b="1" baseline="0" dirty="0" smtClean="0"/>
              <a:t> Durchfliegen der «Start» Position senkrecht nach oben fliegt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de-CH" b="1" dirty="0" smtClean="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e-CH" b="1" baseline="0" dirty="0" smtClean="0"/>
              <a:t>Die Breite der beiden Quadrate an der Basis (inkl. Ecken) beträgt 1/8 Runde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de-CH" b="1" baseline="0" dirty="0" smtClean="0"/>
          </a:p>
          <a:p>
            <a:pPr marL="228600" indent="-228600">
              <a:buAutoNum type="arabicPeriod"/>
            </a:pPr>
            <a:r>
              <a:rPr lang="de-CH" b="1" baseline="0" dirty="0" smtClean="0"/>
              <a:t>Der Pilot fliegt die senkrechten Seiten auf der Kreuzungsachse und die äusseren Seiten der beiden Quadrate rechtwinklig zur Basis.</a:t>
            </a:r>
          </a:p>
          <a:p>
            <a:pPr marL="228600" indent="-228600">
              <a:buAutoNum type="arabicPeriod"/>
            </a:pPr>
            <a:endParaRPr lang="de-CH" b="1" baseline="0" dirty="0" smtClean="0"/>
          </a:p>
          <a:p>
            <a:pPr marL="228600" indent="-228600">
              <a:buAutoNum type="arabicPeriod"/>
            </a:pPr>
            <a:r>
              <a:rPr lang="de-CH" b="1" baseline="0" dirty="0" smtClean="0"/>
              <a:t>Auf der Höhe von 45° Leinenwinkel sind deshalb die oberen Seiten kürzer</a:t>
            </a:r>
          </a:p>
          <a:p>
            <a:pPr marL="228600" indent="-228600">
              <a:buAutoNum type="arabicPeriod"/>
            </a:pPr>
            <a:endParaRPr lang="de-CH" b="1" dirty="0" smtClean="0"/>
          </a:p>
        </p:txBody>
      </p:sp>
      <p:sp>
        <p:nvSpPr>
          <p:cNvPr id="4" name="Foliennummernplatzhalter 3"/>
          <p:cNvSpPr>
            <a:spLocks noGrp="1"/>
          </p:cNvSpPr>
          <p:nvPr>
            <p:ph type="sldNum" sz="quarter" idx="10"/>
          </p:nvPr>
        </p:nvSpPr>
        <p:spPr/>
        <p:txBody>
          <a:bodyPr/>
          <a:lstStyle/>
          <a:p>
            <a:fld id="{B71AE6BF-12FB-49C6-9D44-A526E4F34F1B}" type="slidenum">
              <a:rPr lang="de-CH" smtClean="0"/>
              <a:t>39</a:t>
            </a:fld>
            <a:endParaRPr lang="de-CH"/>
          </a:p>
        </p:txBody>
      </p:sp>
    </p:spTree>
    <p:extLst>
      <p:ext uri="{BB962C8B-B14F-4D97-AF65-F5344CB8AC3E}">
        <p14:creationId xmlns:p14="http://schemas.microsoft.com/office/powerpoint/2010/main" val="81765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smtClean="0"/>
              <a:t>Einleitend sollten wir uns mit einigen wesentlichen Grundlagen und Begriffen auseinander setzen. </a:t>
            </a:r>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4</a:t>
            </a:fld>
            <a:endParaRPr lang="de-CH"/>
          </a:p>
        </p:txBody>
      </p:sp>
    </p:spTree>
    <p:extLst>
      <p:ext uri="{BB962C8B-B14F-4D97-AF65-F5344CB8AC3E}">
        <p14:creationId xmlns:p14="http://schemas.microsoft.com/office/powerpoint/2010/main" val="23320916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Font typeface="+mj-lt"/>
              <a:buAutoNum type="arabicPeriod"/>
            </a:pPr>
            <a:r>
              <a:rPr lang="de-CH" b="1" baseline="0" dirty="0" smtClean="0"/>
              <a:t>Alle Ecken müssen mit kleinem Radius sehr scharf geflogen werden.</a:t>
            </a:r>
          </a:p>
          <a:p>
            <a:pPr marL="228600" indent="-228600">
              <a:buFont typeface="+mj-lt"/>
              <a:buAutoNum type="arabicPeriod"/>
            </a:pPr>
            <a:endParaRPr lang="de-CH" b="1" baseline="0" dirty="0" smtClean="0"/>
          </a:p>
          <a:p>
            <a:pPr marL="228600" indent="-228600">
              <a:buFont typeface="+mj-lt"/>
              <a:buAutoNum type="arabicPeriod"/>
            </a:pPr>
            <a:r>
              <a:rPr lang="de-CH" b="1" baseline="0" dirty="0" smtClean="0"/>
              <a:t>Werden eine oder alle Ecken weich und mit grossem Radius geflogen, so ergibt dies 1 Fehlerpunkt für das Manöver</a:t>
            </a:r>
          </a:p>
          <a:p>
            <a:pPr marL="228600" indent="-228600">
              <a:buFont typeface="+mj-lt"/>
              <a:buAutoNum type="arabicPeriod"/>
            </a:pPr>
            <a:endParaRPr lang="de-CH" b="1" baseline="0" dirty="0" smtClean="0"/>
          </a:p>
          <a:p>
            <a:pPr marL="228600" indent="-228600">
              <a:buFont typeface="+mj-lt"/>
              <a:buAutoNum type="arabicPeriod"/>
            </a:pPr>
            <a:r>
              <a:rPr lang="de-CH" b="1" baseline="0" dirty="0" smtClean="0"/>
              <a:t>Alle Kreuzungen werden auf der gleichen Achse geflogen</a:t>
            </a:r>
          </a:p>
        </p:txBody>
      </p:sp>
      <p:sp>
        <p:nvSpPr>
          <p:cNvPr id="4" name="Foliennummernplatzhalter 3"/>
          <p:cNvSpPr>
            <a:spLocks noGrp="1"/>
          </p:cNvSpPr>
          <p:nvPr>
            <p:ph type="sldNum" sz="quarter" idx="10"/>
          </p:nvPr>
        </p:nvSpPr>
        <p:spPr/>
        <p:txBody>
          <a:bodyPr/>
          <a:lstStyle/>
          <a:p>
            <a:fld id="{B71AE6BF-12FB-49C6-9D44-A526E4F34F1B}" type="slidenum">
              <a:rPr lang="de-CH" smtClean="0"/>
              <a:t>40</a:t>
            </a:fld>
            <a:endParaRPr lang="de-CH"/>
          </a:p>
        </p:txBody>
      </p:sp>
    </p:spTree>
    <p:extLst>
      <p:ext uri="{BB962C8B-B14F-4D97-AF65-F5344CB8AC3E}">
        <p14:creationId xmlns:p14="http://schemas.microsoft.com/office/powerpoint/2010/main" val="32462746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smtClean="0"/>
              <a:t>Beide Loopings sind gleich gross und berühren sich bei Leinenwinkel 45°</a:t>
            </a:r>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41</a:t>
            </a:fld>
            <a:endParaRPr lang="de-CH"/>
          </a:p>
        </p:txBody>
      </p:sp>
    </p:spTree>
    <p:extLst>
      <p:ext uri="{BB962C8B-B14F-4D97-AF65-F5344CB8AC3E}">
        <p14:creationId xmlns:p14="http://schemas.microsoft.com/office/powerpoint/2010/main" val="28884630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Font typeface="+mj-lt"/>
              <a:buAutoNum type="arabicPeriod"/>
            </a:pPr>
            <a:r>
              <a:rPr lang="de-CH" b="1" dirty="0" smtClean="0"/>
              <a:t>Start und Ende im Kreuzungspunkt</a:t>
            </a:r>
          </a:p>
          <a:p>
            <a:pPr marL="228600" indent="-228600">
              <a:buFont typeface="+mj-lt"/>
              <a:buAutoNum type="arabicPeriod"/>
            </a:pPr>
            <a:r>
              <a:rPr lang="de-CH" b="1" dirty="0" smtClean="0"/>
              <a:t>Beide</a:t>
            </a:r>
            <a:r>
              <a:rPr lang="de-CH" b="1" baseline="0" dirty="0" smtClean="0"/>
              <a:t> Loopings kreisförmig rund und gleich gross</a:t>
            </a:r>
          </a:p>
          <a:p>
            <a:pPr marL="228600" indent="-228600">
              <a:buFont typeface="+mj-lt"/>
              <a:buAutoNum type="arabicPeriod"/>
            </a:pPr>
            <a:r>
              <a:rPr lang="de-CH" b="1" baseline="0" dirty="0" smtClean="0"/>
              <a:t>Der Kreuzungspunkt liegt auf 45° Leinenwinkel</a:t>
            </a:r>
          </a:p>
          <a:p>
            <a:pPr marL="228600" indent="-228600">
              <a:buFont typeface="+mj-lt"/>
              <a:buAutoNum type="arabicPeriod"/>
            </a:pPr>
            <a:r>
              <a:rPr lang="de-CH" b="1" baseline="0" dirty="0" smtClean="0"/>
              <a:t>Im Kreuzungspunkt fliegt das Modell </a:t>
            </a:r>
            <a:r>
              <a:rPr lang="de-CH" b="1" u="sng" baseline="0" dirty="0" smtClean="0"/>
              <a:t>sehr</a:t>
            </a:r>
            <a:r>
              <a:rPr lang="de-CH" b="1" baseline="0" dirty="0" smtClean="0"/>
              <a:t> kurzzeitig horizontal</a:t>
            </a:r>
          </a:p>
          <a:p>
            <a:pPr marL="228600" indent="-228600">
              <a:buFont typeface="+mj-lt"/>
              <a:buAutoNum type="arabicPeriod"/>
            </a:pPr>
            <a:r>
              <a:rPr lang="de-CH" b="1" baseline="0" dirty="0" smtClean="0"/>
              <a:t>Der höchste Punkt liegt bei einem Leinenwinkel von 90°</a:t>
            </a:r>
          </a:p>
          <a:p>
            <a:pPr marL="228600" indent="-228600">
              <a:buFont typeface="+mj-lt"/>
              <a:buAutoNum type="arabicPeriod"/>
            </a:pPr>
            <a:r>
              <a:rPr lang="de-CH" b="1" baseline="0" dirty="0" smtClean="0"/>
              <a:t>Das Manöver ist rechts/links symmetrisch</a:t>
            </a:r>
          </a:p>
          <a:p>
            <a:endParaRPr lang="de-CH" dirty="0"/>
          </a:p>
        </p:txBody>
      </p:sp>
      <p:sp>
        <p:nvSpPr>
          <p:cNvPr id="4" name="Foliennummernplatzhalter 3"/>
          <p:cNvSpPr>
            <a:spLocks noGrp="1"/>
          </p:cNvSpPr>
          <p:nvPr>
            <p:ph type="sldNum" sz="quarter" idx="10"/>
          </p:nvPr>
        </p:nvSpPr>
        <p:spPr/>
        <p:txBody>
          <a:bodyPr/>
          <a:lstStyle/>
          <a:p>
            <a:fld id="{B71AE6BF-12FB-49C6-9D44-A526E4F34F1B}" type="slidenum">
              <a:rPr lang="de-CH" smtClean="0"/>
              <a:t>42</a:t>
            </a:fld>
            <a:endParaRPr lang="de-CH"/>
          </a:p>
        </p:txBody>
      </p:sp>
    </p:spTree>
    <p:extLst>
      <p:ext uri="{BB962C8B-B14F-4D97-AF65-F5344CB8AC3E}">
        <p14:creationId xmlns:p14="http://schemas.microsoft.com/office/powerpoint/2010/main" val="22146611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43</a:t>
            </a:fld>
            <a:endParaRPr lang="de-CH"/>
          </a:p>
        </p:txBody>
      </p:sp>
    </p:spTree>
    <p:extLst>
      <p:ext uri="{BB962C8B-B14F-4D97-AF65-F5344CB8AC3E}">
        <p14:creationId xmlns:p14="http://schemas.microsoft.com/office/powerpoint/2010/main" val="7790206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Font typeface="+mj-lt"/>
              <a:buAutoNum type="arabicPeriod"/>
            </a:pPr>
            <a:r>
              <a:rPr lang="de-CH" b="1" baseline="0" dirty="0" smtClean="0"/>
              <a:t>Die Breite der unteren und oberen Seiten beträgt, inkl. der Ecken, geringfügig mehr als 1/8 Runde bzw. 45°</a:t>
            </a:r>
          </a:p>
          <a:p>
            <a:pPr marL="228600" indent="-228600">
              <a:buFont typeface="+mj-lt"/>
              <a:buAutoNum type="arabicPeriod"/>
            </a:pPr>
            <a:endParaRPr lang="de-CH" b="1" baseline="0" dirty="0" smtClean="0"/>
          </a:p>
          <a:p>
            <a:pPr marL="228600" indent="-228600">
              <a:buFont typeface="+mj-lt"/>
              <a:buAutoNum type="arabicPeriod"/>
            </a:pPr>
            <a:r>
              <a:rPr lang="de-CH" b="1" baseline="0" dirty="0" smtClean="0"/>
              <a:t>Die obere Seite wird entlang einer um 90° zum Manöver verdrehten </a:t>
            </a:r>
            <a:r>
              <a:rPr lang="de-CH" b="1" baseline="0" dirty="0" err="1" smtClean="0"/>
              <a:t>Wingover</a:t>
            </a:r>
            <a:r>
              <a:rPr lang="de-CH" b="1" baseline="0" dirty="0" smtClean="0"/>
              <a:t> Linie geflogen</a:t>
            </a:r>
          </a:p>
          <a:p>
            <a:pPr marL="228600" indent="-228600">
              <a:buFont typeface="+mj-lt"/>
              <a:buAutoNum type="arabicPeriod"/>
            </a:pPr>
            <a:endParaRPr lang="de-CH" b="1" baseline="0" dirty="0" smtClean="0"/>
          </a:p>
          <a:p>
            <a:pPr marL="228600" indent="-228600">
              <a:buFont typeface="+mj-lt"/>
              <a:buAutoNum type="arabicPeriod"/>
            </a:pPr>
            <a:r>
              <a:rPr lang="de-CH" b="1" baseline="0" dirty="0" smtClean="0"/>
              <a:t>Alle Ecken müssen mit kleinem Radius sehr scharf geflogen werden</a:t>
            </a:r>
          </a:p>
          <a:p>
            <a:pPr marL="228600" indent="-228600">
              <a:buFont typeface="+mj-lt"/>
              <a:buAutoNum type="arabicPeriod"/>
            </a:pPr>
            <a:endParaRPr lang="de-CH" b="1" baseline="0" dirty="0" smtClean="0"/>
          </a:p>
          <a:p>
            <a:pPr marL="228600" indent="-228600">
              <a:buFont typeface="+mj-lt"/>
              <a:buAutoNum type="arabicPeriod"/>
            </a:pPr>
            <a:r>
              <a:rPr lang="de-CH" b="1" baseline="0" dirty="0" smtClean="0"/>
              <a:t>Werden eine oder alle Ecken weich und mit grossem Radius geflogen, so ergibt dies 1 Fehlerpunkt für das Manöver</a:t>
            </a:r>
          </a:p>
          <a:p>
            <a:pPr marL="228600" indent="-228600">
              <a:buFont typeface="+mj-lt"/>
              <a:buAutoNum type="arabicPeriod"/>
            </a:pPr>
            <a:endParaRPr lang="de-CH" b="1" baseline="0" dirty="0" smtClean="0"/>
          </a:p>
          <a:p>
            <a:pPr marL="228600" indent="-228600">
              <a:buFont typeface="+mj-lt"/>
              <a:buAutoNum type="arabicPeriod"/>
            </a:pPr>
            <a:r>
              <a:rPr lang="de-CH" b="1" baseline="0" dirty="0" smtClean="0"/>
              <a:t>Der Kreuzungspunkt liegt auf der Symmetrieachse und auf 45° Leinenwinkel</a:t>
            </a:r>
          </a:p>
          <a:p>
            <a:pPr marL="228600" indent="-228600">
              <a:buFont typeface="+mj-lt"/>
              <a:buAutoNum type="arabicPeriod"/>
            </a:pPr>
            <a:endParaRPr lang="de-CH" b="1" baseline="0" dirty="0" smtClean="0"/>
          </a:p>
          <a:p>
            <a:pPr marL="228600" indent="-228600">
              <a:buFont typeface="+mj-lt"/>
              <a:buAutoNum type="arabicPeriod"/>
            </a:pPr>
            <a:r>
              <a:rPr lang="de-CH" b="1" baseline="0" dirty="0" smtClean="0"/>
              <a:t>Das Manöver ist rechts/links symmetrisch</a:t>
            </a:r>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44</a:t>
            </a:fld>
            <a:endParaRPr lang="de-CH"/>
          </a:p>
        </p:txBody>
      </p:sp>
    </p:spTree>
    <p:extLst>
      <p:ext uri="{BB962C8B-B14F-4D97-AF65-F5344CB8AC3E}">
        <p14:creationId xmlns:p14="http://schemas.microsoft.com/office/powerpoint/2010/main" val="30257382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45</a:t>
            </a:fld>
            <a:endParaRPr lang="de-CH"/>
          </a:p>
        </p:txBody>
      </p:sp>
    </p:spTree>
    <p:extLst>
      <p:ext uri="{BB962C8B-B14F-4D97-AF65-F5344CB8AC3E}">
        <p14:creationId xmlns:p14="http://schemas.microsoft.com/office/powerpoint/2010/main" val="33817079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de-CH" b="1" baseline="0" dirty="0" smtClean="0"/>
              <a:t>Die vorne/hinten Symmetrieachse liegt auf einer um 90° zum Manöver verdrehten </a:t>
            </a:r>
            <a:r>
              <a:rPr lang="de-CH" b="1" baseline="0" dirty="0" err="1" smtClean="0"/>
              <a:t>Wingover</a:t>
            </a:r>
            <a:r>
              <a:rPr lang="de-CH" b="1" baseline="0" dirty="0" smtClean="0"/>
              <a:t> Linie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de-CH" b="1" baseline="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de-CH" b="1" baseline="0" dirty="0" smtClean="0"/>
              <a:t>Die rechts/links Symmetrieachse liegt auf der </a:t>
            </a:r>
            <a:r>
              <a:rPr lang="de-CH" b="1" baseline="0" dirty="0" err="1" smtClean="0"/>
              <a:t>Wingover</a:t>
            </a:r>
            <a:r>
              <a:rPr lang="de-CH" b="1" baseline="0" dirty="0" smtClean="0"/>
              <a:t> Linie zwischen Pilot und Punktrichter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de-CH" b="1" baseline="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de-CH" b="1" baseline="0" dirty="0" smtClean="0"/>
              <a:t>Kreuzungen und höchste Punkt genau über Kopf des Piloten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de-CH" b="1" baseline="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de-CH" b="1" baseline="0" dirty="0" smtClean="0"/>
              <a:t>Tiefste Punkte auf 45° Leinenwinkel</a:t>
            </a:r>
            <a:endParaRPr lang="de-CH" dirty="0"/>
          </a:p>
        </p:txBody>
      </p:sp>
      <p:sp>
        <p:nvSpPr>
          <p:cNvPr id="4" name="Foliennummernplatzhalter 3"/>
          <p:cNvSpPr>
            <a:spLocks noGrp="1"/>
          </p:cNvSpPr>
          <p:nvPr>
            <p:ph type="sldNum" sz="quarter" idx="10"/>
          </p:nvPr>
        </p:nvSpPr>
        <p:spPr/>
        <p:txBody>
          <a:bodyPr/>
          <a:lstStyle/>
          <a:p>
            <a:fld id="{B71AE6BF-12FB-49C6-9D44-A526E4F34F1B}" type="slidenum">
              <a:rPr lang="de-CH" smtClean="0"/>
              <a:t>46</a:t>
            </a:fld>
            <a:endParaRPr lang="de-CH"/>
          </a:p>
        </p:txBody>
      </p:sp>
    </p:spTree>
    <p:extLst>
      <p:ext uri="{BB962C8B-B14F-4D97-AF65-F5344CB8AC3E}">
        <p14:creationId xmlns:p14="http://schemas.microsoft.com/office/powerpoint/2010/main" val="17983193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47</a:t>
            </a:fld>
            <a:endParaRPr lang="de-CH"/>
          </a:p>
        </p:txBody>
      </p:sp>
    </p:spTree>
    <p:extLst>
      <p:ext uri="{BB962C8B-B14F-4D97-AF65-F5344CB8AC3E}">
        <p14:creationId xmlns:p14="http://schemas.microsoft.com/office/powerpoint/2010/main" val="13863755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lgn="l">
              <a:lnSpc>
                <a:spcPct val="100000"/>
              </a:lnSpc>
              <a:spcAft>
                <a:spcPts val="0"/>
              </a:spcAft>
              <a:buFont typeface="+mj-lt"/>
              <a:buAutoNum type="arabicPeriod"/>
            </a:pPr>
            <a:r>
              <a:rPr lang="de-CH" b="1" dirty="0" smtClean="0">
                <a:solidFill>
                  <a:srgbClr val="FF0000"/>
                </a:solidFill>
              </a:rPr>
              <a:t>Kreisförmige </a:t>
            </a:r>
            <a:r>
              <a:rPr lang="de-CH" b="1" dirty="0" smtClean="0"/>
              <a:t>¾  Loopings</a:t>
            </a:r>
          </a:p>
          <a:p>
            <a:pPr marL="228600" indent="-228600">
              <a:lnSpc>
                <a:spcPct val="100000"/>
              </a:lnSpc>
              <a:spcAft>
                <a:spcPts val="0"/>
              </a:spcAft>
              <a:buFont typeface="+mj-lt"/>
              <a:buAutoNum type="arabicPeriod"/>
            </a:pPr>
            <a:endParaRPr lang="de-CH" b="1" dirty="0" smtClean="0">
              <a:solidFill>
                <a:srgbClr val="FF0000"/>
              </a:solidFill>
            </a:endParaRPr>
          </a:p>
          <a:p>
            <a:pPr marL="228600" indent="-228600">
              <a:lnSpc>
                <a:spcPct val="100000"/>
              </a:lnSpc>
              <a:spcAft>
                <a:spcPts val="0"/>
              </a:spcAft>
              <a:buFont typeface="+mj-lt"/>
              <a:buAutoNum type="arabicPeriod"/>
            </a:pPr>
            <a:r>
              <a:rPr lang="de-CH" b="1" dirty="0" smtClean="0"/>
              <a:t>Obere Loopings tangential zur </a:t>
            </a:r>
            <a:r>
              <a:rPr lang="de-CH" b="1" dirty="0" smtClean="0">
                <a:solidFill>
                  <a:srgbClr val="FF0000"/>
                </a:solidFill>
              </a:rPr>
              <a:t>90°</a:t>
            </a:r>
            <a:r>
              <a:rPr lang="de-CH" b="1" dirty="0" smtClean="0"/>
              <a:t> </a:t>
            </a:r>
            <a:r>
              <a:rPr lang="de-CH" b="1" dirty="0" err="1" smtClean="0">
                <a:solidFill>
                  <a:srgbClr val="FF0000"/>
                </a:solidFill>
              </a:rPr>
              <a:t>wingover</a:t>
            </a:r>
            <a:r>
              <a:rPr lang="de-CH" b="1" dirty="0" smtClean="0">
                <a:solidFill>
                  <a:srgbClr val="FF0000"/>
                </a:solidFill>
              </a:rPr>
              <a:t> </a:t>
            </a:r>
            <a:r>
              <a:rPr lang="de-CH" b="1" dirty="0" err="1" smtClean="0">
                <a:solidFill>
                  <a:srgbClr val="FF0000"/>
                </a:solidFill>
              </a:rPr>
              <a:t>linie</a:t>
            </a:r>
            <a:endParaRPr lang="de-CH" b="1" dirty="0" smtClean="0">
              <a:solidFill>
                <a:srgbClr val="FF0000"/>
              </a:solidFill>
            </a:endParaRPr>
          </a:p>
          <a:p>
            <a:pPr marL="228600" indent="-228600">
              <a:lnSpc>
                <a:spcPct val="100000"/>
              </a:lnSpc>
              <a:spcAft>
                <a:spcPts val="0"/>
              </a:spcAft>
              <a:buFont typeface="+mj-lt"/>
              <a:buAutoNum type="arabicPeriod"/>
            </a:pPr>
            <a:endParaRPr lang="de-CH" b="1" dirty="0" smtClean="0">
              <a:solidFill>
                <a:srgbClr val="FF0000"/>
              </a:solidFill>
            </a:endParaRPr>
          </a:p>
          <a:p>
            <a:pPr marL="228600" indent="-228600">
              <a:lnSpc>
                <a:spcPct val="100000"/>
              </a:lnSpc>
              <a:spcAft>
                <a:spcPts val="0"/>
              </a:spcAft>
              <a:buFont typeface="+mj-lt"/>
              <a:buAutoNum type="arabicPeriod"/>
            </a:pPr>
            <a:r>
              <a:rPr lang="de-CH" b="1" dirty="0" smtClean="0"/>
              <a:t>Horizontale </a:t>
            </a:r>
            <a:r>
              <a:rPr lang="de-CH" b="1" dirty="0" err="1" smtClean="0"/>
              <a:t>Verbindungsline</a:t>
            </a:r>
            <a:r>
              <a:rPr lang="de-CH" b="1" dirty="0" smtClean="0"/>
              <a:t> auf </a:t>
            </a:r>
            <a:r>
              <a:rPr lang="de-CH" b="1" dirty="0" smtClean="0">
                <a:solidFill>
                  <a:srgbClr val="FF0000"/>
                </a:solidFill>
              </a:rPr>
              <a:t>42°</a:t>
            </a:r>
            <a:r>
              <a:rPr lang="de-CH" b="1" dirty="0" smtClean="0"/>
              <a:t> Leinenwinkel</a:t>
            </a:r>
          </a:p>
          <a:p>
            <a:pPr marL="228600" indent="-228600">
              <a:lnSpc>
                <a:spcPct val="100000"/>
              </a:lnSpc>
              <a:spcAft>
                <a:spcPts val="0"/>
              </a:spcAft>
              <a:buFont typeface="+mj-lt"/>
              <a:buAutoNum type="arabicPeriod"/>
            </a:pPr>
            <a:endParaRPr lang="de-CH" b="1" dirty="0" smtClean="0"/>
          </a:p>
          <a:p>
            <a:pPr marL="228600" indent="-228600">
              <a:lnSpc>
                <a:spcPct val="100000"/>
              </a:lnSpc>
              <a:spcAft>
                <a:spcPts val="0"/>
              </a:spcAft>
              <a:buFont typeface="+mj-lt"/>
              <a:buAutoNum type="arabicPeriod"/>
            </a:pPr>
            <a:r>
              <a:rPr lang="de-CH" b="1" dirty="0" smtClean="0"/>
              <a:t>Untere Loopings </a:t>
            </a:r>
            <a:r>
              <a:rPr lang="de-CH" b="1" dirty="0" smtClean="0">
                <a:solidFill>
                  <a:srgbClr val="FF0000"/>
                </a:solidFill>
              </a:rPr>
              <a:t>tangential</a:t>
            </a:r>
            <a:r>
              <a:rPr lang="de-CH" b="1" dirty="0" smtClean="0"/>
              <a:t> zur Basis und zur vertikalen Achse</a:t>
            </a:r>
          </a:p>
          <a:p>
            <a:pPr marL="228600" indent="-228600">
              <a:lnSpc>
                <a:spcPct val="100000"/>
              </a:lnSpc>
              <a:spcAft>
                <a:spcPts val="0"/>
              </a:spcAft>
              <a:buFont typeface="+mj-lt"/>
              <a:buAutoNum type="arabicPeriod"/>
            </a:pPr>
            <a:endParaRPr lang="de-CH" b="1" dirty="0" smtClean="0"/>
          </a:p>
          <a:p>
            <a:pPr marL="228600" indent="-228600">
              <a:lnSpc>
                <a:spcPct val="100000"/>
              </a:lnSpc>
              <a:spcAft>
                <a:spcPts val="0"/>
              </a:spcAft>
              <a:buFont typeface="+mj-lt"/>
              <a:buAutoNum type="arabicPeriod"/>
            </a:pPr>
            <a:r>
              <a:rPr lang="de-CH" b="1" dirty="0" smtClean="0"/>
              <a:t>Vertikale </a:t>
            </a:r>
            <a:r>
              <a:rPr lang="de-CH" b="1" dirty="0" err="1" smtClean="0"/>
              <a:t>Verbindungsline</a:t>
            </a:r>
            <a:r>
              <a:rPr lang="de-CH" b="1" dirty="0" smtClean="0"/>
              <a:t> </a:t>
            </a:r>
            <a:r>
              <a:rPr lang="de-CH" b="1" dirty="0" smtClean="0">
                <a:solidFill>
                  <a:srgbClr val="FF0000"/>
                </a:solidFill>
              </a:rPr>
              <a:t>90°</a:t>
            </a:r>
            <a:r>
              <a:rPr lang="de-CH" b="1" dirty="0" smtClean="0"/>
              <a:t> senkrecht zur Basis</a:t>
            </a:r>
          </a:p>
          <a:p>
            <a:pPr marL="228600" indent="-228600">
              <a:lnSpc>
                <a:spcPct val="100000"/>
              </a:lnSpc>
              <a:spcAft>
                <a:spcPts val="0"/>
              </a:spcAft>
              <a:buFont typeface="+mj-lt"/>
              <a:buAutoNum type="arabicPeriod"/>
            </a:pPr>
            <a:endParaRPr lang="de-CH" b="1" dirty="0" smtClean="0"/>
          </a:p>
          <a:p>
            <a:pPr marL="228600" indent="-228600">
              <a:lnSpc>
                <a:spcPct val="100000"/>
              </a:lnSpc>
              <a:spcAft>
                <a:spcPts val="0"/>
              </a:spcAft>
              <a:buFont typeface="+mj-lt"/>
              <a:buAutoNum type="arabicPeriod"/>
            </a:pPr>
            <a:r>
              <a:rPr lang="de-CH" b="1" dirty="0" smtClean="0"/>
              <a:t>Links/rechts </a:t>
            </a:r>
            <a:r>
              <a:rPr lang="de-CH" b="1" dirty="0" smtClean="0">
                <a:solidFill>
                  <a:srgbClr val="FF0000"/>
                </a:solidFill>
              </a:rPr>
              <a:t>symmetrisch</a:t>
            </a:r>
          </a:p>
          <a:p>
            <a:pPr marL="228600" indent="-228600">
              <a:lnSpc>
                <a:spcPct val="100000"/>
              </a:lnSpc>
              <a:spcAft>
                <a:spcPts val="0"/>
              </a:spcAft>
              <a:buFont typeface="+mj-lt"/>
              <a:buAutoNum type="arabicPeriod"/>
            </a:pPr>
            <a:endParaRPr lang="de-CH" b="1" dirty="0" smtClean="0">
              <a:solidFill>
                <a:srgbClr val="FF0000"/>
              </a:solidFill>
            </a:endParaRPr>
          </a:p>
          <a:p>
            <a:pPr marL="228600" indent="-228600">
              <a:lnSpc>
                <a:spcPct val="100000"/>
              </a:lnSpc>
              <a:spcAft>
                <a:spcPts val="0"/>
              </a:spcAft>
              <a:buFont typeface="+mj-lt"/>
              <a:buAutoNum type="arabicPeriod"/>
            </a:pPr>
            <a:r>
              <a:rPr lang="de-CH" b="1" dirty="0" smtClean="0"/>
              <a:t>Obere/untere Hälfte </a:t>
            </a:r>
            <a:r>
              <a:rPr lang="de-CH" b="1" dirty="0" smtClean="0">
                <a:solidFill>
                  <a:srgbClr val="FF0000"/>
                </a:solidFill>
              </a:rPr>
              <a:t>symmetrisch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smtClean="0"/>
          </a:p>
        </p:txBody>
      </p:sp>
      <p:sp>
        <p:nvSpPr>
          <p:cNvPr id="4" name="Foliennummernplatzhalter 3"/>
          <p:cNvSpPr>
            <a:spLocks noGrp="1"/>
          </p:cNvSpPr>
          <p:nvPr>
            <p:ph type="sldNum" sz="quarter" idx="10"/>
          </p:nvPr>
        </p:nvSpPr>
        <p:spPr/>
        <p:txBody>
          <a:bodyPr/>
          <a:lstStyle/>
          <a:p>
            <a:fld id="{B71AE6BF-12FB-49C6-9D44-A526E4F34F1B}" type="slidenum">
              <a:rPr lang="de-CH" smtClean="0"/>
              <a:t>48</a:t>
            </a:fld>
            <a:endParaRPr lang="de-CH"/>
          </a:p>
        </p:txBody>
      </p:sp>
    </p:spTree>
    <p:extLst>
      <p:ext uri="{BB962C8B-B14F-4D97-AF65-F5344CB8AC3E}">
        <p14:creationId xmlns:p14="http://schemas.microsoft.com/office/powerpoint/2010/main" val="15185351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lnSpc>
                <a:spcPct val="150000"/>
              </a:lnSpc>
              <a:spcBef>
                <a:spcPts val="0"/>
              </a:spcBef>
              <a:spcAft>
                <a:spcPts val="0"/>
              </a:spcAft>
              <a:buFont typeface="+mj-lt"/>
              <a:buAutoNum type="arabicPeriod"/>
            </a:pPr>
            <a:r>
              <a:rPr lang="de-CH" b="1" dirty="0" smtClean="0"/>
              <a:t>Die Landung </a:t>
            </a:r>
            <a:r>
              <a:rPr lang="de-CH" b="1" dirty="0" smtClean="0">
                <a:solidFill>
                  <a:srgbClr val="FF0000"/>
                </a:solidFill>
              </a:rPr>
              <a:t>beginnt</a:t>
            </a:r>
            <a:r>
              <a:rPr lang="de-CH" b="1" dirty="0" smtClean="0"/>
              <a:t>, wenn das Modell die Basishöhe von </a:t>
            </a:r>
            <a:r>
              <a:rPr lang="de-CH" b="1" dirty="0" smtClean="0">
                <a:solidFill>
                  <a:srgbClr val="FF0000"/>
                </a:solidFill>
              </a:rPr>
              <a:t>1.5 m</a:t>
            </a:r>
            <a:r>
              <a:rPr lang="de-CH" b="1" dirty="0" smtClean="0"/>
              <a:t> (+/- 30 cm) </a:t>
            </a:r>
            <a:r>
              <a:rPr lang="de-CH" b="1" dirty="0" smtClean="0">
                <a:solidFill>
                  <a:srgbClr val="FF0000"/>
                </a:solidFill>
              </a:rPr>
              <a:t>verlässt</a:t>
            </a:r>
          </a:p>
          <a:p>
            <a:pPr marL="228600" indent="-228600">
              <a:lnSpc>
                <a:spcPct val="150000"/>
              </a:lnSpc>
              <a:spcBef>
                <a:spcPts val="0"/>
              </a:spcBef>
              <a:spcAft>
                <a:spcPts val="0"/>
              </a:spcAft>
              <a:buFont typeface="+mj-lt"/>
              <a:buAutoNum type="arabicPeriod"/>
            </a:pPr>
            <a:endParaRPr lang="de-CH" b="1" dirty="0" smtClean="0"/>
          </a:p>
          <a:p>
            <a:pPr marL="228600" indent="-228600">
              <a:lnSpc>
                <a:spcPct val="150000"/>
              </a:lnSpc>
              <a:spcBef>
                <a:spcPts val="0"/>
              </a:spcBef>
              <a:spcAft>
                <a:spcPts val="0"/>
              </a:spcAft>
              <a:buFont typeface="+mj-lt"/>
              <a:buAutoNum type="arabicPeriod"/>
            </a:pPr>
            <a:r>
              <a:rPr lang="de-CH" b="1" dirty="0" smtClean="0">
                <a:solidFill>
                  <a:srgbClr val="FF0000"/>
                </a:solidFill>
              </a:rPr>
              <a:t>Ab diesem Ort </a:t>
            </a:r>
            <a:r>
              <a:rPr lang="de-CH" b="1" dirty="0" smtClean="0"/>
              <a:t>beträgt die Länge des Landeanfluges </a:t>
            </a:r>
            <a:r>
              <a:rPr lang="de-CH" b="1" dirty="0" smtClean="0">
                <a:solidFill>
                  <a:srgbClr val="FF0000"/>
                </a:solidFill>
              </a:rPr>
              <a:t>1 Runde bis zum Aufsetzen </a:t>
            </a:r>
          </a:p>
          <a:p>
            <a:pPr marL="228600" indent="-228600">
              <a:lnSpc>
                <a:spcPct val="150000"/>
              </a:lnSpc>
              <a:spcBef>
                <a:spcPts val="0"/>
              </a:spcBef>
              <a:spcAft>
                <a:spcPts val="0"/>
              </a:spcAft>
              <a:buFont typeface="+mj-lt"/>
              <a:buAutoNum type="arabicPeriod"/>
            </a:pPr>
            <a:endParaRPr lang="de-CH" b="1" dirty="0" smtClean="0"/>
          </a:p>
          <a:p>
            <a:pPr marL="228600" indent="-228600">
              <a:lnSpc>
                <a:spcPct val="150000"/>
              </a:lnSpc>
              <a:spcBef>
                <a:spcPts val="0"/>
              </a:spcBef>
              <a:spcAft>
                <a:spcPts val="0"/>
              </a:spcAft>
              <a:buFont typeface="+mj-lt"/>
              <a:buAutoNum type="arabicPeriod"/>
            </a:pPr>
            <a:r>
              <a:rPr lang="de-CH" b="1" dirty="0" smtClean="0"/>
              <a:t>Das Manöver, und damit auch der Flug, </a:t>
            </a:r>
            <a:r>
              <a:rPr lang="de-CH" b="1" dirty="0" smtClean="0">
                <a:solidFill>
                  <a:srgbClr val="FF0000"/>
                </a:solidFill>
              </a:rPr>
              <a:t>endet mit dem Stillstand</a:t>
            </a:r>
            <a:r>
              <a:rPr lang="de-CH" b="1" dirty="0" smtClean="0"/>
              <a:t> des Modells</a:t>
            </a:r>
          </a:p>
          <a:p>
            <a:pPr marL="228600" indent="-228600">
              <a:lnSpc>
                <a:spcPct val="150000"/>
              </a:lnSpc>
              <a:spcBef>
                <a:spcPts val="0"/>
              </a:spcBef>
              <a:spcAft>
                <a:spcPts val="0"/>
              </a:spcAft>
              <a:buFont typeface="+mj-lt"/>
              <a:buAutoNum type="arabicPeriod"/>
            </a:pPr>
            <a:endParaRPr lang="de-CH" b="1" dirty="0" smtClean="0"/>
          </a:p>
          <a:p>
            <a:pPr marL="228600" indent="-228600">
              <a:lnSpc>
                <a:spcPct val="150000"/>
              </a:lnSpc>
              <a:spcBef>
                <a:spcPts val="0"/>
              </a:spcBef>
              <a:spcAft>
                <a:spcPts val="0"/>
              </a:spcAft>
              <a:buFont typeface="+mj-lt"/>
              <a:buAutoNum type="arabicPeriod"/>
            </a:pPr>
            <a:r>
              <a:rPr lang="de-CH" b="1" dirty="0" smtClean="0"/>
              <a:t>Elektrisch angetriebene Modelle müssen nach</a:t>
            </a:r>
            <a:r>
              <a:rPr lang="de-CH" b="1" baseline="0" dirty="0" smtClean="0"/>
              <a:t> dem Stillstand durch einen Helfer so lange festgehalten werden, bis der Antrieb gegen unbeabsichtigtes Anlaufen gesichert ist</a:t>
            </a:r>
            <a:endParaRPr lang="de-CH" b="1" dirty="0" smtClean="0"/>
          </a:p>
          <a:p>
            <a:pPr marL="228600" indent="-228600">
              <a:lnSpc>
                <a:spcPct val="150000"/>
              </a:lnSpc>
              <a:spcBef>
                <a:spcPts val="0"/>
              </a:spcBef>
              <a:spcAft>
                <a:spcPts val="0"/>
              </a:spcAft>
              <a:buFont typeface="+mj-lt"/>
              <a:buAutoNum type="arabicPeriod"/>
            </a:pPr>
            <a:endParaRPr lang="de-CH" b="1" baseline="0" dirty="0" smtClean="0"/>
          </a:p>
          <a:p>
            <a:pPr marL="228600" indent="-228600">
              <a:lnSpc>
                <a:spcPct val="150000"/>
              </a:lnSpc>
              <a:spcBef>
                <a:spcPts val="0"/>
              </a:spcBef>
              <a:spcAft>
                <a:spcPts val="0"/>
              </a:spcAft>
              <a:buFont typeface="+mj-lt"/>
              <a:buAutoNum type="arabicPeriod"/>
            </a:pPr>
            <a:r>
              <a:rPr lang="de-CH" b="1" baseline="0" dirty="0" smtClean="0"/>
              <a:t>Ende der Darstellung häufiger Fehler</a:t>
            </a:r>
          </a:p>
          <a:p>
            <a:pPr marL="228600" indent="-228600">
              <a:lnSpc>
                <a:spcPct val="150000"/>
              </a:lnSpc>
              <a:spcBef>
                <a:spcPts val="0"/>
              </a:spcBef>
              <a:spcAft>
                <a:spcPts val="0"/>
              </a:spcAft>
              <a:buFont typeface="+mj-lt"/>
              <a:buAutoNum type="arabicPeriod"/>
            </a:pPr>
            <a:endParaRPr lang="de-CH" b="1" baseline="0" dirty="0" smtClean="0"/>
          </a:p>
          <a:p>
            <a:pPr marL="228600" indent="-228600">
              <a:lnSpc>
                <a:spcPct val="150000"/>
              </a:lnSpc>
              <a:spcBef>
                <a:spcPts val="0"/>
              </a:spcBef>
              <a:spcAft>
                <a:spcPts val="0"/>
              </a:spcAft>
              <a:buFont typeface="+mj-lt"/>
              <a:buAutoNum type="arabicPeriod"/>
            </a:pPr>
            <a:endParaRPr lang="de-CH" b="1" baseline="0" dirty="0" smtClean="0"/>
          </a:p>
          <a:p>
            <a:pPr marL="228600" indent="-228600">
              <a:buAutoNum type="arabicPeriod"/>
            </a:pPr>
            <a:endParaRPr lang="de-CH" b="1" baseline="0" dirty="0" smtClean="0"/>
          </a:p>
        </p:txBody>
      </p:sp>
      <p:sp>
        <p:nvSpPr>
          <p:cNvPr id="4" name="Foliennummernplatzhalter 3"/>
          <p:cNvSpPr>
            <a:spLocks noGrp="1"/>
          </p:cNvSpPr>
          <p:nvPr>
            <p:ph type="sldNum" sz="quarter" idx="10"/>
          </p:nvPr>
        </p:nvSpPr>
        <p:spPr/>
        <p:txBody>
          <a:bodyPr/>
          <a:lstStyle/>
          <a:p>
            <a:fld id="{B71AE6BF-12FB-49C6-9D44-A526E4F34F1B}" type="slidenum">
              <a:rPr lang="de-CH" smtClean="0"/>
              <a:t>49</a:t>
            </a:fld>
            <a:endParaRPr lang="de-CH"/>
          </a:p>
        </p:txBody>
      </p:sp>
    </p:spTree>
    <p:extLst>
      <p:ext uri="{BB962C8B-B14F-4D97-AF65-F5344CB8AC3E}">
        <p14:creationId xmlns:p14="http://schemas.microsoft.com/office/powerpoint/2010/main" val="556379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smtClean="0"/>
              <a:t>Die</a:t>
            </a:r>
            <a:r>
              <a:rPr lang="de-CH" b="1" baseline="0" dirty="0" smtClean="0"/>
              <a:t> F2B Reglemente sind </a:t>
            </a:r>
            <a:r>
              <a:rPr lang="de-CH" b="1" u="sng" baseline="0" dirty="0" smtClean="0"/>
              <a:t>Ausführungsbestimmungen</a:t>
            </a:r>
            <a:r>
              <a:rPr lang="de-CH" b="1" baseline="0" dirty="0" smtClean="0"/>
              <a:t> für die Piloten. Sie allein definieren wie der Pilot ein Manöver zu fliegen hat.  Dabei befindet sich sein Modell immer im Zentrum seines Blickfeldes. Da sich das Flugzeug dabei immer in gleicher Entfernung von ihm befindet, nimmt der Pilot seine Manöver so wahr, als wenn sie auf einer flachen Ebene ausgeführt würden. Die 2-dimensionalen Zeichnungen in den Reglementen entsprechen deshalb der Wahrnehmung des Piloten.</a:t>
            </a:r>
          </a:p>
          <a:p>
            <a:endParaRPr lang="de-CH" b="1" baseline="0" dirty="0" smtClean="0"/>
          </a:p>
          <a:p>
            <a:r>
              <a:rPr lang="de-CH" b="1" baseline="0" dirty="0" smtClean="0"/>
              <a:t>Der Punktrichter nimmt die geflogenen Manöver ganz anders wahr. Da er, anders als der Pilot, die Flugbahn als Strecke auf der Oberfläche einer Halbkugel wahrnimmt, sieht er das Manöver als 3-dimensionale Form die zudem, je nach Standort des Beobachters, unterschiedlich verzerrt erscheint. Diese Wahrnehmung lässt sich nicht einfach grafisch darstellen, denn der Grad der Verzerrungen hängt nicht nur vom Standort  des Richters sondern auch von seiner genauen Blickrichtung ab. Mit grafischen Verfahren erstellte 3-D Bilder und auch mit statischen Kameras aufgenommene Videobilder können die Wahrnehmung des F2B Punktrichters nur ungefähr, nicht aber ganz genau abbilden.</a:t>
            </a:r>
          </a:p>
          <a:p>
            <a:endParaRPr lang="de-CH" b="1" baseline="0" dirty="0" smtClean="0"/>
          </a:p>
          <a:p>
            <a:r>
              <a:rPr lang="de-CH" b="1" baseline="0" dirty="0" smtClean="0"/>
              <a:t>Ungeachtet der sphärischen Verzerrung muss der Punktrichter lernen, eine exakt nach Vorschrift geflogene Figur als solche zu erkennen.</a:t>
            </a:r>
          </a:p>
        </p:txBody>
      </p:sp>
      <p:sp>
        <p:nvSpPr>
          <p:cNvPr id="4" name="Foliennummernplatzhalter 3"/>
          <p:cNvSpPr>
            <a:spLocks noGrp="1"/>
          </p:cNvSpPr>
          <p:nvPr>
            <p:ph type="sldNum" sz="quarter" idx="10"/>
          </p:nvPr>
        </p:nvSpPr>
        <p:spPr/>
        <p:txBody>
          <a:bodyPr/>
          <a:lstStyle/>
          <a:p>
            <a:fld id="{B71AE6BF-12FB-49C6-9D44-A526E4F34F1B}" type="slidenum">
              <a:rPr lang="de-CH" smtClean="0"/>
              <a:t>5</a:t>
            </a:fld>
            <a:endParaRPr lang="de-CH"/>
          </a:p>
        </p:txBody>
      </p:sp>
    </p:spTree>
    <p:extLst>
      <p:ext uri="{BB962C8B-B14F-4D97-AF65-F5344CB8AC3E}">
        <p14:creationId xmlns:p14="http://schemas.microsoft.com/office/powerpoint/2010/main" val="36654456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50000"/>
              </a:lnSpc>
              <a:spcBef>
                <a:spcPts val="0"/>
              </a:spcBef>
              <a:spcAft>
                <a:spcPts val="0"/>
              </a:spcAft>
              <a:buFontTx/>
              <a:buNone/>
            </a:pPr>
            <a:r>
              <a:rPr lang="de-CH" b="1" baseline="0" dirty="0" smtClean="0"/>
              <a:t>Anhand eines Videos versuchen wir Abweichungen von der Regel zu sehen und diese als Fehlerpunkte zu zählen. Ohne sie vorerst zu bewerten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de-CH" b="1" baseline="0" dirty="0" smtClean="0"/>
          </a:p>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50</a:t>
            </a:fld>
            <a:endParaRPr lang="de-CH"/>
          </a:p>
        </p:txBody>
      </p:sp>
    </p:spTree>
    <p:extLst>
      <p:ext uri="{BB962C8B-B14F-4D97-AF65-F5344CB8AC3E}">
        <p14:creationId xmlns:p14="http://schemas.microsoft.com/office/powerpoint/2010/main" val="19451299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u="sng" baseline="0" dirty="0" smtClean="0"/>
              <a:t>Einleitung</a:t>
            </a:r>
            <a:r>
              <a:rPr lang="de-CH" b="1"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CH" b="1" baseline="0" dirty="0" smtClean="0"/>
              <a:t>Die Manöver «Start» und «</a:t>
            </a:r>
            <a:r>
              <a:rPr lang="de-CH" b="1" baseline="0" dirty="0" err="1" smtClean="0"/>
              <a:t>Wingover</a:t>
            </a:r>
            <a:r>
              <a:rPr lang="de-CH" b="1" baseline="0" dirty="0" smtClean="0"/>
              <a:t>» sind nicht gut genug zu erkennen. Wir beginnen die Zählung mit den Innenloopings und beachten den Rückenflug nicht.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CH" b="1" baseline="0" dirty="0" smtClean="0"/>
              <a:t>Auch die Manöver «Acht über Kopf» und «Landung» sind nicht geeignet um Fehler zu zählen,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CH" b="1" baseline="0" dirty="0" smtClean="0"/>
              <a:t>Werden alle Ecken eines Manövers als zu weich geflogen erkannt, so zählt dies als 1 zusätzlicher Fehlerpunkt für dieses Manöver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CH" b="1" u="sng" baseline="0" dirty="0" smtClean="0"/>
              <a:t>Start Video</a:t>
            </a:r>
            <a:r>
              <a:rPr lang="de-CH" b="1"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CH" b="1" baseline="0" dirty="0" smtClean="0"/>
              <a:t>Nach jedem Manöver anhalten und Fehlerpunkte gemeinsam suchen und zählen.  Noch nicht aufschreiben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CH"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smtClean="0"/>
              <a:t>Ausgabe der Blätter</a:t>
            </a:r>
            <a:r>
              <a:rPr lang="de-CH" b="1" baseline="0" dirty="0" smtClean="0"/>
              <a:t> «</a:t>
            </a:r>
            <a:r>
              <a:rPr lang="en-GB" sz="1200" b="1" kern="1200" dirty="0" err="1" smtClean="0">
                <a:solidFill>
                  <a:schemeClr val="tx1"/>
                </a:solidFill>
                <a:effectLst/>
                <a:latin typeface="+mn-lt"/>
                <a:ea typeface="+mn-ea"/>
                <a:cs typeface="+mn-cs"/>
              </a:rPr>
              <a:t>Wertungsblatt</a:t>
            </a:r>
            <a:r>
              <a:rPr lang="en-GB" sz="1200" b="1" kern="1200" dirty="0" smtClean="0">
                <a:solidFill>
                  <a:schemeClr val="tx1"/>
                </a:solidFill>
                <a:effectLst/>
                <a:latin typeface="+mn-lt"/>
                <a:ea typeface="+mn-ea"/>
                <a:cs typeface="+mn-cs"/>
              </a:rPr>
              <a:t> </a:t>
            </a:r>
            <a:r>
              <a:rPr lang="en-GB" sz="1200" b="1" kern="1200" dirty="0" err="1" smtClean="0">
                <a:solidFill>
                  <a:schemeClr val="tx1"/>
                </a:solidFill>
                <a:effectLst/>
                <a:latin typeface="+mn-lt"/>
                <a:ea typeface="+mn-ea"/>
                <a:cs typeface="+mn-cs"/>
              </a:rPr>
              <a:t>Anzahl</a:t>
            </a:r>
            <a:r>
              <a:rPr lang="en-GB" sz="1200" b="1" kern="1200" dirty="0" smtClean="0">
                <a:solidFill>
                  <a:schemeClr val="tx1"/>
                </a:solidFill>
                <a:effectLst/>
                <a:latin typeface="+mn-lt"/>
                <a:ea typeface="+mn-ea"/>
                <a:cs typeface="+mn-cs"/>
              </a:rPr>
              <a:t> </a:t>
            </a:r>
            <a:r>
              <a:rPr lang="en-GB" sz="1200" b="1" kern="1200" dirty="0" err="1" smtClean="0">
                <a:solidFill>
                  <a:schemeClr val="tx1"/>
                </a:solidFill>
                <a:effectLst/>
                <a:latin typeface="+mn-lt"/>
                <a:ea typeface="+mn-ea"/>
                <a:cs typeface="+mn-cs"/>
              </a:rPr>
              <a:t>Fehler</a:t>
            </a:r>
            <a:r>
              <a:rPr lang="en-GB" sz="1200" b="1" kern="1200" dirty="0" smtClean="0">
                <a:solidFill>
                  <a:schemeClr val="tx1"/>
                </a:solidFill>
                <a:effectLst/>
                <a:latin typeface="+mn-lt"/>
                <a:ea typeface="+mn-ea"/>
                <a:cs typeface="+mn-cs"/>
              </a:rPr>
              <a:t>”</a:t>
            </a:r>
            <a:endParaRPr lang="de-CH"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CH"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CH"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CH" b="1" baseline="0" dirty="0" smtClean="0"/>
              <a:t>Wiederholen, jetzt ohne Diskussion und nur mit kurzen </a:t>
            </a:r>
            <a:r>
              <a:rPr lang="de-CH" b="1" baseline="0" dirty="0" err="1" smtClean="0"/>
              <a:t>Stops</a:t>
            </a:r>
            <a:r>
              <a:rPr lang="de-CH" b="1" baseline="0" dirty="0" smtClean="0"/>
              <a:t>. Fehlerpunkte aufschreiben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CH" b="1" baseline="0" dirty="0" smtClean="0"/>
          </a:p>
          <a:p>
            <a:endParaRPr lang="de-CH" dirty="0"/>
          </a:p>
        </p:txBody>
      </p:sp>
      <p:sp>
        <p:nvSpPr>
          <p:cNvPr id="4" name="Foliennummernplatzhalter 3"/>
          <p:cNvSpPr>
            <a:spLocks noGrp="1"/>
          </p:cNvSpPr>
          <p:nvPr>
            <p:ph type="sldNum" sz="quarter" idx="10"/>
          </p:nvPr>
        </p:nvSpPr>
        <p:spPr/>
        <p:txBody>
          <a:bodyPr/>
          <a:lstStyle/>
          <a:p>
            <a:fld id="{B71AE6BF-12FB-49C6-9D44-A526E4F34F1B}" type="slidenum">
              <a:rPr lang="de-CH" smtClean="0"/>
              <a:t>51</a:t>
            </a:fld>
            <a:endParaRPr lang="de-CH"/>
          </a:p>
        </p:txBody>
      </p:sp>
    </p:spTree>
    <p:extLst>
      <p:ext uri="{BB962C8B-B14F-4D97-AF65-F5344CB8AC3E}">
        <p14:creationId xmlns:p14="http://schemas.microsoft.com/office/powerpoint/2010/main" val="2696060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e-CH" b="1" baseline="0" dirty="0" smtClean="0"/>
              <a:t>Die Beschreibungen der Manöver im Reglement definieren den Flugweg in jedem Manöver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de-CH" b="1" baseline="0" dirty="0" smtClean="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e-CH" b="1" baseline="0" dirty="0" smtClean="0"/>
              <a:t>Wenn nicht anders bestimmt, so ist der Flugweg mit einer Toleranz von plus oder minus 0.3 m (30 cm) einzuhalten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de-CH" b="1" baseline="0" dirty="0" smtClean="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e-CH" b="1" baseline="0" dirty="0" smtClean="0"/>
              <a:t>Wird der Flugweg innerhalb der vorgeschriebenen Toleranz eingehalten, so wird kein Fehlerpunkt gezählt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de-CH" b="1" baseline="0" dirty="0" smtClean="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e-CH" b="1" baseline="0" dirty="0" smtClean="0"/>
              <a:t>Verläuft der Flugweg </a:t>
            </a:r>
            <a:r>
              <a:rPr lang="de-CH" b="1" u="sng" baseline="0" dirty="0" smtClean="0"/>
              <a:t>bis zu 1 Meter </a:t>
            </a:r>
            <a:r>
              <a:rPr lang="de-CH" b="1" baseline="0" dirty="0" smtClean="0"/>
              <a:t>ausserhalb der Toleranz, so wird dies als 1 Fehlerpunkt gezählt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de-CH" b="1" baseline="0" dirty="0" smtClean="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e-CH" b="1" baseline="0" dirty="0" smtClean="0"/>
              <a:t>Verläuft der Flugweg </a:t>
            </a:r>
            <a:r>
              <a:rPr lang="de-CH" b="1" u="sng" baseline="0" dirty="0" smtClean="0">
                <a:solidFill>
                  <a:srgbClr val="FF0000"/>
                </a:solidFill>
              </a:rPr>
              <a:t>mehr als </a:t>
            </a:r>
            <a:r>
              <a:rPr lang="de-CH" b="1" u="sng" baseline="0" dirty="0" smtClean="0"/>
              <a:t>1 Meter </a:t>
            </a:r>
            <a:r>
              <a:rPr lang="de-CH" b="1" baseline="0" dirty="0" smtClean="0"/>
              <a:t>ausserhalb der Toleranz, so wird dies als 2 Fehlerpunkte gezählt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de-CH" b="1" baseline="0" dirty="0" smtClean="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e-CH" b="1" baseline="0" dirty="0" smtClean="0"/>
              <a:t>Werden eine oder alle Ecken in einem Manöver weich, also mit einem Radius von </a:t>
            </a:r>
            <a:r>
              <a:rPr lang="de-CH" b="1" u="sng" baseline="0" dirty="0" smtClean="0">
                <a:solidFill>
                  <a:srgbClr val="FF0000"/>
                </a:solidFill>
              </a:rPr>
              <a:t>sehr deutlich </a:t>
            </a:r>
            <a:r>
              <a:rPr lang="de-CH" b="1" baseline="0" dirty="0" smtClean="0"/>
              <a:t>mehr als 2.1 m, geflogen, so wird dies als 1 Fehlerpunkt für das Manöver gezählt.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de-CH" b="1" baseline="0" dirty="0" smtClean="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e-CH" b="1" baseline="0" dirty="0" smtClean="0"/>
              <a:t>Bemerkung: Die engsten Radien geflogener Ecken wurden optisch vermessen und als in der Grössenordnung von 3 – 4 m liegend registriert. Es ist deswegen für F2B (Stand 2018) davon auszugehen, dass keine Piloten/Flugzeuge technisch in der Lage sind den Maximalwert des vorgeschriebenen Radius von 2.1 m einzuhalten. Die Registrierung von 1 Fehlerpunkt pro Manöver für das deutliche Überschreiten der Radiustoleranz in eckigen Manövern </a:t>
            </a:r>
            <a:r>
              <a:rPr lang="de-CH" b="1" baseline="0" smtClean="0"/>
              <a:t>ist deswegen </a:t>
            </a:r>
            <a:r>
              <a:rPr lang="de-CH" b="1" baseline="0" dirty="0" smtClean="0"/>
              <a:t>sinnvoll.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de-CH" b="1" baseline="0" dirty="0" smtClean="0"/>
          </a:p>
          <a:p>
            <a:pPr marL="228600" indent="-228600">
              <a:buAutoNum type="arabicPeriod"/>
            </a:pPr>
            <a:endParaRPr lang="de-CH" b="1" baseline="0" dirty="0" smtClean="0"/>
          </a:p>
          <a:p>
            <a:pPr marL="228600" indent="-228600">
              <a:buAutoNum type="arabicPeriod"/>
            </a:pPr>
            <a:endParaRPr lang="de-CH" b="1" baseline="0" dirty="0" smtClean="0"/>
          </a:p>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52</a:t>
            </a:fld>
            <a:endParaRPr lang="de-CH"/>
          </a:p>
        </p:txBody>
      </p:sp>
    </p:spTree>
    <p:extLst>
      <p:ext uri="{BB962C8B-B14F-4D97-AF65-F5344CB8AC3E}">
        <p14:creationId xmlns:p14="http://schemas.microsoft.com/office/powerpoint/2010/main" val="30085613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e-CH" b="1" baseline="0" dirty="0" smtClean="0"/>
              <a:t>Die Höhe des Modelles eignet sich gut um das +/_ 30 cm Einhalten der Höhe im Rückenflug zu prüfen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de-CH" b="1" baseline="0" dirty="0" smtClean="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e-CH" b="1" baseline="0" dirty="0" smtClean="0"/>
              <a:t>Bei der Beobachtung von Kreuzungspunkten kann ein Vergleich mit der Länge des Modelles einen Hinweis auf die Grösse des Überschneidens oder des Versatzes geben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de-CH" b="1" baseline="0" dirty="0" smtClean="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e-CH" b="1" baseline="0" dirty="0" smtClean="0"/>
              <a:t>Die Länge des Modelles kann als Vergleichsbasis zur Abschätzung des Radius einer Ecke herangezogen werden</a:t>
            </a:r>
          </a:p>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53</a:t>
            </a:fld>
            <a:endParaRPr lang="de-CH"/>
          </a:p>
        </p:txBody>
      </p:sp>
    </p:spTree>
    <p:extLst>
      <p:ext uri="{BB962C8B-B14F-4D97-AF65-F5344CB8AC3E}">
        <p14:creationId xmlns:p14="http://schemas.microsoft.com/office/powerpoint/2010/main" val="31890582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AutoNum type="arabicPeriod"/>
            </a:pPr>
            <a:r>
              <a:rPr lang="de-CH" b="1" baseline="0" dirty="0" smtClean="0"/>
              <a:t>In jedem Manöver werden die Fehlerpunkte gezählt und addiert</a:t>
            </a:r>
          </a:p>
          <a:p>
            <a:pPr marL="228600" indent="-228600">
              <a:buAutoNum type="arabicPeriod"/>
            </a:pPr>
            <a:endParaRPr lang="de-CH" b="1" baseline="0" dirty="0" smtClean="0"/>
          </a:p>
          <a:p>
            <a:pPr marL="228600" indent="-228600">
              <a:buAutoNum type="arabicPeriod"/>
            </a:pPr>
            <a:r>
              <a:rPr lang="de-CH" b="1" baseline="0" dirty="0" smtClean="0"/>
              <a:t>Bei grösseren Abweichungen werden jeweils zwei Fehlerpunkte gezählt und addiert</a:t>
            </a:r>
          </a:p>
          <a:p>
            <a:pPr marL="228600" indent="-228600">
              <a:buAutoNum type="arabicPeriod"/>
            </a:pPr>
            <a:endParaRPr lang="de-CH" b="1" baseline="0" dirty="0" smtClean="0"/>
          </a:p>
          <a:p>
            <a:pPr marL="228600" indent="-228600">
              <a:buAutoNum type="arabicPeriod"/>
            </a:pPr>
            <a:r>
              <a:rPr lang="de-CH" b="1" baseline="0" dirty="0" smtClean="0"/>
              <a:t>In den Zwischenrunden wird das Total der Fehler durch zwei geteilt</a:t>
            </a:r>
          </a:p>
          <a:p>
            <a:pPr marL="228600" indent="-228600">
              <a:buAutoNum type="arabicPeriod"/>
            </a:pPr>
            <a:endParaRPr lang="de-CH" b="1" baseline="0" dirty="0" smtClean="0"/>
          </a:p>
          <a:p>
            <a:pPr marL="228600" indent="-228600">
              <a:buAutoNum type="arabicPeriod"/>
            </a:pPr>
            <a:r>
              <a:rPr lang="de-CH" b="1" baseline="0" dirty="0" smtClean="0"/>
              <a:t>Das Resultat wird von 10 abgezogen und ergibt so die Note.</a:t>
            </a:r>
          </a:p>
        </p:txBody>
      </p:sp>
      <p:sp>
        <p:nvSpPr>
          <p:cNvPr id="4" name="Foliennummernplatzhalter 3"/>
          <p:cNvSpPr>
            <a:spLocks noGrp="1"/>
          </p:cNvSpPr>
          <p:nvPr>
            <p:ph type="sldNum" sz="quarter" idx="10"/>
          </p:nvPr>
        </p:nvSpPr>
        <p:spPr/>
        <p:txBody>
          <a:bodyPr/>
          <a:lstStyle/>
          <a:p>
            <a:fld id="{B71AE6BF-12FB-49C6-9D44-A526E4F34F1B}" type="slidenum">
              <a:rPr lang="de-CH" smtClean="0"/>
              <a:t>54</a:t>
            </a:fld>
            <a:endParaRPr lang="de-CH"/>
          </a:p>
        </p:txBody>
      </p:sp>
    </p:spTree>
    <p:extLst>
      <p:ext uri="{BB962C8B-B14F-4D97-AF65-F5344CB8AC3E}">
        <p14:creationId xmlns:p14="http://schemas.microsoft.com/office/powerpoint/2010/main" val="39941244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AutoNum type="arabicPeriod"/>
            </a:pPr>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55</a:t>
            </a:fld>
            <a:endParaRPr lang="de-CH"/>
          </a:p>
        </p:txBody>
      </p:sp>
    </p:spTree>
    <p:extLst>
      <p:ext uri="{BB962C8B-B14F-4D97-AF65-F5344CB8AC3E}">
        <p14:creationId xmlns:p14="http://schemas.microsoft.com/office/powerpoint/2010/main" val="30938039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endParaRPr lang="de-CH" b="1" baseline="0" dirty="0" smtClean="0"/>
          </a:p>
          <a:p>
            <a:pPr marL="228600" indent="-228600">
              <a:buAutoNum type="arabicPeriod"/>
            </a:pPr>
            <a:r>
              <a:rPr lang="de-CH" b="1" baseline="0" dirty="0" smtClean="0"/>
              <a:t>Einleitung Video</a:t>
            </a:r>
          </a:p>
          <a:p>
            <a:pPr marL="228600" indent="-228600">
              <a:buAutoNum type="arabicPeriod"/>
            </a:pPr>
            <a:endParaRPr lang="de-CH"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CH" b="1" baseline="0" dirty="0" smtClean="0"/>
              <a:t>Die Manöver «Start» und «</a:t>
            </a:r>
            <a:r>
              <a:rPr lang="de-CH" b="1" baseline="0" dirty="0" err="1" smtClean="0"/>
              <a:t>Wingover</a:t>
            </a:r>
            <a:r>
              <a:rPr lang="de-CH" b="1" baseline="0" dirty="0" smtClean="0"/>
              <a:t>» sind nicht gut genug zu erkennen. Wir beginnen die Wertung mit den Innenloopings und beachten den Rückenflug nicht.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CH" b="1" baseline="0" dirty="0" smtClean="0"/>
              <a:t>Auch die Manöver «Acht über Kopf» und «Landung» sind nicht geeignet um eine Wertung zu erstellen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CH" b="1" baseline="0" dirty="0" smtClean="0"/>
              <a:t>Werden alle Ecken eines Manövers als zu weich geflogen erkannt, so zählt dies als 1 zusätzlicher Fehler für dieses Manöver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CH"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smtClean="0"/>
              <a:t>Ausgabe der Blätter</a:t>
            </a:r>
            <a:r>
              <a:rPr lang="de-CH" b="1" baseline="0" dirty="0" smtClean="0"/>
              <a:t> «Wertungsblatt zur Ausbildung von Punktrichtern F2B»</a:t>
            </a:r>
            <a:endParaRPr lang="de-CH"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CH"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CH" b="1" baseline="0" dirty="0" smtClean="0"/>
          </a:p>
          <a:p>
            <a:pPr marL="228600" indent="-228600">
              <a:buAutoNum type="arabicPeriod"/>
            </a:pPr>
            <a:endParaRPr lang="de-CH" b="1" baseline="0" dirty="0" smtClean="0"/>
          </a:p>
          <a:p>
            <a:pPr marL="228600" indent="-228600">
              <a:buAutoNum type="arabicPeriod"/>
            </a:pPr>
            <a:endParaRPr lang="de-CH" b="1" baseline="0" dirty="0" smtClean="0"/>
          </a:p>
        </p:txBody>
      </p:sp>
      <p:sp>
        <p:nvSpPr>
          <p:cNvPr id="4" name="Foliennummernplatzhalter 3"/>
          <p:cNvSpPr>
            <a:spLocks noGrp="1"/>
          </p:cNvSpPr>
          <p:nvPr>
            <p:ph type="sldNum" sz="quarter" idx="10"/>
          </p:nvPr>
        </p:nvSpPr>
        <p:spPr/>
        <p:txBody>
          <a:bodyPr/>
          <a:lstStyle/>
          <a:p>
            <a:fld id="{B71AE6BF-12FB-49C6-9D44-A526E4F34F1B}" type="slidenum">
              <a:rPr lang="de-CH" smtClean="0"/>
              <a:t>56</a:t>
            </a:fld>
            <a:endParaRPr lang="de-CH"/>
          </a:p>
        </p:txBody>
      </p:sp>
    </p:spTree>
    <p:extLst>
      <p:ext uri="{BB962C8B-B14F-4D97-AF65-F5344CB8AC3E}">
        <p14:creationId xmlns:p14="http://schemas.microsoft.com/office/powerpoint/2010/main" val="38237969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u="sng" baseline="0" dirty="0" smtClean="0"/>
              <a:t>Start Video</a:t>
            </a:r>
            <a:r>
              <a:rPr lang="de-CH" b="1"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CH" b="1" baseline="0" dirty="0" smtClean="0"/>
              <a:t>Nach jedem Manöver anhalten und Fehler gemeinsam suchen, zählen und gewichten.  Noch nicht aufschreiben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CH" b="1" baseline="0" dirty="0" smtClean="0"/>
              <a:t>Wiederholen. mit nur kurzen </a:t>
            </a:r>
            <a:r>
              <a:rPr lang="de-CH" b="1" baseline="0" dirty="0" err="1" smtClean="0"/>
              <a:t>Stops</a:t>
            </a:r>
            <a:r>
              <a:rPr lang="de-CH" b="1" baseline="0" dirty="0" smtClean="0"/>
              <a:t> und Bestimmung der Noten. Blätter ausfüllen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b="1" baseline="0" dirty="0" smtClean="0"/>
          </a:p>
          <a:p>
            <a:endParaRPr lang="de-CH" dirty="0"/>
          </a:p>
        </p:txBody>
      </p:sp>
      <p:sp>
        <p:nvSpPr>
          <p:cNvPr id="4" name="Foliennummernplatzhalter 3"/>
          <p:cNvSpPr>
            <a:spLocks noGrp="1"/>
          </p:cNvSpPr>
          <p:nvPr>
            <p:ph type="sldNum" sz="quarter" idx="10"/>
          </p:nvPr>
        </p:nvSpPr>
        <p:spPr/>
        <p:txBody>
          <a:bodyPr/>
          <a:lstStyle/>
          <a:p>
            <a:fld id="{B71AE6BF-12FB-49C6-9D44-A526E4F34F1B}" type="slidenum">
              <a:rPr lang="de-CH" smtClean="0"/>
              <a:t>57</a:t>
            </a:fld>
            <a:endParaRPr lang="de-CH"/>
          </a:p>
        </p:txBody>
      </p:sp>
    </p:spTree>
    <p:extLst>
      <p:ext uri="{BB962C8B-B14F-4D97-AF65-F5344CB8AC3E}">
        <p14:creationId xmlns:p14="http://schemas.microsoft.com/office/powerpoint/2010/main" val="889614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CH" b="1" baseline="0" dirty="0" smtClean="0"/>
          </a:p>
          <a:p>
            <a:r>
              <a:rPr lang="de-CH" b="1" dirty="0" smtClean="0"/>
              <a:t>Auf einem korrekt markierten «Flugplatz» </a:t>
            </a:r>
            <a:r>
              <a:rPr lang="de-CH" b="1" baseline="0" dirty="0" smtClean="0"/>
              <a:t>ausgeführt, sieht diese Übung für nicht vorgewarnte Nachbarn vielleicht etwas seltsam aus. Für Punktrichter ergibt sich daraus jedoch eine neue Sicht der Dinge und als Vorbereitung für einen Wettbewerbseinsatz sind einige «Flüge» mit diesem Gerät durchaus geeignet.</a:t>
            </a:r>
          </a:p>
          <a:p>
            <a:endParaRPr lang="de-CH" b="1" baseline="0" dirty="0" smtClean="0"/>
          </a:p>
          <a:p>
            <a:r>
              <a:rPr lang="de-CH" b="1" baseline="0" dirty="0" smtClean="0"/>
              <a:t>Von Piloten </a:t>
            </a:r>
            <a:r>
              <a:rPr lang="de-CH" b="1" dirty="0" smtClean="0"/>
              <a:t>mit hoher Konzentration und</a:t>
            </a:r>
            <a:r>
              <a:rPr lang="de-CH" b="1" baseline="0" dirty="0" smtClean="0"/>
              <a:t> Körperspannung, sowie mit einer realistischen Rundenzeit, </a:t>
            </a:r>
            <a:r>
              <a:rPr lang="de-CH" b="1" baseline="0" dirty="0" smtClean="0">
                <a:solidFill>
                  <a:srgbClr val="FF0000"/>
                </a:solidFill>
              </a:rPr>
              <a:t>ausreichend häufig </a:t>
            </a:r>
            <a:r>
              <a:rPr lang="de-CH" b="1" baseline="0" dirty="0" smtClean="0"/>
              <a:t>geübt, werden die Flugwege und ihre reglementarischen Grenzen so «eingebrannt». dass sie in der richtigen Welt als Automatismus funktionieren.</a:t>
            </a:r>
          </a:p>
          <a:p>
            <a:endParaRPr lang="de-CH" b="1" baseline="0" dirty="0" smtClean="0"/>
          </a:p>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58</a:t>
            </a:fld>
            <a:endParaRPr lang="de-CH"/>
          </a:p>
        </p:txBody>
      </p:sp>
    </p:spTree>
    <p:extLst>
      <p:ext uri="{BB962C8B-B14F-4D97-AF65-F5344CB8AC3E}">
        <p14:creationId xmlns:p14="http://schemas.microsoft.com/office/powerpoint/2010/main" val="31622916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smtClean="0"/>
              <a:t>Vielen Dank für eure</a:t>
            </a:r>
            <a:r>
              <a:rPr lang="de-CH" b="1" baseline="0" dirty="0" smtClean="0"/>
              <a:t> Geduld und das grossen Engagement.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CH" b="1" baseline="0" dirty="0" smtClean="0"/>
              <a:t>Genau so wie für die Piloten, so gilt es auch für Punkrichter durch stetiges Training und Teilnahme an Wettbewerben das Grundwissen zu erweitern und so die Einsatzfähigkeit auf hohem Niveau zu erhalten.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b="1" baseline="0" dirty="0" smtClean="0"/>
          </a:p>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59</a:t>
            </a:fld>
            <a:endParaRPr lang="de-CH"/>
          </a:p>
        </p:txBody>
      </p:sp>
    </p:spTree>
    <p:extLst>
      <p:ext uri="{BB962C8B-B14F-4D97-AF65-F5344CB8AC3E}">
        <p14:creationId xmlns:p14="http://schemas.microsoft.com/office/powerpoint/2010/main" val="2870942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6</a:t>
            </a:fld>
            <a:endParaRPr lang="de-CH"/>
          </a:p>
        </p:txBody>
      </p:sp>
    </p:spTree>
    <p:extLst>
      <p:ext uri="{BB962C8B-B14F-4D97-AF65-F5344CB8AC3E}">
        <p14:creationId xmlns:p14="http://schemas.microsoft.com/office/powerpoint/2010/main" val="4206065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p:txBody>
      </p:sp>
      <p:sp>
        <p:nvSpPr>
          <p:cNvPr id="4" name="Foliennummernplatzhalter 3"/>
          <p:cNvSpPr>
            <a:spLocks noGrp="1"/>
          </p:cNvSpPr>
          <p:nvPr>
            <p:ph type="sldNum" sz="quarter" idx="10"/>
          </p:nvPr>
        </p:nvSpPr>
        <p:spPr/>
        <p:txBody>
          <a:bodyPr/>
          <a:lstStyle/>
          <a:p>
            <a:fld id="{B71AE6BF-12FB-49C6-9D44-A526E4F34F1B}" type="slidenum">
              <a:rPr lang="de-CH" smtClean="0"/>
              <a:t>60</a:t>
            </a:fld>
            <a:endParaRPr lang="de-CH"/>
          </a:p>
        </p:txBody>
      </p:sp>
    </p:spTree>
    <p:extLst>
      <p:ext uri="{BB962C8B-B14F-4D97-AF65-F5344CB8AC3E}">
        <p14:creationId xmlns:p14="http://schemas.microsoft.com/office/powerpoint/2010/main" val="2505924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smtClean="0"/>
              <a:t>Sichtbare Korrekturen der Eingangshöhe während der zwei Runden Horizontalflug ergeben Fehlerpunkte.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smtClean="0"/>
              <a:t>Elektrisch angetriebene Modelle müssen vor dem Start</a:t>
            </a:r>
            <a:r>
              <a:rPr lang="de-CH" b="1" baseline="0" dirty="0" smtClean="0"/>
              <a:t> </a:t>
            </a:r>
            <a:r>
              <a:rPr lang="de-CH" b="1" dirty="0" smtClean="0"/>
              <a:t>von einem Helfer so lange festgehalten werden, bis</a:t>
            </a:r>
            <a:r>
              <a:rPr lang="de-CH" b="1" baseline="0" dirty="0" smtClean="0"/>
              <a:t> der Pilot im Zentrum des Flugkreises den Griff in der Hand hält.</a:t>
            </a:r>
          </a:p>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7</a:t>
            </a:fld>
            <a:endParaRPr lang="de-CH"/>
          </a:p>
        </p:txBody>
      </p:sp>
    </p:spTree>
    <p:extLst>
      <p:ext uri="{BB962C8B-B14F-4D97-AF65-F5344CB8AC3E}">
        <p14:creationId xmlns:p14="http://schemas.microsoft.com/office/powerpoint/2010/main" val="3289495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8</a:t>
            </a:fld>
            <a:endParaRPr lang="de-CH"/>
          </a:p>
        </p:txBody>
      </p:sp>
    </p:spTree>
    <p:extLst>
      <p:ext uri="{BB962C8B-B14F-4D97-AF65-F5344CB8AC3E}">
        <p14:creationId xmlns:p14="http://schemas.microsoft.com/office/powerpoint/2010/main" val="2761156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9</a:t>
            </a:fld>
            <a:endParaRPr lang="de-CH"/>
          </a:p>
        </p:txBody>
      </p:sp>
    </p:spTree>
    <p:extLst>
      <p:ext uri="{BB962C8B-B14F-4D97-AF65-F5344CB8AC3E}">
        <p14:creationId xmlns:p14="http://schemas.microsoft.com/office/powerpoint/2010/main" val="3108733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CH"/>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p:txBody>
          <a:bodyPr/>
          <a:lstStyle/>
          <a:p>
            <a:fld id="{4DA73F54-1478-4D03-88E9-8FEE3D8EBC82}" type="datetime4">
              <a:rPr lang="de-DE" smtClean="0"/>
              <a:t>29. Januar 2019</a:t>
            </a:fld>
            <a:endParaRPr lang="de-CH"/>
          </a:p>
        </p:txBody>
      </p:sp>
      <p:sp>
        <p:nvSpPr>
          <p:cNvPr id="5" name="Fußzeilenplatzhalter 4"/>
          <p:cNvSpPr>
            <a:spLocks noGrp="1"/>
          </p:cNvSpPr>
          <p:nvPr>
            <p:ph type="ftr" sz="quarter" idx="11"/>
          </p:nvPr>
        </p:nvSpPr>
        <p:spPr/>
        <p:txBody>
          <a:bodyPr/>
          <a:lstStyle/>
          <a:p>
            <a:r>
              <a:rPr lang="de-DE" smtClean="0"/>
              <a:t>CIAM PR Kurs D</a:t>
            </a:r>
            <a:endParaRPr lang="de-CH"/>
          </a:p>
        </p:txBody>
      </p:sp>
      <p:sp>
        <p:nvSpPr>
          <p:cNvPr id="6" name="Foliennummernplatzhalter 5"/>
          <p:cNvSpPr>
            <a:spLocks noGrp="1"/>
          </p:cNvSpPr>
          <p:nvPr>
            <p:ph type="sldNum" sz="quarter" idx="12"/>
          </p:nvPr>
        </p:nvSpPr>
        <p:spPr/>
        <p:txBody>
          <a:bodyPr/>
          <a:lstStyle/>
          <a:p>
            <a:fld id="{B4A00A18-D286-4678-8428-61D7CDEC32E1}" type="slidenum">
              <a:rPr lang="de-CH" smtClean="0"/>
              <a:t>‹Nr.›</a:t>
            </a:fld>
            <a:endParaRPr lang="de-CH"/>
          </a:p>
        </p:txBody>
      </p:sp>
    </p:spTree>
    <p:extLst>
      <p:ext uri="{BB962C8B-B14F-4D97-AF65-F5344CB8AC3E}">
        <p14:creationId xmlns:p14="http://schemas.microsoft.com/office/powerpoint/2010/main" val="3119486059"/>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F6E05A10-D5EC-474A-9509-FEC0118E53A7}" type="datetime4">
              <a:rPr lang="de-DE" smtClean="0"/>
              <a:t>29. Januar 2019</a:t>
            </a:fld>
            <a:endParaRPr lang="de-CH"/>
          </a:p>
        </p:txBody>
      </p:sp>
      <p:sp>
        <p:nvSpPr>
          <p:cNvPr id="5" name="Fußzeilenplatzhalter 4"/>
          <p:cNvSpPr>
            <a:spLocks noGrp="1"/>
          </p:cNvSpPr>
          <p:nvPr>
            <p:ph type="ftr" sz="quarter" idx="11"/>
          </p:nvPr>
        </p:nvSpPr>
        <p:spPr/>
        <p:txBody>
          <a:bodyPr/>
          <a:lstStyle/>
          <a:p>
            <a:r>
              <a:rPr lang="de-DE" smtClean="0"/>
              <a:t>CIAM PR Kurs D</a:t>
            </a:r>
            <a:endParaRPr lang="de-CH"/>
          </a:p>
        </p:txBody>
      </p:sp>
      <p:sp>
        <p:nvSpPr>
          <p:cNvPr id="6" name="Foliennummernplatzhalter 5"/>
          <p:cNvSpPr>
            <a:spLocks noGrp="1"/>
          </p:cNvSpPr>
          <p:nvPr>
            <p:ph type="sldNum" sz="quarter" idx="12"/>
          </p:nvPr>
        </p:nvSpPr>
        <p:spPr/>
        <p:txBody>
          <a:bodyPr/>
          <a:lstStyle/>
          <a:p>
            <a:fld id="{B4A00A18-D286-4678-8428-61D7CDEC32E1}" type="slidenum">
              <a:rPr lang="de-CH" smtClean="0"/>
              <a:t>‹Nr.›</a:t>
            </a:fld>
            <a:endParaRPr lang="de-CH"/>
          </a:p>
        </p:txBody>
      </p:sp>
    </p:spTree>
    <p:extLst>
      <p:ext uri="{BB962C8B-B14F-4D97-AF65-F5344CB8AC3E}">
        <p14:creationId xmlns:p14="http://schemas.microsoft.com/office/powerpoint/2010/main" val="1495792609"/>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8DE29F6A-3464-4B29-9F68-B46AD010EC79}" type="datetime4">
              <a:rPr lang="de-DE" smtClean="0"/>
              <a:t>29. Januar 2019</a:t>
            </a:fld>
            <a:endParaRPr lang="de-CH"/>
          </a:p>
        </p:txBody>
      </p:sp>
      <p:sp>
        <p:nvSpPr>
          <p:cNvPr id="5" name="Fußzeilenplatzhalter 4"/>
          <p:cNvSpPr>
            <a:spLocks noGrp="1"/>
          </p:cNvSpPr>
          <p:nvPr>
            <p:ph type="ftr" sz="quarter" idx="11"/>
          </p:nvPr>
        </p:nvSpPr>
        <p:spPr/>
        <p:txBody>
          <a:bodyPr/>
          <a:lstStyle/>
          <a:p>
            <a:r>
              <a:rPr lang="de-DE" smtClean="0"/>
              <a:t>CIAM PR Kurs D</a:t>
            </a:r>
            <a:endParaRPr lang="de-CH"/>
          </a:p>
        </p:txBody>
      </p:sp>
      <p:sp>
        <p:nvSpPr>
          <p:cNvPr id="6" name="Foliennummernplatzhalter 5"/>
          <p:cNvSpPr>
            <a:spLocks noGrp="1"/>
          </p:cNvSpPr>
          <p:nvPr>
            <p:ph type="sldNum" sz="quarter" idx="12"/>
          </p:nvPr>
        </p:nvSpPr>
        <p:spPr/>
        <p:txBody>
          <a:bodyPr/>
          <a:lstStyle/>
          <a:p>
            <a:fld id="{B4A00A18-D286-4678-8428-61D7CDEC32E1}" type="slidenum">
              <a:rPr lang="de-CH" smtClean="0"/>
              <a:t>‹Nr.›</a:t>
            </a:fld>
            <a:endParaRPr lang="de-CH"/>
          </a:p>
        </p:txBody>
      </p:sp>
    </p:spTree>
    <p:extLst>
      <p:ext uri="{BB962C8B-B14F-4D97-AF65-F5344CB8AC3E}">
        <p14:creationId xmlns:p14="http://schemas.microsoft.com/office/powerpoint/2010/main" val="3594545850"/>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D59CC068-705E-4F86-A661-9DD1965B74E0}" type="datetime4">
              <a:rPr lang="de-DE" smtClean="0"/>
              <a:t>29. Januar 2019</a:t>
            </a:fld>
            <a:endParaRPr lang="de-CH"/>
          </a:p>
        </p:txBody>
      </p:sp>
      <p:sp>
        <p:nvSpPr>
          <p:cNvPr id="5" name="Fußzeilenplatzhalter 4"/>
          <p:cNvSpPr>
            <a:spLocks noGrp="1"/>
          </p:cNvSpPr>
          <p:nvPr>
            <p:ph type="ftr" sz="quarter" idx="11"/>
          </p:nvPr>
        </p:nvSpPr>
        <p:spPr/>
        <p:txBody>
          <a:bodyPr/>
          <a:lstStyle/>
          <a:p>
            <a:r>
              <a:rPr lang="de-DE" smtClean="0"/>
              <a:t>CIAM PR Kurs D</a:t>
            </a:r>
            <a:endParaRPr lang="de-CH"/>
          </a:p>
        </p:txBody>
      </p:sp>
      <p:sp>
        <p:nvSpPr>
          <p:cNvPr id="6" name="Foliennummernplatzhalter 5"/>
          <p:cNvSpPr>
            <a:spLocks noGrp="1"/>
          </p:cNvSpPr>
          <p:nvPr>
            <p:ph type="sldNum" sz="quarter" idx="12"/>
          </p:nvPr>
        </p:nvSpPr>
        <p:spPr/>
        <p:txBody>
          <a:bodyPr/>
          <a:lstStyle/>
          <a:p>
            <a:fld id="{B4A00A18-D286-4678-8428-61D7CDEC32E1}" type="slidenum">
              <a:rPr lang="de-CH" smtClean="0"/>
              <a:t>‹Nr.›</a:t>
            </a:fld>
            <a:endParaRPr lang="de-CH"/>
          </a:p>
        </p:txBody>
      </p:sp>
    </p:spTree>
    <p:extLst>
      <p:ext uri="{BB962C8B-B14F-4D97-AF65-F5344CB8AC3E}">
        <p14:creationId xmlns:p14="http://schemas.microsoft.com/office/powerpoint/2010/main" val="1403038055"/>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CH"/>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B3BD7841-E98B-4396-8436-5F84CAC2EBF8}" type="datetime4">
              <a:rPr lang="de-DE" smtClean="0"/>
              <a:t>29. Januar 2019</a:t>
            </a:fld>
            <a:endParaRPr lang="de-CH"/>
          </a:p>
        </p:txBody>
      </p:sp>
      <p:sp>
        <p:nvSpPr>
          <p:cNvPr id="5" name="Fußzeilenplatzhalter 4"/>
          <p:cNvSpPr>
            <a:spLocks noGrp="1"/>
          </p:cNvSpPr>
          <p:nvPr>
            <p:ph type="ftr" sz="quarter" idx="11"/>
          </p:nvPr>
        </p:nvSpPr>
        <p:spPr/>
        <p:txBody>
          <a:bodyPr/>
          <a:lstStyle/>
          <a:p>
            <a:r>
              <a:rPr lang="de-DE" smtClean="0"/>
              <a:t>CIAM PR Kurs D</a:t>
            </a:r>
            <a:endParaRPr lang="de-CH"/>
          </a:p>
        </p:txBody>
      </p:sp>
      <p:sp>
        <p:nvSpPr>
          <p:cNvPr id="6" name="Foliennummernplatzhalter 5"/>
          <p:cNvSpPr>
            <a:spLocks noGrp="1"/>
          </p:cNvSpPr>
          <p:nvPr>
            <p:ph type="sldNum" sz="quarter" idx="12"/>
          </p:nvPr>
        </p:nvSpPr>
        <p:spPr/>
        <p:txBody>
          <a:bodyPr/>
          <a:lstStyle/>
          <a:p>
            <a:fld id="{B4A00A18-D286-4678-8428-61D7CDEC32E1}" type="slidenum">
              <a:rPr lang="de-CH" smtClean="0"/>
              <a:t>‹Nr.›</a:t>
            </a:fld>
            <a:endParaRPr lang="de-CH"/>
          </a:p>
        </p:txBody>
      </p:sp>
    </p:spTree>
    <p:extLst>
      <p:ext uri="{BB962C8B-B14F-4D97-AF65-F5344CB8AC3E}">
        <p14:creationId xmlns:p14="http://schemas.microsoft.com/office/powerpoint/2010/main" val="3979155103"/>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838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72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p>
            <a:fld id="{4E59AB58-C922-4BE3-9B47-8F2764FCA1AF}" type="datetime4">
              <a:rPr lang="de-DE" smtClean="0"/>
              <a:t>29. Januar 2019</a:t>
            </a:fld>
            <a:endParaRPr lang="de-CH"/>
          </a:p>
        </p:txBody>
      </p:sp>
      <p:sp>
        <p:nvSpPr>
          <p:cNvPr id="6" name="Fußzeilenplatzhalter 5"/>
          <p:cNvSpPr>
            <a:spLocks noGrp="1"/>
          </p:cNvSpPr>
          <p:nvPr>
            <p:ph type="ftr" sz="quarter" idx="11"/>
          </p:nvPr>
        </p:nvSpPr>
        <p:spPr/>
        <p:txBody>
          <a:bodyPr/>
          <a:lstStyle/>
          <a:p>
            <a:r>
              <a:rPr lang="de-DE" smtClean="0"/>
              <a:t>CIAM PR Kurs D</a:t>
            </a:r>
            <a:endParaRPr lang="de-CH"/>
          </a:p>
        </p:txBody>
      </p:sp>
      <p:sp>
        <p:nvSpPr>
          <p:cNvPr id="7" name="Foliennummernplatzhalter 6"/>
          <p:cNvSpPr>
            <a:spLocks noGrp="1"/>
          </p:cNvSpPr>
          <p:nvPr>
            <p:ph type="sldNum" sz="quarter" idx="12"/>
          </p:nvPr>
        </p:nvSpPr>
        <p:spPr/>
        <p:txBody>
          <a:bodyPr/>
          <a:lstStyle/>
          <a:p>
            <a:fld id="{B4A00A18-D286-4678-8428-61D7CDEC32E1}" type="slidenum">
              <a:rPr lang="de-CH" smtClean="0"/>
              <a:t>‹Nr.›</a:t>
            </a:fld>
            <a:endParaRPr lang="de-CH"/>
          </a:p>
        </p:txBody>
      </p:sp>
    </p:spTree>
    <p:extLst>
      <p:ext uri="{BB962C8B-B14F-4D97-AF65-F5344CB8AC3E}">
        <p14:creationId xmlns:p14="http://schemas.microsoft.com/office/powerpoint/2010/main" val="1778761961"/>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CH"/>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p>
            <a:fld id="{3BE24DD7-B3D5-4A19-97F2-095605064B8C}" type="datetime4">
              <a:rPr lang="de-DE" smtClean="0"/>
              <a:t>29. Januar 2019</a:t>
            </a:fld>
            <a:endParaRPr lang="de-CH"/>
          </a:p>
        </p:txBody>
      </p:sp>
      <p:sp>
        <p:nvSpPr>
          <p:cNvPr id="8" name="Fußzeilenplatzhalter 7"/>
          <p:cNvSpPr>
            <a:spLocks noGrp="1"/>
          </p:cNvSpPr>
          <p:nvPr>
            <p:ph type="ftr" sz="quarter" idx="11"/>
          </p:nvPr>
        </p:nvSpPr>
        <p:spPr/>
        <p:txBody>
          <a:bodyPr/>
          <a:lstStyle/>
          <a:p>
            <a:r>
              <a:rPr lang="de-DE" smtClean="0"/>
              <a:t>CIAM PR Kurs D</a:t>
            </a:r>
            <a:endParaRPr lang="de-CH"/>
          </a:p>
        </p:txBody>
      </p:sp>
      <p:sp>
        <p:nvSpPr>
          <p:cNvPr id="9" name="Foliennummernplatzhalter 8"/>
          <p:cNvSpPr>
            <a:spLocks noGrp="1"/>
          </p:cNvSpPr>
          <p:nvPr>
            <p:ph type="sldNum" sz="quarter" idx="12"/>
          </p:nvPr>
        </p:nvSpPr>
        <p:spPr/>
        <p:txBody>
          <a:bodyPr/>
          <a:lstStyle/>
          <a:p>
            <a:fld id="{B4A00A18-D286-4678-8428-61D7CDEC32E1}" type="slidenum">
              <a:rPr lang="de-CH" smtClean="0"/>
              <a:t>‹Nr.›</a:t>
            </a:fld>
            <a:endParaRPr lang="de-CH"/>
          </a:p>
        </p:txBody>
      </p:sp>
    </p:spTree>
    <p:extLst>
      <p:ext uri="{BB962C8B-B14F-4D97-AF65-F5344CB8AC3E}">
        <p14:creationId xmlns:p14="http://schemas.microsoft.com/office/powerpoint/2010/main" val="479925130"/>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p>
            <a:fld id="{B26180FD-7FFF-4EE6-8244-1F0C86F70486}" type="datetime4">
              <a:rPr lang="de-DE" smtClean="0"/>
              <a:t>29. Januar 2019</a:t>
            </a:fld>
            <a:endParaRPr lang="de-CH"/>
          </a:p>
        </p:txBody>
      </p:sp>
      <p:sp>
        <p:nvSpPr>
          <p:cNvPr id="4" name="Fußzeilenplatzhalter 3"/>
          <p:cNvSpPr>
            <a:spLocks noGrp="1"/>
          </p:cNvSpPr>
          <p:nvPr>
            <p:ph type="ftr" sz="quarter" idx="11"/>
          </p:nvPr>
        </p:nvSpPr>
        <p:spPr/>
        <p:txBody>
          <a:bodyPr/>
          <a:lstStyle/>
          <a:p>
            <a:r>
              <a:rPr lang="de-DE" smtClean="0"/>
              <a:t>CIAM PR Kurs D</a:t>
            </a:r>
            <a:endParaRPr lang="de-CH"/>
          </a:p>
        </p:txBody>
      </p:sp>
      <p:sp>
        <p:nvSpPr>
          <p:cNvPr id="5" name="Foliennummernplatzhalter 4"/>
          <p:cNvSpPr>
            <a:spLocks noGrp="1"/>
          </p:cNvSpPr>
          <p:nvPr>
            <p:ph type="sldNum" sz="quarter" idx="12"/>
          </p:nvPr>
        </p:nvSpPr>
        <p:spPr/>
        <p:txBody>
          <a:bodyPr/>
          <a:lstStyle/>
          <a:p>
            <a:fld id="{B4A00A18-D286-4678-8428-61D7CDEC32E1}" type="slidenum">
              <a:rPr lang="de-CH" smtClean="0"/>
              <a:t>‹Nr.›</a:t>
            </a:fld>
            <a:endParaRPr lang="de-CH"/>
          </a:p>
        </p:txBody>
      </p:sp>
    </p:spTree>
    <p:extLst>
      <p:ext uri="{BB962C8B-B14F-4D97-AF65-F5344CB8AC3E}">
        <p14:creationId xmlns:p14="http://schemas.microsoft.com/office/powerpoint/2010/main" val="1505846544"/>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6450F95-D0C6-4990-A598-B981F8B91CE3}" type="datetime4">
              <a:rPr lang="de-DE" smtClean="0"/>
              <a:t>29. Januar 2019</a:t>
            </a:fld>
            <a:endParaRPr lang="de-CH"/>
          </a:p>
        </p:txBody>
      </p:sp>
      <p:sp>
        <p:nvSpPr>
          <p:cNvPr id="3" name="Fußzeilenplatzhalter 2"/>
          <p:cNvSpPr>
            <a:spLocks noGrp="1"/>
          </p:cNvSpPr>
          <p:nvPr>
            <p:ph type="ftr" sz="quarter" idx="11"/>
          </p:nvPr>
        </p:nvSpPr>
        <p:spPr/>
        <p:txBody>
          <a:bodyPr/>
          <a:lstStyle/>
          <a:p>
            <a:r>
              <a:rPr lang="de-DE" smtClean="0"/>
              <a:t>CIAM PR Kurs D</a:t>
            </a:r>
            <a:endParaRPr lang="de-CH"/>
          </a:p>
        </p:txBody>
      </p:sp>
      <p:sp>
        <p:nvSpPr>
          <p:cNvPr id="4" name="Foliennummernplatzhalter 3"/>
          <p:cNvSpPr>
            <a:spLocks noGrp="1"/>
          </p:cNvSpPr>
          <p:nvPr>
            <p:ph type="sldNum" sz="quarter" idx="12"/>
          </p:nvPr>
        </p:nvSpPr>
        <p:spPr/>
        <p:txBody>
          <a:bodyPr/>
          <a:lstStyle/>
          <a:p>
            <a:fld id="{B4A00A18-D286-4678-8428-61D7CDEC32E1}" type="slidenum">
              <a:rPr lang="de-CH" smtClean="0"/>
              <a:t>‹Nr.›</a:t>
            </a:fld>
            <a:endParaRPr lang="de-CH"/>
          </a:p>
        </p:txBody>
      </p:sp>
    </p:spTree>
    <p:extLst>
      <p:ext uri="{BB962C8B-B14F-4D97-AF65-F5344CB8AC3E}">
        <p14:creationId xmlns:p14="http://schemas.microsoft.com/office/powerpoint/2010/main" val="1829396177"/>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CH"/>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F0367D24-1BCB-4A6D-9045-34665415A75B}" type="datetime4">
              <a:rPr lang="de-DE" smtClean="0"/>
              <a:t>29. Januar 2019</a:t>
            </a:fld>
            <a:endParaRPr lang="de-CH"/>
          </a:p>
        </p:txBody>
      </p:sp>
      <p:sp>
        <p:nvSpPr>
          <p:cNvPr id="6" name="Fußzeilenplatzhalter 5"/>
          <p:cNvSpPr>
            <a:spLocks noGrp="1"/>
          </p:cNvSpPr>
          <p:nvPr>
            <p:ph type="ftr" sz="quarter" idx="11"/>
          </p:nvPr>
        </p:nvSpPr>
        <p:spPr/>
        <p:txBody>
          <a:bodyPr/>
          <a:lstStyle/>
          <a:p>
            <a:r>
              <a:rPr lang="de-DE" smtClean="0"/>
              <a:t>CIAM PR Kurs D</a:t>
            </a:r>
            <a:endParaRPr lang="de-CH"/>
          </a:p>
        </p:txBody>
      </p:sp>
      <p:sp>
        <p:nvSpPr>
          <p:cNvPr id="7" name="Foliennummernplatzhalter 6"/>
          <p:cNvSpPr>
            <a:spLocks noGrp="1"/>
          </p:cNvSpPr>
          <p:nvPr>
            <p:ph type="sldNum" sz="quarter" idx="12"/>
          </p:nvPr>
        </p:nvSpPr>
        <p:spPr/>
        <p:txBody>
          <a:bodyPr/>
          <a:lstStyle/>
          <a:p>
            <a:fld id="{B4A00A18-D286-4678-8428-61D7CDEC32E1}" type="slidenum">
              <a:rPr lang="de-CH" smtClean="0"/>
              <a:t>‹Nr.›</a:t>
            </a:fld>
            <a:endParaRPr lang="de-CH"/>
          </a:p>
        </p:txBody>
      </p:sp>
    </p:spTree>
    <p:extLst>
      <p:ext uri="{BB962C8B-B14F-4D97-AF65-F5344CB8AC3E}">
        <p14:creationId xmlns:p14="http://schemas.microsoft.com/office/powerpoint/2010/main" val="3439100745"/>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CH"/>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7D241FB1-10B4-40F9-AA50-6E063609F624}" type="datetime4">
              <a:rPr lang="de-DE" smtClean="0"/>
              <a:t>29. Januar 2019</a:t>
            </a:fld>
            <a:endParaRPr lang="de-CH"/>
          </a:p>
        </p:txBody>
      </p:sp>
      <p:sp>
        <p:nvSpPr>
          <p:cNvPr id="6" name="Fußzeilenplatzhalter 5"/>
          <p:cNvSpPr>
            <a:spLocks noGrp="1"/>
          </p:cNvSpPr>
          <p:nvPr>
            <p:ph type="ftr" sz="quarter" idx="11"/>
          </p:nvPr>
        </p:nvSpPr>
        <p:spPr/>
        <p:txBody>
          <a:bodyPr/>
          <a:lstStyle/>
          <a:p>
            <a:r>
              <a:rPr lang="de-DE" smtClean="0"/>
              <a:t>CIAM PR Kurs D</a:t>
            </a:r>
            <a:endParaRPr lang="de-CH"/>
          </a:p>
        </p:txBody>
      </p:sp>
      <p:sp>
        <p:nvSpPr>
          <p:cNvPr id="7" name="Foliennummernplatzhalter 6"/>
          <p:cNvSpPr>
            <a:spLocks noGrp="1"/>
          </p:cNvSpPr>
          <p:nvPr>
            <p:ph type="sldNum" sz="quarter" idx="12"/>
          </p:nvPr>
        </p:nvSpPr>
        <p:spPr/>
        <p:txBody>
          <a:bodyPr/>
          <a:lstStyle/>
          <a:p>
            <a:fld id="{B4A00A18-D286-4678-8428-61D7CDEC32E1}" type="slidenum">
              <a:rPr lang="de-CH" smtClean="0"/>
              <a:t>‹Nr.›</a:t>
            </a:fld>
            <a:endParaRPr lang="de-CH"/>
          </a:p>
        </p:txBody>
      </p:sp>
    </p:spTree>
    <p:extLst>
      <p:ext uri="{BB962C8B-B14F-4D97-AF65-F5344CB8AC3E}">
        <p14:creationId xmlns:p14="http://schemas.microsoft.com/office/powerpoint/2010/main" val="899495555"/>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CH"/>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779AA9-EBC9-439C-8969-2DF2FFF572EE}" type="datetime4">
              <a:rPr lang="de-DE" smtClean="0"/>
              <a:t>29. Januar 2019</a:t>
            </a:fld>
            <a:endParaRPr lang="de-CH"/>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smtClean="0"/>
              <a:t>CIAM PR Kurs D</a:t>
            </a:r>
            <a:endParaRPr lang="de-CH"/>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A00A18-D286-4678-8428-61D7CDEC32E1}" type="slidenum">
              <a:rPr lang="de-CH" smtClean="0"/>
              <a:t>‹Nr.›</a:t>
            </a:fld>
            <a:endParaRPr lang="de-CH"/>
          </a:p>
        </p:txBody>
      </p:sp>
    </p:spTree>
    <p:extLst>
      <p:ext uri="{BB962C8B-B14F-4D97-AF65-F5344CB8AC3E}">
        <p14:creationId xmlns:p14="http://schemas.microsoft.com/office/powerpoint/2010/main" val="3457626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10.emf"/><Relationship Id="rId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image" Target="../media/image11.emf"/><Relationship Id="rId4"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mlDrawing" Target="../drawings/vmlDrawing6.vml"/><Relationship Id="rId5" Type="http://schemas.openxmlformats.org/officeDocument/2006/relationships/image" Target="../media/image12.emf"/><Relationship Id="rId4"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mlDrawing" Target="../drawings/vmlDrawing7.vml"/><Relationship Id="rId5" Type="http://schemas.openxmlformats.org/officeDocument/2006/relationships/image" Target="../media/image13.emf"/><Relationship Id="rId4" Type="http://schemas.openxmlformats.org/officeDocument/2006/relationships/oleObject" Target="../embeddings/oleObject7.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mlDrawing" Target="../drawings/vmlDrawing8.vml"/><Relationship Id="rId5" Type="http://schemas.openxmlformats.org/officeDocument/2006/relationships/image" Target="../media/image14.emf"/><Relationship Id="rId4" Type="http://schemas.openxmlformats.org/officeDocument/2006/relationships/oleObject" Target="../embeddings/oleObject8.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vmlDrawing" Target="../drawings/vmlDrawing9.vml"/><Relationship Id="rId5" Type="http://schemas.openxmlformats.org/officeDocument/2006/relationships/image" Target="../media/image15.emf"/><Relationship Id="rId4" Type="http://schemas.openxmlformats.org/officeDocument/2006/relationships/oleObject" Target="../embeddings/oleObject9.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vmlDrawing" Target="../drawings/vmlDrawing10.vml"/><Relationship Id="rId5" Type="http://schemas.openxmlformats.org/officeDocument/2006/relationships/image" Target="../media/image16.emf"/><Relationship Id="rId4" Type="http://schemas.openxmlformats.org/officeDocument/2006/relationships/oleObject" Target="../embeddings/oleObject10.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vmlDrawing" Target="../drawings/vmlDrawing11.vml"/><Relationship Id="rId5" Type="http://schemas.openxmlformats.org/officeDocument/2006/relationships/image" Target="../media/image17.emf"/><Relationship Id="rId4" Type="http://schemas.openxmlformats.org/officeDocument/2006/relationships/oleObject" Target="../embeddings/oleObject11.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vmlDrawing" Target="../drawings/vmlDrawing12.vml"/><Relationship Id="rId5" Type="http://schemas.openxmlformats.org/officeDocument/2006/relationships/image" Target="../media/image18.emf"/><Relationship Id="rId4" Type="http://schemas.openxmlformats.org/officeDocument/2006/relationships/oleObject" Target="../embeddings/oleObject12.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mlDrawing" Target="../drawings/vmlDrawing13.vml"/><Relationship Id="rId5" Type="http://schemas.openxmlformats.org/officeDocument/2006/relationships/image" Target="../media/image19.emf"/><Relationship Id="rId4" Type="http://schemas.openxmlformats.org/officeDocument/2006/relationships/oleObject" Target="../embeddings/oleObject13.bin"/></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vmlDrawing" Target="../drawings/vmlDrawing14.vml"/><Relationship Id="rId5" Type="http://schemas.openxmlformats.org/officeDocument/2006/relationships/image" Target="../media/image20.emf"/><Relationship Id="rId4" Type="http://schemas.openxmlformats.org/officeDocument/2006/relationships/oleObject" Target="../embeddings/oleObject14.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vmlDrawing" Target="../drawings/vmlDrawing15.vml"/><Relationship Id="rId5" Type="http://schemas.openxmlformats.org/officeDocument/2006/relationships/image" Target="../media/image21.emf"/><Relationship Id="rId4" Type="http://schemas.openxmlformats.org/officeDocument/2006/relationships/oleObject" Target="../embeddings/oleObject15.bin"/></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5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7.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8.emf"/><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9.emf"/><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1000"/>
            <a:lum/>
          </a:blip>
          <a:srcRect/>
          <a:stretch>
            <a:fillRect l="-8000" t="-8000" b="-9000"/>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C716F1FC-4A5B-4440-8D94-42F4CBB24451}" type="datetime4">
              <a:rPr lang="de-DE" smtClean="0"/>
              <a:t>29. Januar 2019</a:t>
            </a:fld>
            <a:endParaRPr lang="de-CH"/>
          </a:p>
        </p:txBody>
      </p:sp>
      <p:sp>
        <p:nvSpPr>
          <p:cNvPr id="5" name="Fußzeilenplatzhalter 4"/>
          <p:cNvSpPr>
            <a:spLocks noGrp="1"/>
          </p:cNvSpPr>
          <p:nvPr>
            <p:ph type="ftr" sz="quarter" idx="11"/>
          </p:nvPr>
        </p:nvSpPr>
        <p:spPr>
          <a:xfrm>
            <a:off x="4038600" y="6356349"/>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1</a:t>
            </a:fld>
            <a:endParaRPr lang="de-CH" dirty="0"/>
          </a:p>
        </p:txBody>
      </p:sp>
      <p:sp>
        <p:nvSpPr>
          <p:cNvPr id="12" name="Textfeld 11"/>
          <p:cNvSpPr txBox="1"/>
          <p:nvPr/>
        </p:nvSpPr>
        <p:spPr>
          <a:xfrm>
            <a:off x="7198981" y="4831332"/>
            <a:ext cx="4389432" cy="1569660"/>
          </a:xfrm>
          <a:prstGeom prst="rect">
            <a:avLst/>
          </a:prstGeom>
          <a:noFill/>
        </p:spPr>
        <p:txBody>
          <a:bodyPr wrap="square" rtlCol="0">
            <a:spAutoFit/>
          </a:bodyPr>
          <a:lstStyle/>
          <a:p>
            <a:r>
              <a:rPr lang="en-US" sz="2400" b="1" dirty="0" err="1" smtClean="0"/>
              <a:t>Empfehlungen</a:t>
            </a:r>
            <a:r>
              <a:rPr lang="en-US" sz="2400" b="1" dirty="0" smtClean="0"/>
              <a:t> </a:t>
            </a:r>
            <a:r>
              <a:rPr lang="en-US" sz="2400" b="1" dirty="0" err="1" smtClean="0"/>
              <a:t>zu</a:t>
            </a:r>
            <a:r>
              <a:rPr lang="en-US" sz="2400" b="1" dirty="0" smtClean="0"/>
              <a:t> </a:t>
            </a:r>
            <a:r>
              <a:rPr lang="en-US" sz="2400" b="1" dirty="0" err="1" smtClean="0"/>
              <a:t>Richtlinien</a:t>
            </a:r>
            <a:r>
              <a:rPr lang="en-US" sz="2400" b="1" dirty="0" smtClean="0"/>
              <a:t> und </a:t>
            </a:r>
            <a:r>
              <a:rPr lang="en-US" sz="2400" b="1" dirty="0" err="1" smtClean="0"/>
              <a:t>Verfahren</a:t>
            </a:r>
            <a:r>
              <a:rPr lang="en-US" sz="2400" b="1" dirty="0" smtClean="0"/>
              <a:t> </a:t>
            </a:r>
            <a:r>
              <a:rPr lang="en-US" sz="2400" b="1" dirty="0" err="1" smtClean="0"/>
              <a:t>zur</a:t>
            </a:r>
            <a:r>
              <a:rPr lang="en-US" sz="2400" b="1" dirty="0" smtClean="0"/>
              <a:t> </a:t>
            </a:r>
            <a:r>
              <a:rPr lang="en-US" sz="2400" b="1" dirty="0" err="1" smtClean="0"/>
              <a:t>Einführung</a:t>
            </a:r>
            <a:r>
              <a:rPr lang="en-US" sz="2400" b="1" dirty="0" smtClean="0"/>
              <a:t> </a:t>
            </a:r>
            <a:r>
              <a:rPr lang="en-US" sz="2400" b="1" dirty="0" err="1" smtClean="0"/>
              <a:t>einer</a:t>
            </a:r>
            <a:r>
              <a:rPr lang="en-US" sz="2400" b="1" dirty="0" smtClean="0"/>
              <a:t> </a:t>
            </a:r>
            <a:r>
              <a:rPr lang="en-US" sz="2400" b="1" dirty="0" err="1"/>
              <a:t>einheitlichen</a:t>
            </a:r>
            <a:r>
              <a:rPr lang="en-US" sz="2400" b="1" dirty="0"/>
              <a:t> </a:t>
            </a:r>
            <a:r>
              <a:rPr lang="en-US" sz="2400" b="1" dirty="0" smtClean="0"/>
              <a:t>Norm </a:t>
            </a:r>
            <a:r>
              <a:rPr lang="en-US" sz="2400" b="1" dirty="0" err="1"/>
              <a:t>für</a:t>
            </a:r>
            <a:r>
              <a:rPr lang="en-US" sz="2400" b="1" dirty="0"/>
              <a:t> die </a:t>
            </a:r>
            <a:r>
              <a:rPr lang="en-US" sz="2400" b="1" dirty="0" err="1"/>
              <a:t>Bewertung</a:t>
            </a:r>
            <a:r>
              <a:rPr lang="en-US" sz="2400" b="1" dirty="0"/>
              <a:t> von F2B </a:t>
            </a:r>
            <a:r>
              <a:rPr lang="en-US" sz="2400" b="1" dirty="0" err="1" smtClean="0"/>
              <a:t>Flügen</a:t>
            </a:r>
            <a:r>
              <a:rPr lang="en-US" sz="2400" b="1" dirty="0" smtClean="0"/>
              <a:t>. </a:t>
            </a:r>
          </a:p>
        </p:txBody>
      </p:sp>
      <p:sp>
        <p:nvSpPr>
          <p:cNvPr id="9" name="Textfeld 8"/>
          <p:cNvSpPr txBox="1"/>
          <p:nvPr/>
        </p:nvSpPr>
        <p:spPr>
          <a:xfrm>
            <a:off x="7109847" y="2754226"/>
            <a:ext cx="5082153" cy="1569660"/>
          </a:xfrm>
          <a:prstGeom prst="rect">
            <a:avLst/>
          </a:prstGeom>
          <a:noFill/>
        </p:spPr>
        <p:txBody>
          <a:bodyPr wrap="square" rtlCol="0">
            <a:spAutoFit/>
          </a:bodyPr>
          <a:lstStyle/>
          <a:p>
            <a:r>
              <a:rPr lang="en-US" sz="3200" b="1" dirty="0">
                <a:solidFill>
                  <a:srgbClr val="FF0000"/>
                </a:solidFill>
              </a:rPr>
              <a:t>Die </a:t>
            </a:r>
            <a:r>
              <a:rPr lang="en-US" sz="3200" b="1" dirty="0" err="1">
                <a:solidFill>
                  <a:srgbClr val="FF0000"/>
                </a:solidFill>
              </a:rPr>
              <a:t>Bewertung</a:t>
            </a:r>
            <a:r>
              <a:rPr lang="en-US" sz="3200" b="1" dirty="0">
                <a:solidFill>
                  <a:srgbClr val="FF0000"/>
                </a:solidFill>
              </a:rPr>
              <a:t> von F2B </a:t>
            </a:r>
            <a:r>
              <a:rPr lang="en-US" sz="3200" b="1" dirty="0" err="1">
                <a:solidFill>
                  <a:srgbClr val="FF0000"/>
                </a:solidFill>
              </a:rPr>
              <a:t>Kunstflugmanövern</a:t>
            </a:r>
            <a:r>
              <a:rPr lang="en-US" sz="3200" b="1" dirty="0">
                <a:solidFill>
                  <a:srgbClr val="FF0000"/>
                </a:solidFill>
              </a:rPr>
              <a:t> </a:t>
            </a:r>
            <a:r>
              <a:rPr lang="en-US" sz="3200" b="1" dirty="0" err="1">
                <a:solidFill>
                  <a:srgbClr val="FF0000"/>
                </a:solidFill>
              </a:rPr>
              <a:t>ist</a:t>
            </a:r>
            <a:r>
              <a:rPr lang="en-US" sz="3200" b="1" dirty="0">
                <a:solidFill>
                  <a:srgbClr val="FF0000"/>
                </a:solidFill>
              </a:rPr>
              <a:t> </a:t>
            </a:r>
            <a:r>
              <a:rPr lang="en-US" sz="3200" b="1" err="1">
                <a:solidFill>
                  <a:srgbClr val="FF0000"/>
                </a:solidFill>
              </a:rPr>
              <a:t>eine</a:t>
            </a:r>
            <a:r>
              <a:rPr lang="en-US" sz="3200" b="1">
                <a:solidFill>
                  <a:srgbClr val="FF0000"/>
                </a:solidFill>
              </a:rPr>
              <a:t> </a:t>
            </a:r>
            <a:r>
              <a:rPr lang="en-US" sz="3200" b="1" smtClean="0">
                <a:solidFill>
                  <a:srgbClr val="FF0000"/>
                </a:solidFill>
              </a:rPr>
              <a:t>anspruchsvolle </a:t>
            </a:r>
            <a:r>
              <a:rPr lang="en-US" sz="3200" b="1" dirty="0" err="1" smtClean="0">
                <a:solidFill>
                  <a:srgbClr val="FF0000"/>
                </a:solidFill>
              </a:rPr>
              <a:t>Aufgabe</a:t>
            </a:r>
            <a:endParaRPr lang="de-CH" sz="3200">
              <a:solidFill>
                <a:srgbClr val="FF0000"/>
              </a:solidFill>
            </a:endParaRPr>
          </a:p>
        </p:txBody>
      </p:sp>
      <p:sp>
        <p:nvSpPr>
          <p:cNvPr id="13" name="Textfeld 12"/>
          <p:cNvSpPr txBox="1"/>
          <p:nvPr/>
        </p:nvSpPr>
        <p:spPr>
          <a:xfrm>
            <a:off x="690898" y="4889653"/>
            <a:ext cx="4395730" cy="830997"/>
          </a:xfrm>
          <a:prstGeom prst="rect">
            <a:avLst/>
          </a:prstGeom>
          <a:noFill/>
        </p:spPr>
        <p:txBody>
          <a:bodyPr wrap="square" rtlCol="0">
            <a:spAutoFit/>
          </a:bodyPr>
          <a:lstStyle/>
          <a:p>
            <a:r>
              <a:rPr lang="en-US" sz="2400" b="1" dirty="0" err="1" smtClean="0"/>
              <a:t>Diese</a:t>
            </a:r>
            <a:r>
              <a:rPr lang="en-US" sz="2400" b="1" dirty="0" smtClean="0"/>
              <a:t> </a:t>
            </a:r>
            <a:r>
              <a:rPr lang="en-US" sz="2400" b="1" dirty="0" err="1" smtClean="0"/>
              <a:t>Aufgabe</a:t>
            </a:r>
            <a:r>
              <a:rPr lang="en-US" sz="2400" b="1" dirty="0" smtClean="0"/>
              <a:t> </a:t>
            </a:r>
            <a:r>
              <a:rPr lang="en-US" sz="2400" b="1" dirty="0" err="1" smtClean="0"/>
              <a:t>wird</a:t>
            </a:r>
            <a:r>
              <a:rPr lang="en-US" sz="2400" b="1" dirty="0" smtClean="0"/>
              <a:t> </a:t>
            </a:r>
            <a:r>
              <a:rPr lang="en-US" sz="2400" b="1" dirty="0" err="1" smtClean="0">
                <a:solidFill>
                  <a:srgbClr val="FF0000"/>
                </a:solidFill>
              </a:rPr>
              <a:t>uneinheitlich</a:t>
            </a:r>
            <a:r>
              <a:rPr lang="en-US" sz="2400" b="1" dirty="0" smtClean="0"/>
              <a:t> </a:t>
            </a:r>
            <a:r>
              <a:rPr lang="en-US" sz="2400" b="1" dirty="0" err="1" smtClean="0"/>
              <a:t>gelöst</a:t>
            </a:r>
            <a:endParaRPr lang="de-CH" sz="2400"/>
          </a:p>
        </p:txBody>
      </p:sp>
      <p:sp>
        <p:nvSpPr>
          <p:cNvPr id="14" name="Rechteck 13"/>
          <p:cNvSpPr/>
          <p:nvPr/>
        </p:nvSpPr>
        <p:spPr>
          <a:xfrm>
            <a:off x="4161998" y="0"/>
            <a:ext cx="2747612" cy="369332"/>
          </a:xfrm>
          <a:prstGeom prst="rect">
            <a:avLst/>
          </a:prstGeom>
        </p:spPr>
        <p:txBody>
          <a:bodyPr wrap="none">
            <a:spAutoFit/>
          </a:bodyPr>
          <a:lstStyle/>
          <a:p>
            <a:r>
              <a:rPr lang="en-US" dirty="0">
                <a:solidFill>
                  <a:schemeClr val="bg1"/>
                </a:solidFill>
              </a:rPr>
              <a:t>Dies </a:t>
            </a:r>
            <a:r>
              <a:rPr lang="en-US" dirty="0" err="1">
                <a:solidFill>
                  <a:schemeClr val="bg1"/>
                </a:solidFill>
              </a:rPr>
              <a:t>ist</a:t>
            </a:r>
            <a:r>
              <a:rPr lang="en-US" dirty="0">
                <a:solidFill>
                  <a:schemeClr val="bg1"/>
                </a:solidFill>
              </a:rPr>
              <a:t> </a:t>
            </a:r>
            <a:r>
              <a:rPr lang="en-US" dirty="0" err="1">
                <a:solidFill>
                  <a:schemeClr val="bg1"/>
                </a:solidFill>
              </a:rPr>
              <a:t>kein</a:t>
            </a:r>
            <a:r>
              <a:rPr lang="en-US" dirty="0">
                <a:solidFill>
                  <a:schemeClr val="bg1"/>
                </a:solidFill>
              </a:rPr>
              <a:t> FAI </a:t>
            </a:r>
            <a:r>
              <a:rPr lang="en-US" dirty="0" err="1" smtClean="0">
                <a:solidFill>
                  <a:schemeClr val="bg1"/>
                </a:solidFill>
              </a:rPr>
              <a:t>Reglement</a:t>
            </a:r>
            <a:r>
              <a:rPr lang="en-US" dirty="0" smtClean="0">
                <a:solidFill>
                  <a:schemeClr val="bg1"/>
                </a:solidFill>
              </a:rPr>
              <a:t> </a:t>
            </a:r>
            <a:endParaRPr lang="de-CH" dirty="0">
              <a:solidFill>
                <a:schemeClr val="bg1"/>
              </a:solidFill>
            </a:endParaRPr>
          </a:p>
        </p:txBody>
      </p:sp>
    </p:spTree>
    <p:extLst>
      <p:ext uri="{BB962C8B-B14F-4D97-AF65-F5344CB8AC3E}">
        <p14:creationId xmlns:p14="http://schemas.microsoft.com/office/powerpoint/2010/main" val="3281164590"/>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35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4774BC41-2904-4FAF-8D85-84C58C1252C1}" type="datetime4">
              <a:rPr lang="de-DE" smtClean="0"/>
              <a:t>29. Januar 2019</a:t>
            </a:fld>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10</a:t>
            </a:fld>
            <a:endParaRPr lang="de-CH"/>
          </a:p>
        </p:txBody>
      </p:sp>
      <p:sp>
        <p:nvSpPr>
          <p:cNvPr id="11" name="Textfeld 10"/>
          <p:cNvSpPr txBox="1"/>
          <p:nvPr/>
        </p:nvSpPr>
        <p:spPr>
          <a:xfrm>
            <a:off x="3957496" y="169556"/>
            <a:ext cx="8710864" cy="461665"/>
          </a:xfrm>
          <a:prstGeom prst="rect">
            <a:avLst/>
          </a:prstGeom>
          <a:noFill/>
        </p:spPr>
        <p:txBody>
          <a:bodyPr wrap="square" rtlCol="0">
            <a:spAutoFit/>
          </a:bodyPr>
          <a:lstStyle/>
          <a:p>
            <a:pPr algn="ctr"/>
            <a:r>
              <a:rPr lang="en-US" sz="2400" b="1" dirty="0"/>
              <a:t>Two consecutive laps of inverted level flight </a:t>
            </a:r>
            <a:r>
              <a:rPr lang="en-US" sz="2400" dirty="0"/>
              <a:t>(Rule 4.2.15.6) </a:t>
            </a:r>
            <a:r>
              <a:rPr lang="en-US" sz="2400" dirty="0" smtClean="0"/>
              <a:t>  </a:t>
            </a:r>
            <a:r>
              <a:rPr lang="de-CH" sz="2400" dirty="0" smtClean="0"/>
              <a:t> </a:t>
            </a:r>
            <a:endParaRPr lang="de-CH" sz="2400" dirty="0"/>
          </a:p>
        </p:txBody>
      </p:sp>
      <p:graphicFrame>
        <p:nvGraphicFramePr>
          <p:cNvPr id="2" name="Objekt 1"/>
          <p:cNvGraphicFramePr>
            <a:graphicFrameLocks noChangeAspect="1"/>
          </p:cNvGraphicFramePr>
          <p:nvPr>
            <p:extLst>
              <p:ext uri="{D42A27DB-BD31-4B8C-83A1-F6EECF244321}">
                <p14:modId xmlns:p14="http://schemas.microsoft.com/office/powerpoint/2010/main" val="1801459746"/>
              </p:ext>
            </p:extLst>
          </p:nvPr>
        </p:nvGraphicFramePr>
        <p:xfrm>
          <a:off x="2020302" y="834865"/>
          <a:ext cx="7961898" cy="3929309"/>
        </p:xfrm>
        <a:graphic>
          <a:graphicData uri="http://schemas.openxmlformats.org/presentationml/2006/ole">
            <mc:AlternateContent xmlns:mc="http://schemas.openxmlformats.org/markup-compatibility/2006">
              <mc:Choice xmlns:v="urn:schemas-microsoft-com:vml" Requires="v">
                <p:oleObj spid="_x0000_s5338" name="CorelDRAW" r:id="rId4" imgW="5507409" imgH="2717282" progId="CorelDRAW.Graphic.12">
                  <p:embed/>
                </p:oleObj>
              </mc:Choice>
              <mc:Fallback>
                <p:oleObj name="CorelDRAW" r:id="rId4" imgW="5507409" imgH="2717282" progId="CorelDRAW.Graphic.12">
                  <p:embed/>
                  <p:pic>
                    <p:nvPicPr>
                      <p:cNvPr id="0" name=""/>
                      <p:cNvPicPr/>
                      <p:nvPr/>
                    </p:nvPicPr>
                    <p:blipFill>
                      <a:blip r:embed="rId5"/>
                      <a:stretch>
                        <a:fillRect/>
                      </a:stretch>
                    </p:blipFill>
                    <p:spPr>
                      <a:xfrm>
                        <a:off x="2020302" y="834865"/>
                        <a:ext cx="7961898" cy="3929309"/>
                      </a:xfrm>
                      <a:prstGeom prst="rect">
                        <a:avLst/>
                      </a:prstGeom>
                    </p:spPr>
                  </p:pic>
                </p:oleObj>
              </mc:Fallback>
            </mc:AlternateContent>
          </a:graphicData>
        </a:graphic>
      </p:graphicFrame>
      <p:sp>
        <p:nvSpPr>
          <p:cNvPr id="3" name="Textfeld 2"/>
          <p:cNvSpPr txBox="1"/>
          <p:nvPr/>
        </p:nvSpPr>
        <p:spPr>
          <a:xfrm>
            <a:off x="1317305" y="4967818"/>
            <a:ext cx="9367891" cy="92333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CH" dirty="0" smtClean="0"/>
              <a:t>Zu </a:t>
            </a:r>
            <a:r>
              <a:rPr lang="de-CH" b="1" dirty="0" smtClean="0">
                <a:solidFill>
                  <a:srgbClr val="FF0000"/>
                </a:solidFill>
              </a:rPr>
              <a:t>Beginn</a:t>
            </a:r>
            <a:r>
              <a:rPr lang="de-CH" dirty="0" smtClean="0"/>
              <a:t> von Runde 3 beträgt die Eingangshöhe am Start: </a:t>
            </a:r>
            <a:r>
              <a:rPr lang="de-CH" b="1" dirty="0" smtClean="0">
                <a:solidFill>
                  <a:srgbClr val="FF0000"/>
                </a:solidFill>
              </a:rPr>
              <a:t>Basis plus/minus 30 cm </a:t>
            </a:r>
            <a:r>
              <a:rPr lang="de-CH" dirty="0" smtClean="0"/>
              <a:t>(1.2 - 1.8m)</a:t>
            </a:r>
          </a:p>
          <a:p>
            <a:pPr marL="285750" indent="-285750">
              <a:lnSpc>
                <a:spcPct val="150000"/>
              </a:lnSpc>
              <a:buFont typeface="Arial" panose="020B0604020202020204" pitchFamily="34" charset="0"/>
              <a:buChar char="•"/>
            </a:pPr>
            <a:r>
              <a:rPr lang="de-CH" dirty="0" smtClean="0"/>
              <a:t>Die Eingangshöhe muss in den Runden 3 und 4 </a:t>
            </a:r>
            <a:r>
              <a:rPr lang="de-CH" b="1" dirty="0" smtClean="0">
                <a:solidFill>
                  <a:srgbClr val="FF0000"/>
                </a:solidFill>
              </a:rPr>
              <a:t>ohne sichtbare Korrektur</a:t>
            </a:r>
            <a:r>
              <a:rPr lang="de-CH" dirty="0" smtClean="0"/>
              <a:t> eingehalten werden</a:t>
            </a:r>
            <a:endParaRPr lang="de-CH" b="1" dirty="0">
              <a:solidFill>
                <a:srgbClr val="FF0000"/>
              </a:solidFill>
            </a:endParaRPr>
          </a:p>
        </p:txBody>
      </p:sp>
    </p:spTree>
    <p:extLst>
      <p:ext uri="{BB962C8B-B14F-4D97-AF65-F5344CB8AC3E}">
        <p14:creationId xmlns:p14="http://schemas.microsoft.com/office/powerpoint/2010/main" val="3525266055"/>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35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47E3AE97-6E1C-4483-8E94-F72D78828E40}" type="datetime4">
              <a:rPr lang="de-DE" smtClean="0"/>
              <a:t>29. Januar 2019</a:t>
            </a:fld>
            <a:endParaRPr lang="de-CH"/>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11</a:t>
            </a:fld>
            <a:endParaRPr lang="de-CH"/>
          </a:p>
        </p:txBody>
      </p:sp>
      <p:sp>
        <p:nvSpPr>
          <p:cNvPr id="11" name="Textfeld 10"/>
          <p:cNvSpPr txBox="1"/>
          <p:nvPr/>
        </p:nvSpPr>
        <p:spPr>
          <a:xfrm>
            <a:off x="4751271" y="102322"/>
            <a:ext cx="8710864" cy="461665"/>
          </a:xfrm>
          <a:prstGeom prst="rect">
            <a:avLst/>
          </a:prstGeom>
          <a:noFill/>
        </p:spPr>
        <p:txBody>
          <a:bodyPr wrap="square" rtlCol="0">
            <a:spAutoFit/>
          </a:bodyPr>
          <a:lstStyle/>
          <a:p>
            <a:pPr algn="ctr"/>
            <a:r>
              <a:rPr lang="en-US" sz="2400" b="1" dirty="0"/>
              <a:t>Three consecutive outside loops </a:t>
            </a:r>
            <a:r>
              <a:rPr lang="en-US" sz="2400" dirty="0"/>
              <a:t>(Rule 4.2.15.7) </a:t>
            </a:r>
            <a:r>
              <a:rPr lang="en-US" sz="2400" dirty="0" smtClean="0"/>
              <a:t>   </a:t>
            </a:r>
            <a:r>
              <a:rPr lang="de-CH" sz="2400" dirty="0" smtClean="0"/>
              <a:t> </a:t>
            </a:r>
            <a:endParaRPr lang="de-CH" sz="2400" dirty="0"/>
          </a:p>
        </p:txBody>
      </p:sp>
      <p:graphicFrame>
        <p:nvGraphicFramePr>
          <p:cNvPr id="3" name="Objekt 2"/>
          <p:cNvGraphicFramePr>
            <a:graphicFrameLocks noChangeAspect="1"/>
          </p:cNvGraphicFramePr>
          <p:nvPr>
            <p:extLst>
              <p:ext uri="{D42A27DB-BD31-4B8C-83A1-F6EECF244321}">
                <p14:modId xmlns:p14="http://schemas.microsoft.com/office/powerpoint/2010/main" val="807357818"/>
              </p:ext>
            </p:extLst>
          </p:nvPr>
        </p:nvGraphicFramePr>
        <p:xfrm>
          <a:off x="1748742" y="673340"/>
          <a:ext cx="8422911" cy="4156825"/>
        </p:xfrm>
        <a:graphic>
          <a:graphicData uri="http://schemas.openxmlformats.org/presentationml/2006/ole">
            <mc:AlternateContent xmlns:mc="http://schemas.openxmlformats.org/markup-compatibility/2006">
              <mc:Choice xmlns:v="urn:schemas-microsoft-com:vml" Requires="v">
                <p:oleObj spid="_x0000_s6360" name="CorelDRAW" r:id="rId4" imgW="5507409" imgH="2717282" progId="CorelDRAW.Graphic.12">
                  <p:embed/>
                </p:oleObj>
              </mc:Choice>
              <mc:Fallback>
                <p:oleObj name="CorelDRAW" r:id="rId4" imgW="5507409" imgH="2717282" progId="CorelDRAW.Graphic.12">
                  <p:embed/>
                  <p:pic>
                    <p:nvPicPr>
                      <p:cNvPr id="0" name=""/>
                      <p:cNvPicPr/>
                      <p:nvPr/>
                    </p:nvPicPr>
                    <p:blipFill>
                      <a:blip r:embed="rId5"/>
                      <a:stretch>
                        <a:fillRect/>
                      </a:stretch>
                    </p:blipFill>
                    <p:spPr>
                      <a:xfrm>
                        <a:off x="1748742" y="673340"/>
                        <a:ext cx="8422911" cy="4156825"/>
                      </a:xfrm>
                      <a:prstGeom prst="rect">
                        <a:avLst/>
                      </a:prstGeom>
                    </p:spPr>
                  </p:pic>
                </p:oleObj>
              </mc:Fallback>
            </mc:AlternateContent>
          </a:graphicData>
        </a:graphic>
      </p:graphicFrame>
      <p:sp>
        <p:nvSpPr>
          <p:cNvPr id="2" name="Textfeld 1"/>
          <p:cNvSpPr txBox="1"/>
          <p:nvPr/>
        </p:nvSpPr>
        <p:spPr>
          <a:xfrm>
            <a:off x="3785881" y="4939518"/>
            <a:ext cx="4982577" cy="161582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CH" b="1" dirty="0">
                <a:solidFill>
                  <a:srgbClr val="FF0000"/>
                </a:solidFill>
              </a:rPr>
              <a:t>Kreisrunde</a:t>
            </a:r>
            <a:r>
              <a:rPr lang="de-CH" dirty="0"/>
              <a:t> Form</a:t>
            </a:r>
          </a:p>
          <a:p>
            <a:pPr marL="285750" indent="-285750">
              <a:lnSpc>
                <a:spcPct val="150000"/>
              </a:lnSpc>
              <a:buFont typeface="Arial" panose="020B0604020202020204" pitchFamily="34" charset="0"/>
              <a:buChar char="•"/>
            </a:pPr>
            <a:r>
              <a:rPr lang="de-CH" dirty="0"/>
              <a:t>Leinenwinkel am höchsten Punkt </a:t>
            </a:r>
            <a:r>
              <a:rPr lang="de-CH" b="1" dirty="0">
                <a:solidFill>
                  <a:srgbClr val="FF0000"/>
                </a:solidFill>
              </a:rPr>
              <a:t>45°</a:t>
            </a:r>
          </a:p>
          <a:p>
            <a:pPr marL="285750" indent="-285750">
              <a:lnSpc>
                <a:spcPct val="150000"/>
              </a:lnSpc>
              <a:buFont typeface="Arial" panose="020B0604020202020204" pitchFamily="34" charset="0"/>
              <a:buChar char="•"/>
            </a:pPr>
            <a:r>
              <a:rPr lang="de-CH" dirty="0"/>
              <a:t>Alle drei am genau </a:t>
            </a:r>
            <a:r>
              <a:rPr lang="de-CH" b="1" dirty="0">
                <a:solidFill>
                  <a:srgbClr val="FF0000"/>
                </a:solidFill>
              </a:rPr>
              <a:t>gleichen Ort</a:t>
            </a:r>
          </a:p>
          <a:p>
            <a:endParaRPr lang="de-CH" dirty="0"/>
          </a:p>
        </p:txBody>
      </p:sp>
    </p:spTree>
    <p:extLst>
      <p:ext uri="{BB962C8B-B14F-4D97-AF65-F5344CB8AC3E}">
        <p14:creationId xmlns:p14="http://schemas.microsoft.com/office/powerpoint/2010/main" val="3143358717"/>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35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26CC46D7-597E-4A2A-8174-6D741D0B6FF7}" type="datetime4">
              <a:rPr lang="de-DE" smtClean="0"/>
              <a:t>29. Januar 2019</a:t>
            </a:fld>
            <a:endParaRPr lang="de-CH"/>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12</a:t>
            </a:fld>
            <a:endParaRPr lang="de-CH"/>
          </a:p>
        </p:txBody>
      </p:sp>
      <p:sp>
        <p:nvSpPr>
          <p:cNvPr id="11" name="Textfeld 10"/>
          <p:cNvSpPr txBox="1"/>
          <p:nvPr/>
        </p:nvSpPr>
        <p:spPr>
          <a:xfrm>
            <a:off x="4465521" y="110448"/>
            <a:ext cx="8710864" cy="461665"/>
          </a:xfrm>
          <a:prstGeom prst="rect">
            <a:avLst/>
          </a:prstGeom>
          <a:noFill/>
        </p:spPr>
        <p:txBody>
          <a:bodyPr wrap="square" rtlCol="0">
            <a:spAutoFit/>
          </a:bodyPr>
          <a:lstStyle/>
          <a:p>
            <a:pPr algn="ctr"/>
            <a:r>
              <a:rPr lang="en-US" sz="2400" b="1" dirty="0"/>
              <a:t>Two consecutive inside square loops </a:t>
            </a:r>
            <a:r>
              <a:rPr lang="en-US" sz="2400" dirty="0"/>
              <a:t>(Rule 4.2.15.8) </a:t>
            </a:r>
            <a:endParaRPr lang="de-CH" sz="2400" dirty="0"/>
          </a:p>
        </p:txBody>
      </p:sp>
      <p:graphicFrame>
        <p:nvGraphicFramePr>
          <p:cNvPr id="2" name="Objekt 1"/>
          <p:cNvGraphicFramePr>
            <a:graphicFrameLocks noChangeAspect="1"/>
          </p:cNvGraphicFramePr>
          <p:nvPr>
            <p:extLst>
              <p:ext uri="{D42A27DB-BD31-4B8C-83A1-F6EECF244321}">
                <p14:modId xmlns:p14="http://schemas.microsoft.com/office/powerpoint/2010/main" val="3944125289"/>
              </p:ext>
            </p:extLst>
          </p:nvPr>
        </p:nvGraphicFramePr>
        <p:xfrm>
          <a:off x="2363910" y="894680"/>
          <a:ext cx="7467485" cy="3685308"/>
        </p:xfrm>
        <a:graphic>
          <a:graphicData uri="http://schemas.openxmlformats.org/presentationml/2006/ole">
            <mc:AlternateContent xmlns:mc="http://schemas.openxmlformats.org/markup-compatibility/2006">
              <mc:Choice xmlns:v="urn:schemas-microsoft-com:vml" Requires="v">
                <p:oleObj spid="_x0000_s7388" name="CorelDRAW" r:id="rId4" imgW="5507409" imgH="2717282" progId="CorelDRAW.Graphic.12">
                  <p:embed/>
                </p:oleObj>
              </mc:Choice>
              <mc:Fallback>
                <p:oleObj name="CorelDRAW" r:id="rId4" imgW="5507409" imgH="2717282" progId="CorelDRAW.Graphic.12">
                  <p:embed/>
                  <p:pic>
                    <p:nvPicPr>
                      <p:cNvPr id="0" name=""/>
                      <p:cNvPicPr/>
                      <p:nvPr/>
                    </p:nvPicPr>
                    <p:blipFill>
                      <a:blip r:embed="rId5"/>
                      <a:stretch>
                        <a:fillRect/>
                      </a:stretch>
                    </p:blipFill>
                    <p:spPr>
                      <a:xfrm>
                        <a:off x="2363910" y="894680"/>
                        <a:ext cx="7467485" cy="3685308"/>
                      </a:xfrm>
                      <a:prstGeom prst="rect">
                        <a:avLst/>
                      </a:prstGeom>
                    </p:spPr>
                  </p:pic>
                </p:oleObj>
              </mc:Fallback>
            </mc:AlternateContent>
          </a:graphicData>
        </a:graphic>
      </p:graphicFrame>
      <p:sp>
        <p:nvSpPr>
          <p:cNvPr id="3" name="Textfeld 2"/>
          <p:cNvSpPr txBox="1"/>
          <p:nvPr/>
        </p:nvSpPr>
        <p:spPr>
          <a:xfrm>
            <a:off x="2318754" y="4433230"/>
            <a:ext cx="8478954" cy="216982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CH" dirty="0" smtClean="0"/>
              <a:t>Alle Ecken </a:t>
            </a:r>
            <a:r>
              <a:rPr lang="de-CH" b="1" dirty="0" smtClean="0">
                <a:solidFill>
                  <a:srgbClr val="FF0000"/>
                </a:solidFill>
              </a:rPr>
              <a:t>eng. </a:t>
            </a:r>
            <a:r>
              <a:rPr lang="de-CH" dirty="0"/>
              <a:t>Radien von </a:t>
            </a:r>
            <a:r>
              <a:rPr lang="de-CH" b="1" dirty="0">
                <a:solidFill>
                  <a:srgbClr val="FF0000"/>
                </a:solidFill>
              </a:rPr>
              <a:t>mehr als 2.1 m </a:t>
            </a:r>
            <a:r>
              <a:rPr lang="de-CH" dirty="0"/>
              <a:t>ergeben </a:t>
            </a:r>
            <a:r>
              <a:rPr lang="de-CH" b="1" dirty="0">
                <a:solidFill>
                  <a:srgbClr val="FF0000"/>
                </a:solidFill>
              </a:rPr>
              <a:t>1 Fehlerpunkt pro Manöver</a:t>
            </a:r>
          </a:p>
          <a:p>
            <a:pPr marL="285750" indent="-285750">
              <a:lnSpc>
                <a:spcPct val="150000"/>
              </a:lnSpc>
              <a:buFont typeface="Arial" panose="020B0604020202020204" pitchFamily="34" charset="0"/>
              <a:buChar char="•"/>
            </a:pPr>
            <a:r>
              <a:rPr lang="de-CH" dirty="0" smtClean="0"/>
              <a:t>Entlang der </a:t>
            </a:r>
            <a:r>
              <a:rPr lang="de-CH" b="1" dirty="0" smtClean="0">
                <a:solidFill>
                  <a:srgbClr val="FF0000"/>
                </a:solidFill>
              </a:rPr>
              <a:t>Basis </a:t>
            </a:r>
            <a:r>
              <a:rPr lang="de-CH" dirty="0" smtClean="0"/>
              <a:t>beträgt die Breite. </a:t>
            </a:r>
            <a:r>
              <a:rPr lang="de-CH" u="sng" dirty="0" smtClean="0"/>
              <a:t>inkl.</a:t>
            </a:r>
            <a:r>
              <a:rPr lang="de-CH" dirty="0" smtClean="0"/>
              <a:t> beider Ecken, </a:t>
            </a:r>
            <a:r>
              <a:rPr lang="de-CH" b="1" dirty="0" smtClean="0">
                <a:solidFill>
                  <a:srgbClr val="FF0000"/>
                </a:solidFill>
              </a:rPr>
              <a:t>1/8 Runde</a:t>
            </a:r>
          </a:p>
          <a:p>
            <a:pPr marL="285750" indent="-285750">
              <a:lnSpc>
                <a:spcPct val="150000"/>
              </a:lnSpc>
              <a:buFont typeface="Arial" panose="020B0604020202020204" pitchFamily="34" charset="0"/>
              <a:buChar char="•"/>
            </a:pPr>
            <a:r>
              <a:rPr lang="de-CH" u="sng" dirty="0" smtClean="0"/>
              <a:t>Aus Sicht des Piloten </a:t>
            </a:r>
            <a:r>
              <a:rPr lang="de-CH" dirty="0" smtClean="0"/>
              <a:t>werden die Vertikalen (90°) </a:t>
            </a:r>
            <a:r>
              <a:rPr lang="de-CH" b="1" dirty="0" smtClean="0">
                <a:solidFill>
                  <a:srgbClr val="FF0000"/>
                </a:solidFill>
              </a:rPr>
              <a:t>senkrecht </a:t>
            </a:r>
            <a:r>
              <a:rPr lang="de-CH" dirty="0" smtClean="0"/>
              <a:t>zur Basis geflogen</a:t>
            </a:r>
          </a:p>
          <a:p>
            <a:pPr marL="285750" indent="-285750">
              <a:lnSpc>
                <a:spcPct val="150000"/>
              </a:lnSpc>
              <a:buFont typeface="Arial" panose="020B0604020202020204" pitchFamily="34" charset="0"/>
              <a:buChar char="•"/>
            </a:pPr>
            <a:r>
              <a:rPr lang="de-CH" dirty="0" smtClean="0"/>
              <a:t>Die obere Seite wird mit </a:t>
            </a:r>
            <a:r>
              <a:rPr lang="de-CH" b="1" dirty="0" smtClean="0">
                <a:solidFill>
                  <a:srgbClr val="FF0000"/>
                </a:solidFill>
              </a:rPr>
              <a:t>45° Leinenwinkel </a:t>
            </a:r>
            <a:r>
              <a:rPr lang="de-CH" dirty="0" smtClean="0"/>
              <a:t>geflogen. Sie ist kürzer als die untere Seite</a:t>
            </a:r>
          </a:p>
          <a:p>
            <a:pPr marL="285750" indent="-285750">
              <a:lnSpc>
                <a:spcPct val="150000"/>
              </a:lnSpc>
              <a:buFont typeface="Arial" panose="020B0604020202020204" pitchFamily="34" charset="0"/>
              <a:buChar char="•"/>
            </a:pPr>
            <a:r>
              <a:rPr lang="de-CH" dirty="0" smtClean="0"/>
              <a:t>Beide am </a:t>
            </a:r>
            <a:r>
              <a:rPr lang="de-CH" b="1" dirty="0" smtClean="0">
                <a:solidFill>
                  <a:srgbClr val="FF0000"/>
                </a:solidFill>
              </a:rPr>
              <a:t>gleichen Ort</a:t>
            </a:r>
            <a:endParaRPr lang="de-CH" b="1" dirty="0">
              <a:solidFill>
                <a:srgbClr val="FF0000"/>
              </a:solidFill>
            </a:endParaRPr>
          </a:p>
        </p:txBody>
      </p:sp>
    </p:spTree>
    <p:extLst>
      <p:ext uri="{BB962C8B-B14F-4D97-AF65-F5344CB8AC3E}">
        <p14:creationId xmlns:p14="http://schemas.microsoft.com/office/powerpoint/2010/main" val="16067248"/>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35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4A8C2B93-9945-47F1-B9D9-F2626202ACD1}" type="datetime4">
              <a:rPr lang="de-DE" smtClean="0"/>
              <a:t>29. Januar 2019</a:t>
            </a:fld>
            <a:endParaRPr lang="de-CH"/>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13</a:t>
            </a:fld>
            <a:endParaRPr lang="de-CH"/>
          </a:p>
        </p:txBody>
      </p:sp>
      <p:sp>
        <p:nvSpPr>
          <p:cNvPr id="11" name="Textfeld 10"/>
          <p:cNvSpPr txBox="1"/>
          <p:nvPr/>
        </p:nvSpPr>
        <p:spPr>
          <a:xfrm>
            <a:off x="4341696" y="177124"/>
            <a:ext cx="8710864" cy="461665"/>
          </a:xfrm>
          <a:prstGeom prst="rect">
            <a:avLst/>
          </a:prstGeom>
          <a:noFill/>
        </p:spPr>
        <p:txBody>
          <a:bodyPr wrap="square" rtlCol="0">
            <a:spAutoFit/>
          </a:bodyPr>
          <a:lstStyle/>
          <a:p>
            <a:pPr algn="ctr"/>
            <a:r>
              <a:rPr lang="en-US" sz="2400" b="1" dirty="0"/>
              <a:t>Two consecutive outside square loops </a:t>
            </a:r>
            <a:r>
              <a:rPr lang="en-US" sz="2400" dirty="0"/>
              <a:t>(Rule 4.2.15.9) </a:t>
            </a:r>
            <a:endParaRPr lang="de-CH" sz="2400" dirty="0"/>
          </a:p>
        </p:txBody>
      </p:sp>
      <p:graphicFrame>
        <p:nvGraphicFramePr>
          <p:cNvPr id="3" name="Objekt 2"/>
          <p:cNvGraphicFramePr>
            <a:graphicFrameLocks noChangeAspect="1"/>
          </p:cNvGraphicFramePr>
          <p:nvPr>
            <p:extLst>
              <p:ext uri="{D42A27DB-BD31-4B8C-83A1-F6EECF244321}">
                <p14:modId xmlns:p14="http://schemas.microsoft.com/office/powerpoint/2010/main" val="3981759331"/>
              </p:ext>
            </p:extLst>
          </p:nvPr>
        </p:nvGraphicFramePr>
        <p:xfrm>
          <a:off x="2218309" y="1008645"/>
          <a:ext cx="7023000" cy="3465949"/>
        </p:xfrm>
        <a:graphic>
          <a:graphicData uri="http://schemas.openxmlformats.org/presentationml/2006/ole">
            <mc:AlternateContent xmlns:mc="http://schemas.openxmlformats.org/markup-compatibility/2006">
              <mc:Choice xmlns:v="urn:schemas-microsoft-com:vml" Requires="v">
                <p:oleObj spid="_x0000_s8410" name="CorelDRAW" r:id="rId4" imgW="5507409" imgH="2717282" progId="CorelDRAW.Graphic.12">
                  <p:embed/>
                </p:oleObj>
              </mc:Choice>
              <mc:Fallback>
                <p:oleObj name="CorelDRAW" r:id="rId4" imgW="5507409" imgH="2717282" progId="CorelDRAW.Graphic.12">
                  <p:embed/>
                  <p:pic>
                    <p:nvPicPr>
                      <p:cNvPr id="0" name=""/>
                      <p:cNvPicPr/>
                      <p:nvPr/>
                    </p:nvPicPr>
                    <p:blipFill>
                      <a:blip r:embed="rId5"/>
                      <a:stretch>
                        <a:fillRect/>
                      </a:stretch>
                    </p:blipFill>
                    <p:spPr>
                      <a:xfrm>
                        <a:off x="2218309" y="1008645"/>
                        <a:ext cx="7023000" cy="3465949"/>
                      </a:xfrm>
                      <a:prstGeom prst="rect">
                        <a:avLst/>
                      </a:prstGeom>
                    </p:spPr>
                  </p:pic>
                </p:oleObj>
              </mc:Fallback>
            </mc:AlternateContent>
          </a:graphicData>
        </a:graphic>
      </p:graphicFrame>
      <p:sp>
        <p:nvSpPr>
          <p:cNvPr id="8" name="Textfeld 7"/>
          <p:cNvSpPr txBox="1"/>
          <p:nvPr/>
        </p:nvSpPr>
        <p:spPr>
          <a:xfrm>
            <a:off x="2194856" y="4369087"/>
            <a:ext cx="8478954" cy="216982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CH" dirty="0" smtClean="0"/>
              <a:t>Alle Ecken </a:t>
            </a:r>
            <a:r>
              <a:rPr lang="de-CH" b="1" dirty="0" smtClean="0">
                <a:solidFill>
                  <a:srgbClr val="FF0000"/>
                </a:solidFill>
              </a:rPr>
              <a:t>eng. </a:t>
            </a:r>
            <a:r>
              <a:rPr lang="de-CH" dirty="0"/>
              <a:t>Radien von </a:t>
            </a:r>
            <a:r>
              <a:rPr lang="de-CH" b="1" dirty="0">
                <a:solidFill>
                  <a:srgbClr val="FF0000"/>
                </a:solidFill>
              </a:rPr>
              <a:t>mehr als 2.1 m </a:t>
            </a:r>
            <a:r>
              <a:rPr lang="de-CH" dirty="0"/>
              <a:t>ergeben </a:t>
            </a:r>
            <a:r>
              <a:rPr lang="de-CH" b="1" dirty="0">
                <a:solidFill>
                  <a:srgbClr val="FF0000"/>
                </a:solidFill>
              </a:rPr>
              <a:t>1 Fehlerpunkt pro Manöver</a:t>
            </a:r>
          </a:p>
          <a:p>
            <a:pPr marL="285750" indent="-285750">
              <a:lnSpc>
                <a:spcPct val="150000"/>
              </a:lnSpc>
              <a:buFont typeface="Arial" panose="020B0604020202020204" pitchFamily="34" charset="0"/>
              <a:buChar char="•"/>
            </a:pPr>
            <a:r>
              <a:rPr lang="de-CH" dirty="0" smtClean="0"/>
              <a:t>Entlang der </a:t>
            </a:r>
            <a:r>
              <a:rPr lang="de-CH" b="1" dirty="0" smtClean="0">
                <a:solidFill>
                  <a:srgbClr val="FF0000"/>
                </a:solidFill>
              </a:rPr>
              <a:t>Basis </a:t>
            </a:r>
            <a:r>
              <a:rPr lang="de-CH" dirty="0" smtClean="0"/>
              <a:t>beträgt die Breite. </a:t>
            </a:r>
            <a:r>
              <a:rPr lang="de-CH" u="sng" dirty="0" smtClean="0"/>
              <a:t>inkl.</a:t>
            </a:r>
            <a:r>
              <a:rPr lang="de-CH" dirty="0" smtClean="0"/>
              <a:t> beider Ecken, </a:t>
            </a:r>
            <a:r>
              <a:rPr lang="de-CH" b="1" dirty="0" smtClean="0">
                <a:solidFill>
                  <a:srgbClr val="FF0000"/>
                </a:solidFill>
              </a:rPr>
              <a:t>1/8 Runde</a:t>
            </a:r>
          </a:p>
          <a:p>
            <a:pPr marL="285750" indent="-285750">
              <a:lnSpc>
                <a:spcPct val="150000"/>
              </a:lnSpc>
              <a:buFont typeface="Arial" panose="020B0604020202020204" pitchFamily="34" charset="0"/>
              <a:buChar char="•"/>
            </a:pPr>
            <a:r>
              <a:rPr lang="de-CH" u="sng" dirty="0" smtClean="0"/>
              <a:t>Aus Sicht des Piloten </a:t>
            </a:r>
            <a:r>
              <a:rPr lang="de-CH" dirty="0" smtClean="0"/>
              <a:t>werden die Vertikalen (90°) </a:t>
            </a:r>
            <a:r>
              <a:rPr lang="de-CH" b="1" dirty="0" smtClean="0">
                <a:solidFill>
                  <a:srgbClr val="FF0000"/>
                </a:solidFill>
              </a:rPr>
              <a:t>senkrecht </a:t>
            </a:r>
            <a:r>
              <a:rPr lang="de-CH" dirty="0" smtClean="0"/>
              <a:t>zur Basis geflogen</a:t>
            </a:r>
          </a:p>
          <a:p>
            <a:pPr marL="285750" indent="-285750">
              <a:lnSpc>
                <a:spcPct val="150000"/>
              </a:lnSpc>
              <a:buFont typeface="Arial" panose="020B0604020202020204" pitchFamily="34" charset="0"/>
              <a:buChar char="•"/>
            </a:pPr>
            <a:r>
              <a:rPr lang="de-CH" dirty="0" smtClean="0"/>
              <a:t>Die obere Seite wird mit </a:t>
            </a:r>
            <a:r>
              <a:rPr lang="de-CH" b="1" dirty="0" smtClean="0">
                <a:solidFill>
                  <a:srgbClr val="FF0000"/>
                </a:solidFill>
              </a:rPr>
              <a:t>45° Leinenwinkel </a:t>
            </a:r>
            <a:r>
              <a:rPr lang="de-CH" dirty="0" smtClean="0"/>
              <a:t>geflogen. Sie ist kürzer als die untere Seite</a:t>
            </a:r>
          </a:p>
          <a:p>
            <a:pPr marL="285750" indent="-285750">
              <a:lnSpc>
                <a:spcPct val="150000"/>
              </a:lnSpc>
              <a:buFont typeface="Arial" panose="020B0604020202020204" pitchFamily="34" charset="0"/>
              <a:buChar char="•"/>
            </a:pPr>
            <a:r>
              <a:rPr lang="de-CH" dirty="0" smtClean="0"/>
              <a:t>Beide am </a:t>
            </a:r>
            <a:r>
              <a:rPr lang="de-CH" b="1" dirty="0" smtClean="0">
                <a:solidFill>
                  <a:srgbClr val="FF0000"/>
                </a:solidFill>
              </a:rPr>
              <a:t>gleichen Ort</a:t>
            </a:r>
            <a:endParaRPr lang="de-CH" b="1" dirty="0">
              <a:solidFill>
                <a:srgbClr val="FF0000"/>
              </a:solidFill>
            </a:endParaRPr>
          </a:p>
        </p:txBody>
      </p:sp>
    </p:spTree>
    <p:extLst>
      <p:ext uri="{BB962C8B-B14F-4D97-AF65-F5344CB8AC3E}">
        <p14:creationId xmlns:p14="http://schemas.microsoft.com/office/powerpoint/2010/main" val="1061078553"/>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35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367E7B95-5739-42AF-BBEA-E15D9216ACAB}" type="datetime4">
              <a:rPr lang="de-DE" smtClean="0"/>
              <a:t>29. Januar 2019</a:t>
            </a:fld>
            <a:endParaRPr lang="de-CH"/>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14</a:t>
            </a:fld>
            <a:endParaRPr lang="de-CH"/>
          </a:p>
        </p:txBody>
      </p:sp>
      <p:sp>
        <p:nvSpPr>
          <p:cNvPr id="11" name="Textfeld 10"/>
          <p:cNvSpPr txBox="1"/>
          <p:nvPr/>
        </p:nvSpPr>
        <p:spPr>
          <a:xfrm>
            <a:off x="4255168" y="81874"/>
            <a:ext cx="8710864" cy="461665"/>
          </a:xfrm>
          <a:prstGeom prst="rect">
            <a:avLst/>
          </a:prstGeom>
          <a:noFill/>
        </p:spPr>
        <p:txBody>
          <a:bodyPr wrap="square" rtlCol="0">
            <a:spAutoFit/>
          </a:bodyPr>
          <a:lstStyle/>
          <a:p>
            <a:pPr algn="ctr"/>
            <a:r>
              <a:rPr lang="en-US" sz="2400" b="1" dirty="0"/>
              <a:t>Two consecutive inside triangular loops </a:t>
            </a:r>
            <a:r>
              <a:rPr lang="en-US" sz="2400" dirty="0"/>
              <a:t>(Rule 4.2.15.10) </a:t>
            </a:r>
            <a:endParaRPr lang="de-CH" sz="2400" dirty="0"/>
          </a:p>
        </p:txBody>
      </p:sp>
      <p:graphicFrame>
        <p:nvGraphicFramePr>
          <p:cNvPr id="2" name="Objekt 1"/>
          <p:cNvGraphicFramePr>
            <a:graphicFrameLocks noChangeAspect="1"/>
          </p:cNvGraphicFramePr>
          <p:nvPr>
            <p:extLst>
              <p:ext uri="{D42A27DB-BD31-4B8C-83A1-F6EECF244321}">
                <p14:modId xmlns:p14="http://schemas.microsoft.com/office/powerpoint/2010/main" val="3340623282"/>
              </p:ext>
            </p:extLst>
          </p:nvPr>
        </p:nvGraphicFramePr>
        <p:xfrm>
          <a:off x="2061709" y="686543"/>
          <a:ext cx="8197450" cy="4045557"/>
        </p:xfrm>
        <a:graphic>
          <a:graphicData uri="http://schemas.openxmlformats.org/presentationml/2006/ole">
            <mc:AlternateContent xmlns:mc="http://schemas.openxmlformats.org/markup-compatibility/2006">
              <mc:Choice xmlns:v="urn:schemas-microsoft-com:vml" Requires="v">
                <p:oleObj spid="_x0000_s9432" name="CorelDRAW" r:id="rId4" imgW="5507409" imgH="2717282" progId="CorelDRAW.Graphic.12">
                  <p:embed/>
                </p:oleObj>
              </mc:Choice>
              <mc:Fallback>
                <p:oleObj name="CorelDRAW" r:id="rId4" imgW="5507409" imgH="2717282" progId="CorelDRAW.Graphic.12">
                  <p:embed/>
                  <p:pic>
                    <p:nvPicPr>
                      <p:cNvPr id="0" name=""/>
                      <p:cNvPicPr/>
                      <p:nvPr/>
                    </p:nvPicPr>
                    <p:blipFill>
                      <a:blip r:embed="rId5"/>
                      <a:stretch>
                        <a:fillRect/>
                      </a:stretch>
                    </p:blipFill>
                    <p:spPr>
                      <a:xfrm>
                        <a:off x="2061709" y="686543"/>
                        <a:ext cx="8197450" cy="4045557"/>
                      </a:xfrm>
                      <a:prstGeom prst="rect">
                        <a:avLst/>
                      </a:prstGeom>
                    </p:spPr>
                  </p:pic>
                </p:oleObj>
              </mc:Fallback>
            </mc:AlternateContent>
          </a:graphicData>
        </a:graphic>
      </p:graphicFrame>
      <p:sp>
        <p:nvSpPr>
          <p:cNvPr id="7" name="Textfeld 6"/>
          <p:cNvSpPr txBox="1"/>
          <p:nvPr/>
        </p:nvSpPr>
        <p:spPr>
          <a:xfrm>
            <a:off x="2315226" y="4693598"/>
            <a:ext cx="8183438" cy="175432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CH" dirty="0"/>
              <a:t>Alle Ecken </a:t>
            </a:r>
            <a:r>
              <a:rPr lang="de-CH" b="1" dirty="0" smtClean="0">
                <a:solidFill>
                  <a:srgbClr val="FF0000"/>
                </a:solidFill>
              </a:rPr>
              <a:t>eng. </a:t>
            </a:r>
            <a:r>
              <a:rPr lang="de-CH" dirty="0"/>
              <a:t>Radien von </a:t>
            </a:r>
            <a:r>
              <a:rPr lang="de-CH" b="1" dirty="0">
                <a:solidFill>
                  <a:srgbClr val="FF0000"/>
                </a:solidFill>
              </a:rPr>
              <a:t>mehr als 2.1 m </a:t>
            </a:r>
            <a:r>
              <a:rPr lang="de-CH" dirty="0"/>
              <a:t>ergeben </a:t>
            </a:r>
            <a:r>
              <a:rPr lang="de-CH" b="1" dirty="0">
                <a:solidFill>
                  <a:srgbClr val="FF0000"/>
                </a:solidFill>
              </a:rPr>
              <a:t>1 Fehlerpunkt pro Manöver</a:t>
            </a:r>
          </a:p>
          <a:p>
            <a:pPr marL="285750" indent="-285750">
              <a:lnSpc>
                <a:spcPct val="150000"/>
              </a:lnSpc>
              <a:buFont typeface="Arial" panose="020B0604020202020204" pitchFamily="34" charset="0"/>
              <a:buChar char="•"/>
            </a:pPr>
            <a:r>
              <a:rPr lang="de-CH" dirty="0"/>
              <a:t>Entlang der </a:t>
            </a:r>
            <a:r>
              <a:rPr lang="de-CH" b="1" dirty="0">
                <a:solidFill>
                  <a:srgbClr val="FF0000"/>
                </a:solidFill>
              </a:rPr>
              <a:t>Basis </a:t>
            </a:r>
            <a:r>
              <a:rPr lang="de-CH" dirty="0"/>
              <a:t>beträgt die Breite. </a:t>
            </a:r>
            <a:r>
              <a:rPr lang="de-CH" u="sng" dirty="0"/>
              <a:t>inkl.</a:t>
            </a:r>
            <a:r>
              <a:rPr lang="de-CH" dirty="0"/>
              <a:t> beider Ecken, </a:t>
            </a:r>
            <a:r>
              <a:rPr lang="de-CH" b="1" dirty="0">
                <a:solidFill>
                  <a:srgbClr val="FF0000"/>
                </a:solidFill>
              </a:rPr>
              <a:t>1/8 Runde</a:t>
            </a:r>
          </a:p>
          <a:p>
            <a:pPr marL="285750" indent="-285750">
              <a:lnSpc>
                <a:spcPct val="150000"/>
              </a:lnSpc>
              <a:buFont typeface="Arial" panose="020B0604020202020204" pitchFamily="34" charset="0"/>
              <a:buChar char="•"/>
            </a:pPr>
            <a:r>
              <a:rPr lang="de-CH" dirty="0" smtClean="0"/>
              <a:t>Die </a:t>
            </a:r>
            <a:r>
              <a:rPr lang="de-CH" dirty="0"/>
              <a:t>obere </a:t>
            </a:r>
            <a:r>
              <a:rPr lang="de-CH" dirty="0" smtClean="0"/>
              <a:t>Ecke erreicht maximal </a:t>
            </a:r>
            <a:r>
              <a:rPr lang="de-CH" b="1" dirty="0" smtClean="0">
                <a:solidFill>
                  <a:srgbClr val="FF0000"/>
                </a:solidFill>
              </a:rPr>
              <a:t>45</a:t>
            </a:r>
            <a:r>
              <a:rPr lang="de-CH" b="1" dirty="0">
                <a:solidFill>
                  <a:srgbClr val="FF0000"/>
                </a:solidFill>
              </a:rPr>
              <a:t>° </a:t>
            </a:r>
            <a:r>
              <a:rPr lang="de-CH" b="1" dirty="0" smtClean="0">
                <a:solidFill>
                  <a:srgbClr val="FF0000"/>
                </a:solidFill>
              </a:rPr>
              <a:t>Leinenwinkel</a:t>
            </a:r>
            <a:endParaRPr lang="de-CH" dirty="0"/>
          </a:p>
          <a:p>
            <a:pPr marL="285750" indent="-285750">
              <a:lnSpc>
                <a:spcPct val="150000"/>
              </a:lnSpc>
              <a:buFont typeface="Arial" panose="020B0604020202020204" pitchFamily="34" charset="0"/>
              <a:buChar char="•"/>
            </a:pPr>
            <a:r>
              <a:rPr lang="de-CH" dirty="0"/>
              <a:t>Beide </a:t>
            </a:r>
            <a:r>
              <a:rPr lang="de-CH" dirty="0" smtClean="0"/>
              <a:t>am </a:t>
            </a:r>
            <a:r>
              <a:rPr lang="de-CH" b="1" dirty="0" smtClean="0">
                <a:solidFill>
                  <a:srgbClr val="FF0000"/>
                </a:solidFill>
              </a:rPr>
              <a:t>gleichen Ort</a:t>
            </a:r>
            <a:endParaRPr lang="de-CH" b="1" dirty="0">
              <a:solidFill>
                <a:srgbClr val="FF0000"/>
              </a:solidFill>
            </a:endParaRPr>
          </a:p>
        </p:txBody>
      </p:sp>
    </p:spTree>
    <p:extLst>
      <p:ext uri="{BB962C8B-B14F-4D97-AF65-F5344CB8AC3E}">
        <p14:creationId xmlns:p14="http://schemas.microsoft.com/office/powerpoint/2010/main" val="2508145231"/>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35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AD068F0E-6FAE-4A12-B290-7591CE1D5E6C}" type="datetime4">
              <a:rPr lang="de-DE" smtClean="0"/>
              <a:t>29. Januar 2019</a:t>
            </a:fld>
            <a:endParaRPr lang="de-CH"/>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15</a:t>
            </a:fld>
            <a:endParaRPr lang="de-CH"/>
          </a:p>
        </p:txBody>
      </p:sp>
      <p:sp>
        <p:nvSpPr>
          <p:cNvPr id="11" name="Textfeld 10"/>
          <p:cNvSpPr txBox="1"/>
          <p:nvPr/>
        </p:nvSpPr>
        <p:spPr>
          <a:xfrm>
            <a:off x="4522671" y="148549"/>
            <a:ext cx="8710864" cy="461665"/>
          </a:xfrm>
          <a:prstGeom prst="rect">
            <a:avLst/>
          </a:prstGeom>
          <a:noFill/>
        </p:spPr>
        <p:txBody>
          <a:bodyPr wrap="square" rtlCol="0">
            <a:spAutoFit/>
          </a:bodyPr>
          <a:lstStyle/>
          <a:p>
            <a:pPr algn="ctr"/>
            <a:r>
              <a:rPr lang="en-US" sz="2400" b="1" dirty="0"/>
              <a:t>Two consecutive horizontal eight </a:t>
            </a:r>
            <a:r>
              <a:rPr lang="en-US" sz="2400" dirty="0"/>
              <a:t>(Rule 4.2.15.11) </a:t>
            </a:r>
            <a:endParaRPr lang="de-CH" sz="2400" dirty="0"/>
          </a:p>
        </p:txBody>
      </p:sp>
      <p:graphicFrame>
        <p:nvGraphicFramePr>
          <p:cNvPr id="3" name="Objekt 2"/>
          <p:cNvGraphicFramePr>
            <a:graphicFrameLocks noChangeAspect="1"/>
          </p:cNvGraphicFramePr>
          <p:nvPr>
            <p:extLst>
              <p:ext uri="{D42A27DB-BD31-4B8C-83A1-F6EECF244321}">
                <p14:modId xmlns:p14="http://schemas.microsoft.com/office/powerpoint/2010/main" val="111250950"/>
              </p:ext>
            </p:extLst>
          </p:nvPr>
        </p:nvGraphicFramePr>
        <p:xfrm>
          <a:off x="1836621" y="774751"/>
          <a:ext cx="8207218" cy="4048012"/>
        </p:xfrm>
        <a:graphic>
          <a:graphicData uri="http://schemas.openxmlformats.org/presentationml/2006/ole">
            <mc:AlternateContent xmlns:mc="http://schemas.openxmlformats.org/markup-compatibility/2006">
              <mc:Choice xmlns:v="urn:schemas-microsoft-com:vml" Requires="v">
                <p:oleObj spid="_x0000_s10456" name="CorelDRAW" r:id="rId4" imgW="5506720" imgH="2716938" progId="CorelDRAW.Graphic.12">
                  <p:embed/>
                </p:oleObj>
              </mc:Choice>
              <mc:Fallback>
                <p:oleObj name="CorelDRAW" r:id="rId4" imgW="5506720" imgH="2716938" progId="CorelDRAW.Graphic.12">
                  <p:embed/>
                  <p:pic>
                    <p:nvPicPr>
                      <p:cNvPr id="0" name=""/>
                      <p:cNvPicPr/>
                      <p:nvPr/>
                    </p:nvPicPr>
                    <p:blipFill>
                      <a:blip r:embed="rId5"/>
                      <a:stretch>
                        <a:fillRect/>
                      </a:stretch>
                    </p:blipFill>
                    <p:spPr>
                      <a:xfrm>
                        <a:off x="1836621" y="774751"/>
                        <a:ext cx="8207218" cy="4048012"/>
                      </a:xfrm>
                      <a:prstGeom prst="rect">
                        <a:avLst/>
                      </a:prstGeom>
                    </p:spPr>
                  </p:pic>
                </p:oleObj>
              </mc:Fallback>
            </mc:AlternateContent>
          </a:graphicData>
        </a:graphic>
      </p:graphicFrame>
      <p:sp>
        <p:nvSpPr>
          <p:cNvPr id="2" name="Textfeld 1"/>
          <p:cNvSpPr txBox="1"/>
          <p:nvPr/>
        </p:nvSpPr>
        <p:spPr>
          <a:xfrm>
            <a:off x="1800225" y="4727513"/>
            <a:ext cx="8610600" cy="175432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CH" dirty="0" smtClean="0"/>
              <a:t>Der höchste Punkt beider Loopings erreicht maximal </a:t>
            </a:r>
            <a:r>
              <a:rPr lang="de-CH" b="1" dirty="0" smtClean="0">
                <a:solidFill>
                  <a:srgbClr val="FF0000"/>
                </a:solidFill>
              </a:rPr>
              <a:t>45° Leinenwinkel</a:t>
            </a:r>
            <a:r>
              <a:rPr lang="de-CH" dirty="0" smtClean="0"/>
              <a:t> </a:t>
            </a:r>
          </a:p>
          <a:p>
            <a:pPr marL="285750" indent="-285750">
              <a:lnSpc>
                <a:spcPct val="150000"/>
              </a:lnSpc>
              <a:buFont typeface="Arial" panose="020B0604020202020204" pitchFamily="34" charset="0"/>
              <a:buChar char="•"/>
            </a:pPr>
            <a:r>
              <a:rPr lang="de-CH" dirty="0" smtClean="0"/>
              <a:t>Die Loopings haben eine </a:t>
            </a:r>
            <a:r>
              <a:rPr lang="de-CH" b="1" dirty="0" smtClean="0">
                <a:solidFill>
                  <a:srgbClr val="FF0000"/>
                </a:solidFill>
              </a:rPr>
              <a:t>kreisförmig runde Form</a:t>
            </a:r>
            <a:r>
              <a:rPr lang="de-CH" dirty="0" smtClean="0"/>
              <a:t> und berühren sich </a:t>
            </a:r>
            <a:r>
              <a:rPr lang="de-CH" b="1" dirty="0" smtClean="0">
                <a:solidFill>
                  <a:srgbClr val="FF0000"/>
                </a:solidFill>
              </a:rPr>
              <a:t>tangential</a:t>
            </a:r>
            <a:r>
              <a:rPr lang="de-CH" dirty="0" smtClean="0"/>
              <a:t> </a:t>
            </a:r>
          </a:p>
          <a:p>
            <a:pPr marL="285750" indent="-285750">
              <a:lnSpc>
                <a:spcPct val="150000"/>
              </a:lnSpc>
              <a:buFont typeface="Arial" panose="020B0604020202020204" pitchFamily="34" charset="0"/>
              <a:buChar char="•"/>
            </a:pPr>
            <a:r>
              <a:rPr lang="de-CH" dirty="0" smtClean="0"/>
              <a:t>Beim Durchfliegen der Kreuzung fliegt das Modell </a:t>
            </a:r>
            <a:r>
              <a:rPr lang="de-CH" u="sng" dirty="0" smtClean="0"/>
              <a:t>sehr</a:t>
            </a:r>
            <a:r>
              <a:rPr lang="de-CH" dirty="0" smtClean="0"/>
              <a:t> kurzfristig</a:t>
            </a:r>
            <a:r>
              <a:rPr lang="de-CH" u="sng" dirty="0"/>
              <a:t> </a:t>
            </a:r>
            <a:r>
              <a:rPr lang="de-CH" b="1" dirty="0" smtClean="0">
                <a:solidFill>
                  <a:srgbClr val="FF0000"/>
                </a:solidFill>
              </a:rPr>
              <a:t>vertikal</a:t>
            </a:r>
            <a:r>
              <a:rPr lang="de-CH" dirty="0" smtClean="0"/>
              <a:t> </a:t>
            </a:r>
          </a:p>
          <a:p>
            <a:pPr marL="285750" indent="-285750">
              <a:lnSpc>
                <a:spcPct val="150000"/>
              </a:lnSpc>
              <a:buFont typeface="Arial" panose="020B0604020202020204" pitchFamily="34" charset="0"/>
              <a:buChar char="•"/>
            </a:pPr>
            <a:r>
              <a:rPr lang="de-CH" dirty="0" smtClean="0"/>
              <a:t>Alle Kreuzungen sind am </a:t>
            </a:r>
            <a:r>
              <a:rPr lang="de-CH" b="1" dirty="0" smtClean="0">
                <a:solidFill>
                  <a:srgbClr val="FF0000"/>
                </a:solidFill>
              </a:rPr>
              <a:t>gleichen Ort</a:t>
            </a:r>
            <a:endParaRPr lang="de-CH" b="1" dirty="0">
              <a:solidFill>
                <a:srgbClr val="FF0000"/>
              </a:solidFill>
            </a:endParaRPr>
          </a:p>
        </p:txBody>
      </p:sp>
    </p:spTree>
    <p:extLst>
      <p:ext uri="{BB962C8B-B14F-4D97-AF65-F5344CB8AC3E}">
        <p14:creationId xmlns:p14="http://schemas.microsoft.com/office/powerpoint/2010/main" val="3657824445"/>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35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8352B53A-B1AA-41DC-BFFF-13E38137BFF4}" type="datetime4">
              <a:rPr lang="de-DE" smtClean="0"/>
              <a:t>29. Januar 2019</a:t>
            </a:fld>
            <a:endParaRPr lang="de-CH"/>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16</a:t>
            </a:fld>
            <a:endParaRPr lang="de-CH"/>
          </a:p>
        </p:txBody>
      </p:sp>
      <p:sp>
        <p:nvSpPr>
          <p:cNvPr id="11" name="Textfeld 10"/>
          <p:cNvSpPr txBox="1"/>
          <p:nvPr/>
        </p:nvSpPr>
        <p:spPr>
          <a:xfrm>
            <a:off x="4179446" y="91399"/>
            <a:ext cx="8710864" cy="461665"/>
          </a:xfrm>
          <a:prstGeom prst="rect">
            <a:avLst/>
          </a:prstGeom>
          <a:noFill/>
        </p:spPr>
        <p:txBody>
          <a:bodyPr wrap="square" rtlCol="0">
            <a:spAutoFit/>
          </a:bodyPr>
          <a:lstStyle/>
          <a:p>
            <a:pPr algn="ctr"/>
            <a:r>
              <a:rPr lang="en-US" sz="2400" b="1" dirty="0"/>
              <a:t>Two consecutive horizontal square eight </a:t>
            </a:r>
            <a:r>
              <a:rPr lang="en-US" sz="2400" dirty="0"/>
              <a:t>(Rule 4.2.15.12) </a:t>
            </a:r>
            <a:endParaRPr lang="de-CH" sz="2400" dirty="0"/>
          </a:p>
        </p:txBody>
      </p:sp>
      <p:graphicFrame>
        <p:nvGraphicFramePr>
          <p:cNvPr id="2" name="Objekt 1"/>
          <p:cNvGraphicFramePr>
            <a:graphicFrameLocks noChangeAspect="1"/>
          </p:cNvGraphicFramePr>
          <p:nvPr>
            <p:extLst>
              <p:ext uri="{D42A27DB-BD31-4B8C-83A1-F6EECF244321}">
                <p14:modId xmlns:p14="http://schemas.microsoft.com/office/powerpoint/2010/main" val="3270766751"/>
              </p:ext>
            </p:extLst>
          </p:nvPr>
        </p:nvGraphicFramePr>
        <p:xfrm>
          <a:off x="1880854" y="850717"/>
          <a:ext cx="8091821" cy="3991095"/>
        </p:xfrm>
        <a:graphic>
          <a:graphicData uri="http://schemas.openxmlformats.org/presentationml/2006/ole">
            <mc:AlternateContent xmlns:mc="http://schemas.openxmlformats.org/markup-compatibility/2006">
              <mc:Choice xmlns:v="urn:schemas-microsoft-com:vml" Requires="v">
                <p:oleObj spid="_x0000_s11477" name="CorelDRAW" r:id="rId4" imgW="5506720" imgH="2716938" progId="CorelDRAW.Graphic.12">
                  <p:embed/>
                </p:oleObj>
              </mc:Choice>
              <mc:Fallback>
                <p:oleObj name="CorelDRAW" r:id="rId4" imgW="5506720" imgH="2716938" progId="CorelDRAW.Graphic.12">
                  <p:embed/>
                  <p:pic>
                    <p:nvPicPr>
                      <p:cNvPr id="0" name=""/>
                      <p:cNvPicPr/>
                      <p:nvPr/>
                    </p:nvPicPr>
                    <p:blipFill>
                      <a:blip r:embed="rId5"/>
                      <a:stretch>
                        <a:fillRect/>
                      </a:stretch>
                    </p:blipFill>
                    <p:spPr>
                      <a:xfrm>
                        <a:off x="1880854" y="850717"/>
                        <a:ext cx="8091821" cy="3991095"/>
                      </a:xfrm>
                      <a:prstGeom prst="rect">
                        <a:avLst/>
                      </a:prstGeom>
                    </p:spPr>
                  </p:pic>
                </p:oleObj>
              </mc:Fallback>
            </mc:AlternateContent>
          </a:graphicData>
        </a:graphic>
      </p:graphicFrame>
      <p:sp>
        <p:nvSpPr>
          <p:cNvPr id="8" name="Textfeld 7"/>
          <p:cNvSpPr txBox="1"/>
          <p:nvPr/>
        </p:nvSpPr>
        <p:spPr>
          <a:xfrm>
            <a:off x="1778956" y="4736363"/>
            <a:ext cx="9812676" cy="203132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CH" dirty="0" smtClean="0"/>
              <a:t>Alle Ecken </a:t>
            </a:r>
            <a:r>
              <a:rPr lang="de-CH" b="1" dirty="0" smtClean="0">
                <a:solidFill>
                  <a:srgbClr val="FF0000"/>
                </a:solidFill>
              </a:rPr>
              <a:t>eng. </a:t>
            </a:r>
            <a:r>
              <a:rPr lang="de-CH" dirty="0" smtClean="0"/>
              <a:t>Radien von </a:t>
            </a:r>
            <a:r>
              <a:rPr lang="de-CH" b="1" dirty="0" smtClean="0">
                <a:solidFill>
                  <a:srgbClr val="FF0000"/>
                </a:solidFill>
              </a:rPr>
              <a:t>mehr als 2.1 m </a:t>
            </a:r>
            <a:r>
              <a:rPr lang="de-CH" dirty="0" smtClean="0"/>
              <a:t>ergeben </a:t>
            </a:r>
            <a:r>
              <a:rPr lang="de-CH" b="1" dirty="0" smtClean="0">
                <a:solidFill>
                  <a:srgbClr val="FF0000"/>
                </a:solidFill>
              </a:rPr>
              <a:t>1 Fehlerpunkt pro Manöver</a:t>
            </a:r>
            <a:endParaRPr lang="de-CH" b="1" dirty="0">
              <a:solidFill>
                <a:srgbClr val="FF0000"/>
              </a:solidFill>
            </a:endParaRPr>
          </a:p>
          <a:p>
            <a:pPr marL="285750" indent="-285750">
              <a:lnSpc>
                <a:spcPct val="150000"/>
              </a:lnSpc>
              <a:buFont typeface="Arial" panose="020B0604020202020204" pitchFamily="34" charset="0"/>
              <a:buChar char="•"/>
            </a:pPr>
            <a:r>
              <a:rPr lang="de-CH" dirty="0"/>
              <a:t>Entlang der </a:t>
            </a:r>
            <a:r>
              <a:rPr lang="de-CH" b="1" dirty="0">
                <a:solidFill>
                  <a:srgbClr val="FF0000"/>
                </a:solidFill>
              </a:rPr>
              <a:t>Basis </a:t>
            </a:r>
            <a:r>
              <a:rPr lang="de-CH" dirty="0"/>
              <a:t>beträgt die Breite. </a:t>
            </a:r>
            <a:r>
              <a:rPr lang="de-CH" u="sng" dirty="0"/>
              <a:t>inkl.</a:t>
            </a:r>
            <a:r>
              <a:rPr lang="de-CH" dirty="0"/>
              <a:t> beider Ecken</a:t>
            </a:r>
            <a:r>
              <a:rPr lang="de-CH" dirty="0" smtClean="0"/>
              <a:t>, der einzelnen Loopings </a:t>
            </a:r>
            <a:r>
              <a:rPr lang="de-CH" b="1" dirty="0">
                <a:solidFill>
                  <a:srgbClr val="FF0000"/>
                </a:solidFill>
              </a:rPr>
              <a:t>1/8 Runde</a:t>
            </a:r>
          </a:p>
          <a:p>
            <a:pPr marL="285750" indent="-285750">
              <a:lnSpc>
                <a:spcPct val="150000"/>
              </a:lnSpc>
              <a:buFont typeface="Arial" panose="020B0604020202020204" pitchFamily="34" charset="0"/>
              <a:buChar char="•"/>
            </a:pPr>
            <a:r>
              <a:rPr lang="de-CH" dirty="0"/>
              <a:t>Die </a:t>
            </a:r>
            <a:r>
              <a:rPr lang="de-CH" dirty="0" smtClean="0"/>
              <a:t>oberen Seiten werde mit </a:t>
            </a:r>
            <a:r>
              <a:rPr lang="de-CH" b="1" dirty="0">
                <a:solidFill>
                  <a:srgbClr val="FF0000"/>
                </a:solidFill>
              </a:rPr>
              <a:t>45° Leinenwinkel </a:t>
            </a:r>
            <a:r>
              <a:rPr lang="de-CH" dirty="0"/>
              <a:t>geflogen. Sie </a:t>
            </a:r>
            <a:r>
              <a:rPr lang="de-CH" dirty="0" smtClean="0"/>
              <a:t>sind </a:t>
            </a:r>
            <a:r>
              <a:rPr lang="de-CH" dirty="0"/>
              <a:t>kürzer als die </a:t>
            </a:r>
            <a:r>
              <a:rPr lang="de-CH" dirty="0" smtClean="0"/>
              <a:t>unteren Seiten</a:t>
            </a:r>
            <a:endParaRPr lang="de-CH" dirty="0"/>
          </a:p>
          <a:p>
            <a:pPr marL="285750" indent="-285750">
              <a:lnSpc>
                <a:spcPct val="150000"/>
              </a:lnSpc>
              <a:buFont typeface="Arial" panose="020B0604020202020204" pitchFamily="34" charset="0"/>
              <a:buChar char="•"/>
            </a:pPr>
            <a:r>
              <a:rPr lang="de-CH" dirty="0"/>
              <a:t>Alle Kreuzungen </a:t>
            </a:r>
            <a:r>
              <a:rPr lang="de-CH" dirty="0" smtClean="0"/>
              <a:t>sind am </a:t>
            </a:r>
            <a:r>
              <a:rPr lang="de-CH" b="1" dirty="0">
                <a:solidFill>
                  <a:srgbClr val="FF0000"/>
                </a:solidFill>
              </a:rPr>
              <a:t>gleichen Ort</a:t>
            </a:r>
          </a:p>
          <a:p>
            <a:endParaRPr lang="de-CH" dirty="0"/>
          </a:p>
        </p:txBody>
      </p:sp>
    </p:spTree>
    <p:extLst>
      <p:ext uri="{BB962C8B-B14F-4D97-AF65-F5344CB8AC3E}">
        <p14:creationId xmlns:p14="http://schemas.microsoft.com/office/powerpoint/2010/main" val="325436947"/>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18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EA7E9D66-1178-4670-B144-7755DBED62B1}" type="datetime4">
              <a:rPr lang="de-DE" smtClean="0"/>
              <a:t>29. Januar 2019</a:t>
            </a:fld>
            <a:endParaRPr lang="de-CH"/>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17</a:t>
            </a:fld>
            <a:endParaRPr lang="de-CH"/>
          </a:p>
        </p:txBody>
      </p:sp>
      <p:sp>
        <p:nvSpPr>
          <p:cNvPr id="11" name="Textfeld 10"/>
          <p:cNvSpPr txBox="1"/>
          <p:nvPr/>
        </p:nvSpPr>
        <p:spPr>
          <a:xfrm>
            <a:off x="4766068" y="46629"/>
            <a:ext cx="8710864" cy="461665"/>
          </a:xfrm>
          <a:prstGeom prst="rect">
            <a:avLst/>
          </a:prstGeom>
          <a:noFill/>
        </p:spPr>
        <p:txBody>
          <a:bodyPr wrap="square" rtlCol="0">
            <a:spAutoFit/>
          </a:bodyPr>
          <a:lstStyle/>
          <a:p>
            <a:pPr algn="ctr"/>
            <a:r>
              <a:rPr lang="en-US" sz="2400" b="1" dirty="0"/>
              <a:t>Two consecutive vertical eight </a:t>
            </a:r>
            <a:r>
              <a:rPr lang="en-US" sz="2400" dirty="0"/>
              <a:t>(Rule 4.2.15.13) </a:t>
            </a:r>
            <a:endParaRPr lang="de-CH" sz="2400" dirty="0"/>
          </a:p>
        </p:txBody>
      </p:sp>
      <p:graphicFrame>
        <p:nvGraphicFramePr>
          <p:cNvPr id="3" name="Objekt 2"/>
          <p:cNvGraphicFramePr>
            <a:graphicFrameLocks noChangeAspect="1"/>
          </p:cNvGraphicFramePr>
          <p:nvPr>
            <p:extLst>
              <p:ext uri="{D42A27DB-BD31-4B8C-83A1-F6EECF244321}">
                <p14:modId xmlns:p14="http://schemas.microsoft.com/office/powerpoint/2010/main" val="2070826272"/>
              </p:ext>
            </p:extLst>
          </p:nvPr>
        </p:nvGraphicFramePr>
        <p:xfrm>
          <a:off x="845217" y="838200"/>
          <a:ext cx="6416407" cy="5188244"/>
        </p:xfrm>
        <a:graphic>
          <a:graphicData uri="http://schemas.openxmlformats.org/presentationml/2006/ole">
            <mc:AlternateContent xmlns:mc="http://schemas.openxmlformats.org/markup-compatibility/2006">
              <mc:Choice xmlns:v="urn:schemas-microsoft-com:vml" Requires="v">
                <p:oleObj spid="_x0000_s12501" name="CorelDRAW" r:id="rId4" imgW="5506720" imgH="4452998" progId="CorelDRAW.Graphic.12">
                  <p:embed/>
                </p:oleObj>
              </mc:Choice>
              <mc:Fallback>
                <p:oleObj name="CorelDRAW" r:id="rId4" imgW="5506720" imgH="4452998" progId="CorelDRAW.Graphic.12">
                  <p:embed/>
                  <p:pic>
                    <p:nvPicPr>
                      <p:cNvPr id="0" name=""/>
                      <p:cNvPicPr/>
                      <p:nvPr/>
                    </p:nvPicPr>
                    <p:blipFill>
                      <a:blip r:embed="rId5"/>
                      <a:stretch>
                        <a:fillRect/>
                      </a:stretch>
                    </p:blipFill>
                    <p:spPr>
                      <a:xfrm>
                        <a:off x="845217" y="838200"/>
                        <a:ext cx="6416407" cy="5188244"/>
                      </a:xfrm>
                      <a:prstGeom prst="rect">
                        <a:avLst/>
                      </a:prstGeom>
                    </p:spPr>
                  </p:pic>
                </p:oleObj>
              </mc:Fallback>
            </mc:AlternateContent>
          </a:graphicData>
        </a:graphic>
      </p:graphicFrame>
      <p:sp>
        <p:nvSpPr>
          <p:cNvPr id="2" name="Textfeld 1"/>
          <p:cNvSpPr txBox="1"/>
          <p:nvPr/>
        </p:nvSpPr>
        <p:spPr>
          <a:xfrm>
            <a:off x="7343821" y="663539"/>
            <a:ext cx="4600575" cy="286232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CH" dirty="0" smtClean="0"/>
              <a:t>Kreuzung auf </a:t>
            </a:r>
            <a:r>
              <a:rPr lang="de-CH" b="1" dirty="0" smtClean="0">
                <a:solidFill>
                  <a:srgbClr val="FF0000"/>
                </a:solidFill>
              </a:rPr>
              <a:t>45°</a:t>
            </a:r>
            <a:r>
              <a:rPr lang="de-CH" dirty="0" smtClean="0"/>
              <a:t> Leinenwinkel</a:t>
            </a:r>
          </a:p>
          <a:p>
            <a:pPr marL="285750" indent="-285750">
              <a:lnSpc>
                <a:spcPct val="150000"/>
              </a:lnSpc>
              <a:buFont typeface="Arial" panose="020B0604020202020204" pitchFamily="34" charset="0"/>
              <a:buChar char="•"/>
            </a:pPr>
            <a:r>
              <a:rPr lang="de-CH" dirty="0" smtClean="0"/>
              <a:t>Höchster Punkt bei </a:t>
            </a:r>
            <a:r>
              <a:rPr lang="de-CH" b="1" dirty="0" smtClean="0">
                <a:solidFill>
                  <a:srgbClr val="FF0000"/>
                </a:solidFill>
              </a:rPr>
              <a:t>90°</a:t>
            </a:r>
            <a:r>
              <a:rPr lang="de-CH" dirty="0" smtClean="0"/>
              <a:t> </a:t>
            </a:r>
            <a:r>
              <a:rPr lang="de-CH" dirty="0"/>
              <a:t>Leinenwinkel</a:t>
            </a:r>
          </a:p>
          <a:p>
            <a:pPr marL="285750" indent="-285750">
              <a:lnSpc>
                <a:spcPct val="150000"/>
              </a:lnSpc>
              <a:buFont typeface="Arial" panose="020B0604020202020204" pitchFamily="34" charset="0"/>
              <a:buChar char="•"/>
            </a:pPr>
            <a:r>
              <a:rPr lang="de-CH" u="sng" dirty="0" smtClean="0"/>
              <a:t>Sehr</a:t>
            </a:r>
            <a:r>
              <a:rPr lang="de-CH" dirty="0" smtClean="0"/>
              <a:t> kurz </a:t>
            </a:r>
            <a:r>
              <a:rPr lang="de-CH" b="1" dirty="0" smtClean="0">
                <a:solidFill>
                  <a:srgbClr val="FF0000"/>
                </a:solidFill>
              </a:rPr>
              <a:t>horizontal</a:t>
            </a:r>
            <a:r>
              <a:rPr lang="de-CH" dirty="0" smtClean="0"/>
              <a:t> in der Kreuzung</a:t>
            </a:r>
            <a:endParaRPr lang="de-CH" b="1" dirty="0">
              <a:solidFill>
                <a:srgbClr val="FF0000"/>
              </a:solidFill>
            </a:endParaRPr>
          </a:p>
          <a:p>
            <a:pPr marL="285750" indent="-285750">
              <a:lnSpc>
                <a:spcPct val="150000"/>
              </a:lnSpc>
              <a:buFont typeface="Arial" panose="020B0604020202020204" pitchFamily="34" charset="0"/>
              <a:buChar char="•"/>
            </a:pPr>
            <a:r>
              <a:rPr lang="de-CH" dirty="0"/>
              <a:t>Loopings </a:t>
            </a:r>
            <a:r>
              <a:rPr lang="de-CH" b="1" dirty="0" smtClean="0">
                <a:solidFill>
                  <a:srgbClr val="FF0000"/>
                </a:solidFill>
              </a:rPr>
              <a:t>kreisförmig runde Form </a:t>
            </a:r>
          </a:p>
          <a:p>
            <a:pPr marL="285750" indent="-285750">
              <a:lnSpc>
                <a:spcPct val="150000"/>
              </a:lnSpc>
              <a:buFont typeface="Arial" panose="020B0604020202020204" pitchFamily="34" charset="0"/>
              <a:buChar char="•"/>
            </a:pPr>
            <a:r>
              <a:rPr lang="de-CH" dirty="0" smtClean="0"/>
              <a:t>Manöver links/recht </a:t>
            </a:r>
            <a:r>
              <a:rPr lang="de-CH" b="1" dirty="0" smtClean="0">
                <a:solidFill>
                  <a:srgbClr val="FF0000"/>
                </a:solidFill>
              </a:rPr>
              <a:t>symmetrisch</a:t>
            </a:r>
          </a:p>
          <a:p>
            <a:pPr marL="285750" indent="-285750">
              <a:lnSpc>
                <a:spcPct val="150000"/>
              </a:lnSpc>
              <a:buFont typeface="Arial" panose="020B0604020202020204" pitchFamily="34" charset="0"/>
              <a:buChar char="•"/>
            </a:pPr>
            <a:r>
              <a:rPr lang="de-CH" dirty="0" smtClean="0"/>
              <a:t>Beide Achten am </a:t>
            </a:r>
            <a:r>
              <a:rPr lang="de-CH" b="1" dirty="0" smtClean="0">
                <a:solidFill>
                  <a:srgbClr val="FF0000"/>
                </a:solidFill>
              </a:rPr>
              <a:t>gleichen Ort</a:t>
            </a:r>
            <a:endParaRPr lang="de-CH" b="1" dirty="0">
              <a:solidFill>
                <a:srgbClr val="FF0000"/>
              </a:solidFill>
            </a:endParaRPr>
          </a:p>
          <a:p>
            <a:endParaRPr lang="de-CH" dirty="0"/>
          </a:p>
        </p:txBody>
      </p:sp>
    </p:spTree>
    <p:extLst>
      <p:ext uri="{BB962C8B-B14F-4D97-AF65-F5344CB8AC3E}">
        <p14:creationId xmlns:p14="http://schemas.microsoft.com/office/powerpoint/2010/main" val="3629978510"/>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18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77153943-C4BE-4A28-BC0A-32B20BFCCBBD}" type="datetime4">
              <a:rPr lang="de-DE" smtClean="0"/>
              <a:t>29. Januar 2019</a:t>
            </a:fld>
            <a:endParaRPr lang="de-CH"/>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18</a:t>
            </a:fld>
            <a:endParaRPr lang="de-CH"/>
          </a:p>
        </p:txBody>
      </p:sp>
      <p:sp>
        <p:nvSpPr>
          <p:cNvPr id="11" name="Textfeld 10"/>
          <p:cNvSpPr txBox="1"/>
          <p:nvPr/>
        </p:nvSpPr>
        <p:spPr>
          <a:xfrm>
            <a:off x="5960198" y="148259"/>
            <a:ext cx="8710864" cy="461665"/>
          </a:xfrm>
          <a:prstGeom prst="rect">
            <a:avLst/>
          </a:prstGeom>
          <a:noFill/>
        </p:spPr>
        <p:txBody>
          <a:bodyPr wrap="square" rtlCol="0">
            <a:spAutoFit/>
          </a:bodyPr>
          <a:lstStyle/>
          <a:p>
            <a:pPr algn="ctr"/>
            <a:r>
              <a:rPr lang="de-CH" sz="2400" b="1" dirty="0" err="1"/>
              <a:t>Hourglass</a:t>
            </a:r>
            <a:r>
              <a:rPr lang="de-CH" sz="2400" b="1" dirty="0"/>
              <a:t> </a:t>
            </a:r>
            <a:r>
              <a:rPr lang="de-CH" sz="2400" dirty="0"/>
              <a:t>(</a:t>
            </a:r>
            <a:r>
              <a:rPr lang="de-CH" sz="2400" dirty="0" err="1"/>
              <a:t>Rule</a:t>
            </a:r>
            <a:r>
              <a:rPr lang="de-CH" sz="2400" dirty="0"/>
              <a:t> 4.2.15.14) </a:t>
            </a:r>
          </a:p>
        </p:txBody>
      </p:sp>
      <p:graphicFrame>
        <p:nvGraphicFramePr>
          <p:cNvPr id="2" name="Objekt 1"/>
          <p:cNvGraphicFramePr>
            <a:graphicFrameLocks noChangeAspect="1"/>
          </p:cNvGraphicFramePr>
          <p:nvPr>
            <p:extLst>
              <p:ext uri="{D42A27DB-BD31-4B8C-83A1-F6EECF244321}">
                <p14:modId xmlns:p14="http://schemas.microsoft.com/office/powerpoint/2010/main" val="3156098641"/>
              </p:ext>
            </p:extLst>
          </p:nvPr>
        </p:nvGraphicFramePr>
        <p:xfrm>
          <a:off x="1068803" y="723900"/>
          <a:ext cx="6516102" cy="5287642"/>
        </p:xfrm>
        <a:graphic>
          <a:graphicData uri="http://schemas.openxmlformats.org/presentationml/2006/ole">
            <mc:AlternateContent xmlns:mc="http://schemas.openxmlformats.org/markup-compatibility/2006">
              <mc:Choice xmlns:v="urn:schemas-microsoft-com:vml" Requires="v">
                <p:oleObj spid="_x0000_s13523" name="CorelDRAW" r:id="rId4" imgW="5506720" imgH="4468824" progId="CorelDRAW.Graphic.12">
                  <p:embed/>
                </p:oleObj>
              </mc:Choice>
              <mc:Fallback>
                <p:oleObj name="CorelDRAW" r:id="rId4" imgW="5506720" imgH="4468824" progId="CorelDRAW.Graphic.12">
                  <p:embed/>
                  <p:pic>
                    <p:nvPicPr>
                      <p:cNvPr id="0" name=""/>
                      <p:cNvPicPr/>
                      <p:nvPr/>
                    </p:nvPicPr>
                    <p:blipFill>
                      <a:blip r:embed="rId5"/>
                      <a:stretch>
                        <a:fillRect/>
                      </a:stretch>
                    </p:blipFill>
                    <p:spPr>
                      <a:xfrm>
                        <a:off x="1068803" y="723900"/>
                        <a:ext cx="6516102" cy="5287642"/>
                      </a:xfrm>
                      <a:prstGeom prst="rect">
                        <a:avLst/>
                      </a:prstGeom>
                    </p:spPr>
                  </p:pic>
                </p:oleObj>
              </mc:Fallback>
            </mc:AlternateContent>
          </a:graphicData>
        </a:graphic>
      </p:graphicFrame>
      <p:sp>
        <p:nvSpPr>
          <p:cNvPr id="3" name="Textfeld 2"/>
          <p:cNvSpPr txBox="1"/>
          <p:nvPr/>
        </p:nvSpPr>
        <p:spPr>
          <a:xfrm>
            <a:off x="7728743" y="609924"/>
            <a:ext cx="4318893" cy="3416320"/>
          </a:xfrm>
          <a:prstGeom prst="rect">
            <a:avLst/>
          </a:prstGeom>
          <a:noFill/>
        </p:spPr>
        <p:txBody>
          <a:bodyPr wrap="square" rtlCol="0">
            <a:spAutoFit/>
          </a:bodyPr>
          <a:lstStyle/>
          <a:p>
            <a:pPr marL="285750" indent="-285750">
              <a:buFont typeface="Arial" panose="020B0604020202020204" pitchFamily="34" charset="0"/>
              <a:buChar char="•"/>
            </a:pPr>
            <a:r>
              <a:rPr lang="de-CH" dirty="0" smtClean="0"/>
              <a:t>Alle Ecken </a:t>
            </a:r>
            <a:r>
              <a:rPr lang="de-CH" b="1" dirty="0" smtClean="0">
                <a:solidFill>
                  <a:srgbClr val="FF0000"/>
                </a:solidFill>
              </a:rPr>
              <a:t>eng. </a:t>
            </a:r>
            <a:r>
              <a:rPr lang="de-CH" dirty="0"/>
              <a:t>Radien von </a:t>
            </a:r>
            <a:r>
              <a:rPr lang="de-CH" b="1" dirty="0">
                <a:solidFill>
                  <a:srgbClr val="FF0000"/>
                </a:solidFill>
              </a:rPr>
              <a:t>mehr als 2.1 m </a:t>
            </a:r>
            <a:r>
              <a:rPr lang="de-CH" dirty="0"/>
              <a:t>ergeben </a:t>
            </a:r>
            <a:r>
              <a:rPr lang="de-CH" b="1" dirty="0">
                <a:solidFill>
                  <a:srgbClr val="FF0000"/>
                </a:solidFill>
              </a:rPr>
              <a:t>1 Fehlerpunkt pro Manöver</a:t>
            </a:r>
            <a:endParaRPr lang="de-CH" b="1" dirty="0" smtClean="0">
              <a:solidFill>
                <a:srgbClr val="FF0000"/>
              </a:solidFill>
            </a:endParaRPr>
          </a:p>
          <a:p>
            <a:pPr marL="285750" indent="-285750">
              <a:lnSpc>
                <a:spcPct val="150000"/>
              </a:lnSpc>
              <a:buFont typeface="Arial" panose="020B0604020202020204" pitchFamily="34" charset="0"/>
              <a:buChar char="•"/>
            </a:pPr>
            <a:r>
              <a:rPr lang="de-CH" dirty="0" smtClean="0"/>
              <a:t>Die Breite unten &amp; oben ist </a:t>
            </a:r>
            <a:r>
              <a:rPr lang="de-CH" b="1" dirty="0" smtClean="0">
                <a:solidFill>
                  <a:srgbClr val="FF0000"/>
                </a:solidFill>
              </a:rPr>
              <a:t>1/8 Runde </a:t>
            </a:r>
          </a:p>
          <a:p>
            <a:pPr marL="285750" indent="-285750">
              <a:lnSpc>
                <a:spcPct val="150000"/>
              </a:lnSpc>
              <a:buFont typeface="Arial" panose="020B0604020202020204" pitchFamily="34" charset="0"/>
              <a:buChar char="•"/>
            </a:pPr>
            <a:r>
              <a:rPr lang="de-CH" dirty="0" smtClean="0"/>
              <a:t>Steig- und Sinkflug sind </a:t>
            </a:r>
            <a:r>
              <a:rPr lang="de-CH" b="1" dirty="0" smtClean="0">
                <a:solidFill>
                  <a:srgbClr val="FF0000"/>
                </a:solidFill>
              </a:rPr>
              <a:t>gerade</a:t>
            </a:r>
            <a:r>
              <a:rPr lang="de-CH" dirty="0" smtClean="0"/>
              <a:t> </a:t>
            </a:r>
          </a:p>
          <a:p>
            <a:pPr marL="285750" indent="-285750">
              <a:lnSpc>
                <a:spcPct val="150000"/>
              </a:lnSpc>
              <a:buFont typeface="Arial" panose="020B0604020202020204" pitchFamily="34" charset="0"/>
              <a:buChar char="•"/>
            </a:pPr>
            <a:r>
              <a:rPr lang="de-CH" dirty="0" smtClean="0"/>
              <a:t>Kreuzung bei </a:t>
            </a:r>
            <a:r>
              <a:rPr lang="de-CH" b="1" dirty="0" smtClean="0">
                <a:solidFill>
                  <a:srgbClr val="FF0000"/>
                </a:solidFill>
              </a:rPr>
              <a:t>45</a:t>
            </a:r>
            <a:r>
              <a:rPr lang="de-CH" b="1" dirty="0">
                <a:solidFill>
                  <a:srgbClr val="FF0000"/>
                </a:solidFill>
              </a:rPr>
              <a:t>°</a:t>
            </a:r>
            <a:r>
              <a:rPr lang="de-CH" dirty="0"/>
              <a:t> </a:t>
            </a:r>
            <a:r>
              <a:rPr lang="de-CH" dirty="0" smtClean="0"/>
              <a:t>Leinenwinkel</a:t>
            </a:r>
          </a:p>
          <a:p>
            <a:pPr marL="285750" indent="-285750">
              <a:lnSpc>
                <a:spcPct val="150000"/>
              </a:lnSpc>
              <a:buFont typeface="Arial" panose="020B0604020202020204" pitchFamily="34" charset="0"/>
              <a:buChar char="•"/>
            </a:pPr>
            <a:r>
              <a:rPr lang="de-CH" dirty="0" smtClean="0"/>
              <a:t>Obere Seite mit </a:t>
            </a:r>
            <a:r>
              <a:rPr lang="de-CH" b="1" dirty="0" smtClean="0">
                <a:solidFill>
                  <a:srgbClr val="FF0000"/>
                </a:solidFill>
              </a:rPr>
              <a:t>90°</a:t>
            </a:r>
            <a:r>
              <a:rPr lang="de-CH" dirty="0" smtClean="0"/>
              <a:t> Leinenwinkel</a:t>
            </a:r>
          </a:p>
          <a:p>
            <a:pPr marL="285750" indent="-285750">
              <a:lnSpc>
                <a:spcPct val="150000"/>
              </a:lnSpc>
              <a:buFont typeface="Arial" panose="020B0604020202020204" pitchFamily="34" charset="0"/>
              <a:buChar char="•"/>
            </a:pPr>
            <a:r>
              <a:rPr lang="de-CH" dirty="0" smtClean="0"/>
              <a:t>Obere Seite </a:t>
            </a:r>
            <a:r>
              <a:rPr lang="de-CH" b="1" dirty="0" smtClean="0">
                <a:solidFill>
                  <a:srgbClr val="FF0000"/>
                </a:solidFill>
              </a:rPr>
              <a:t>entlang </a:t>
            </a:r>
            <a:r>
              <a:rPr lang="de-CH" b="1" dirty="0" err="1" smtClean="0">
                <a:solidFill>
                  <a:srgbClr val="FF0000"/>
                </a:solidFill>
              </a:rPr>
              <a:t>Wingover</a:t>
            </a:r>
            <a:r>
              <a:rPr lang="de-CH" b="1" dirty="0" smtClean="0">
                <a:solidFill>
                  <a:srgbClr val="FF0000"/>
                </a:solidFill>
              </a:rPr>
              <a:t> </a:t>
            </a:r>
            <a:r>
              <a:rPr lang="de-CH" dirty="0" smtClean="0"/>
              <a:t>Flugweg</a:t>
            </a:r>
          </a:p>
          <a:p>
            <a:pPr marL="285750" indent="-285750">
              <a:lnSpc>
                <a:spcPct val="150000"/>
              </a:lnSpc>
              <a:buFont typeface="Arial" panose="020B0604020202020204" pitchFamily="34" charset="0"/>
              <a:buChar char="•"/>
            </a:pPr>
            <a:r>
              <a:rPr lang="de-CH" dirty="0" smtClean="0"/>
              <a:t>Links/rechts </a:t>
            </a:r>
            <a:r>
              <a:rPr lang="de-CH" b="1" dirty="0" smtClean="0">
                <a:solidFill>
                  <a:srgbClr val="FF0000"/>
                </a:solidFill>
              </a:rPr>
              <a:t>symmetrisch</a:t>
            </a:r>
            <a:endParaRPr lang="de-CH" b="1" dirty="0">
              <a:solidFill>
                <a:srgbClr val="FF0000"/>
              </a:solidFill>
            </a:endParaRPr>
          </a:p>
          <a:p>
            <a:endParaRPr lang="de-CH" dirty="0"/>
          </a:p>
        </p:txBody>
      </p:sp>
    </p:spTree>
    <p:extLst>
      <p:ext uri="{BB962C8B-B14F-4D97-AF65-F5344CB8AC3E}">
        <p14:creationId xmlns:p14="http://schemas.microsoft.com/office/powerpoint/2010/main" val="90038430"/>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A55C2C81-7B45-4E15-8464-3A4AD993F2B5}" type="datetime4">
              <a:rPr lang="de-DE" smtClean="0"/>
              <a:t>29. Januar 2019</a:t>
            </a:fld>
            <a:endParaRPr lang="de-CH"/>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19</a:t>
            </a:fld>
            <a:endParaRPr lang="de-CH"/>
          </a:p>
        </p:txBody>
      </p:sp>
      <p:sp>
        <p:nvSpPr>
          <p:cNvPr id="11" name="Textfeld 10"/>
          <p:cNvSpPr txBox="1"/>
          <p:nvPr/>
        </p:nvSpPr>
        <p:spPr>
          <a:xfrm>
            <a:off x="4571621" y="147899"/>
            <a:ext cx="8710864" cy="461665"/>
          </a:xfrm>
          <a:prstGeom prst="rect">
            <a:avLst/>
          </a:prstGeom>
          <a:noFill/>
        </p:spPr>
        <p:txBody>
          <a:bodyPr wrap="square" rtlCol="0">
            <a:spAutoFit/>
          </a:bodyPr>
          <a:lstStyle/>
          <a:p>
            <a:pPr algn="ctr"/>
            <a:r>
              <a:rPr lang="en-US" sz="2400" b="1" dirty="0"/>
              <a:t>Two consecutive overhead eight </a:t>
            </a:r>
            <a:r>
              <a:rPr lang="en-US" sz="2400" dirty="0"/>
              <a:t>(Rule 4.2.15.15) </a:t>
            </a:r>
            <a:r>
              <a:rPr lang="de-CH" sz="2400" dirty="0" smtClean="0"/>
              <a:t> </a:t>
            </a:r>
            <a:endParaRPr lang="de-CH" sz="2400" dirty="0"/>
          </a:p>
        </p:txBody>
      </p:sp>
      <p:graphicFrame>
        <p:nvGraphicFramePr>
          <p:cNvPr id="3" name="Objekt 2"/>
          <p:cNvGraphicFramePr>
            <a:graphicFrameLocks noChangeAspect="1"/>
          </p:cNvGraphicFramePr>
          <p:nvPr>
            <p:extLst>
              <p:ext uri="{D42A27DB-BD31-4B8C-83A1-F6EECF244321}">
                <p14:modId xmlns:p14="http://schemas.microsoft.com/office/powerpoint/2010/main" val="1123455323"/>
              </p:ext>
            </p:extLst>
          </p:nvPr>
        </p:nvGraphicFramePr>
        <p:xfrm>
          <a:off x="910321" y="857250"/>
          <a:ext cx="7049262" cy="4456337"/>
        </p:xfrm>
        <a:graphic>
          <a:graphicData uri="http://schemas.openxmlformats.org/presentationml/2006/ole">
            <mc:AlternateContent xmlns:mc="http://schemas.openxmlformats.org/markup-compatibility/2006">
              <mc:Choice xmlns:v="urn:schemas-microsoft-com:vml" Requires="v">
                <p:oleObj spid="_x0000_s14568" name="CorelDRAW" r:id="rId4" imgW="5507409" imgH="3481754" progId="CorelDRAW.Graphic.12">
                  <p:embed/>
                </p:oleObj>
              </mc:Choice>
              <mc:Fallback>
                <p:oleObj name="CorelDRAW" r:id="rId4" imgW="5507409" imgH="3481754" progId="CorelDRAW.Graphic.12">
                  <p:embed/>
                  <p:pic>
                    <p:nvPicPr>
                      <p:cNvPr id="0" name=""/>
                      <p:cNvPicPr/>
                      <p:nvPr/>
                    </p:nvPicPr>
                    <p:blipFill>
                      <a:blip r:embed="rId5"/>
                      <a:stretch>
                        <a:fillRect/>
                      </a:stretch>
                    </p:blipFill>
                    <p:spPr>
                      <a:xfrm>
                        <a:off x="910321" y="857250"/>
                        <a:ext cx="7049262" cy="4456337"/>
                      </a:xfrm>
                      <a:prstGeom prst="rect">
                        <a:avLst/>
                      </a:prstGeom>
                    </p:spPr>
                  </p:pic>
                </p:oleObj>
              </mc:Fallback>
            </mc:AlternateContent>
          </a:graphicData>
        </a:graphic>
      </p:graphicFrame>
      <p:sp>
        <p:nvSpPr>
          <p:cNvPr id="7" name="Textfeld 6"/>
          <p:cNvSpPr txBox="1"/>
          <p:nvPr/>
        </p:nvSpPr>
        <p:spPr>
          <a:xfrm>
            <a:off x="8189466" y="723686"/>
            <a:ext cx="3924300" cy="349326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CH" b="1" dirty="0" smtClean="0">
                <a:solidFill>
                  <a:srgbClr val="FF0000"/>
                </a:solidFill>
              </a:rPr>
              <a:t>Gleich </a:t>
            </a:r>
            <a:r>
              <a:rPr lang="de-CH" dirty="0" smtClean="0"/>
              <a:t>grosse, </a:t>
            </a:r>
            <a:r>
              <a:rPr lang="de-CH" b="1" dirty="0" smtClean="0">
                <a:solidFill>
                  <a:srgbClr val="FF0000"/>
                </a:solidFill>
              </a:rPr>
              <a:t>runde </a:t>
            </a:r>
            <a:r>
              <a:rPr lang="de-CH" dirty="0" smtClean="0"/>
              <a:t>Loopings</a:t>
            </a:r>
          </a:p>
          <a:p>
            <a:pPr marL="285750" indent="-285750">
              <a:lnSpc>
                <a:spcPct val="150000"/>
              </a:lnSpc>
              <a:buFont typeface="Arial" panose="020B0604020202020204" pitchFamily="34" charset="0"/>
              <a:buChar char="•"/>
            </a:pPr>
            <a:r>
              <a:rPr lang="de-CH" dirty="0" smtClean="0"/>
              <a:t>Tiefste Punkte </a:t>
            </a:r>
            <a:r>
              <a:rPr lang="de-CH" b="1" dirty="0">
                <a:solidFill>
                  <a:srgbClr val="FF0000"/>
                </a:solidFill>
              </a:rPr>
              <a:t>45°</a:t>
            </a:r>
            <a:r>
              <a:rPr lang="de-CH" dirty="0"/>
              <a:t> </a:t>
            </a:r>
            <a:r>
              <a:rPr lang="de-CH" dirty="0" smtClean="0"/>
              <a:t>Leinenwinkel</a:t>
            </a:r>
          </a:p>
          <a:p>
            <a:pPr marL="285750" indent="-285750">
              <a:lnSpc>
                <a:spcPct val="150000"/>
              </a:lnSpc>
              <a:spcAft>
                <a:spcPts val="600"/>
              </a:spcAft>
              <a:buFont typeface="Arial" panose="020B0604020202020204" pitchFamily="34" charset="0"/>
              <a:buChar char="•"/>
            </a:pPr>
            <a:r>
              <a:rPr lang="de-CH" dirty="0" smtClean="0"/>
              <a:t>Start/Ende bei </a:t>
            </a:r>
            <a:r>
              <a:rPr lang="de-CH" b="1" dirty="0" smtClean="0">
                <a:solidFill>
                  <a:srgbClr val="FF0000"/>
                </a:solidFill>
              </a:rPr>
              <a:t>90°</a:t>
            </a:r>
            <a:r>
              <a:rPr lang="de-CH" dirty="0" smtClean="0"/>
              <a:t> Leinenwinkel</a:t>
            </a:r>
          </a:p>
          <a:p>
            <a:pPr marL="285750" indent="-285750">
              <a:buFont typeface="Arial" panose="020B0604020202020204" pitchFamily="34" charset="0"/>
              <a:buChar char="•"/>
            </a:pPr>
            <a:r>
              <a:rPr lang="de-CH" dirty="0" smtClean="0"/>
              <a:t>In der Kreuzung </a:t>
            </a:r>
            <a:r>
              <a:rPr lang="de-CH" u="sng" dirty="0" smtClean="0"/>
              <a:t>sehr</a:t>
            </a:r>
            <a:r>
              <a:rPr lang="de-CH" dirty="0" smtClean="0"/>
              <a:t> kurz auf </a:t>
            </a:r>
            <a:r>
              <a:rPr lang="de-CH" b="1" dirty="0" err="1" smtClean="0">
                <a:solidFill>
                  <a:srgbClr val="FF0000"/>
                </a:solidFill>
              </a:rPr>
              <a:t>wingover</a:t>
            </a:r>
            <a:r>
              <a:rPr lang="de-CH" b="1" dirty="0" smtClean="0">
                <a:solidFill>
                  <a:srgbClr val="FF0000"/>
                </a:solidFill>
              </a:rPr>
              <a:t> </a:t>
            </a:r>
            <a:r>
              <a:rPr lang="de-CH" b="1" dirty="0" err="1" smtClean="0">
                <a:solidFill>
                  <a:srgbClr val="FF0000"/>
                </a:solidFill>
              </a:rPr>
              <a:t>path</a:t>
            </a:r>
            <a:endParaRPr lang="de-CH" b="1" dirty="0">
              <a:solidFill>
                <a:srgbClr val="FF0000"/>
              </a:solidFill>
            </a:endParaRPr>
          </a:p>
          <a:p>
            <a:pPr marL="285750" indent="-285750">
              <a:lnSpc>
                <a:spcPct val="150000"/>
              </a:lnSpc>
              <a:buFont typeface="Arial" panose="020B0604020202020204" pitchFamily="34" charset="0"/>
              <a:buChar char="•"/>
            </a:pPr>
            <a:r>
              <a:rPr lang="de-CH" dirty="0" smtClean="0"/>
              <a:t>Links/rechts </a:t>
            </a:r>
            <a:r>
              <a:rPr lang="de-CH" b="1" dirty="0" smtClean="0">
                <a:solidFill>
                  <a:srgbClr val="FF0000"/>
                </a:solidFill>
              </a:rPr>
              <a:t>symmetrisch</a:t>
            </a:r>
          </a:p>
          <a:p>
            <a:pPr marL="285750" indent="-285750">
              <a:lnSpc>
                <a:spcPct val="150000"/>
              </a:lnSpc>
              <a:buFont typeface="Arial" panose="020B0604020202020204" pitchFamily="34" charset="0"/>
              <a:buChar char="•"/>
            </a:pPr>
            <a:r>
              <a:rPr lang="de-CH" dirty="0" smtClean="0"/>
              <a:t>Vorne/hinten </a:t>
            </a:r>
            <a:r>
              <a:rPr lang="de-CH" b="1" dirty="0" smtClean="0">
                <a:solidFill>
                  <a:srgbClr val="FF0000"/>
                </a:solidFill>
              </a:rPr>
              <a:t>symmetrisch</a:t>
            </a:r>
            <a:endParaRPr lang="de-CH" b="1" dirty="0">
              <a:solidFill>
                <a:srgbClr val="FF0000"/>
              </a:solidFill>
            </a:endParaRPr>
          </a:p>
          <a:p>
            <a:pPr marL="285750" indent="-285750">
              <a:lnSpc>
                <a:spcPct val="150000"/>
              </a:lnSpc>
              <a:buFont typeface="Arial" panose="020B0604020202020204" pitchFamily="34" charset="0"/>
              <a:buChar char="•"/>
            </a:pPr>
            <a:r>
              <a:rPr lang="de-CH" dirty="0"/>
              <a:t>Beide Achten am </a:t>
            </a:r>
            <a:r>
              <a:rPr lang="de-CH" b="1" dirty="0">
                <a:solidFill>
                  <a:srgbClr val="FF0000"/>
                </a:solidFill>
              </a:rPr>
              <a:t>gleichen Ort</a:t>
            </a:r>
          </a:p>
          <a:p>
            <a:endParaRPr lang="de-CH" dirty="0"/>
          </a:p>
        </p:txBody>
      </p:sp>
    </p:spTree>
    <p:extLst>
      <p:ext uri="{BB962C8B-B14F-4D97-AF65-F5344CB8AC3E}">
        <p14:creationId xmlns:p14="http://schemas.microsoft.com/office/powerpoint/2010/main" val="3047929250"/>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00">
            <a:alpha val="15000"/>
          </a:srgbClr>
        </a:soli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CB63AEA0-F959-481A-A839-1B5FC226AB22}" type="datetime4">
              <a:rPr lang="de-DE" smtClean="0"/>
              <a:t>29. Januar 2019</a:t>
            </a:fld>
            <a:endParaRPr lang="de-CH"/>
          </a:p>
        </p:txBody>
      </p:sp>
      <p:sp>
        <p:nvSpPr>
          <p:cNvPr id="5" name="Fußzeilenplatzhalter 4"/>
          <p:cNvSpPr>
            <a:spLocks noGrp="1"/>
          </p:cNvSpPr>
          <p:nvPr>
            <p:ph type="ftr" sz="quarter" idx="11"/>
          </p:nvPr>
        </p:nvSpPr>
        <p:spPr>
          <a:xfrm>
            <a:off x="4038600" y="6356349"/>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2</a:t>
            </a:fld>
            <a:endParaRPr lang="de-CH"/>
          </a:p>
        </p:txBody>
      </p:sp>
      <p:pic>
        <p:nvPicPr>
          <p:cNvPr id="8" name="Bild 1" descr="fakof2_logo"/>
          <p:cNvPicPr/>
          <p:nvPr/>
        </p:nvPicPr>
        <p:blipFill>
          <a:blip r:embed="rId3">
            <a:extLst>
              <a:ext uri="{28A0092B-C50C-407E-A947-70E740481C1C}">
                <a14:useLocalDpi xmlns:a14="http://schemas.microsoft.com/office/drawing/2010/main" val="0"/>
              </a:ext>
            </a:extLst>
          </a:blip>
          <a:srcRect/>
          <a:stretch>
            <a:fillRect/>
          </a:stretch>
        </p:blipFill>
        <p:spPr bwMode="auto">
          <a:xfrm>
            <a:off x="639774" y="661672"/>
            <a:ext cx="2122714" cy="2013858"/>
          </a:xfrm>
          <a:prstGeom prst="rect">
            <a:avLst/>
          </a:prstGeom>
          <a:noFill/>
          <a:ln>
            <a:noFill/>
          </a:ln>
        </p:spPr>
      </p:pic>
      <p:sp>
        <p:nvSpPr>
          <p:cNvPr id="2" name="Textfeld 1"/>
          <p:cNvSpPr txBox="1"/>
          <p:nvPr/>
        </p:nvSpPr>
        <p:spPr>
          <a:xfrm>
            <a:off x="5753994" y="546044"/>
            <a:ext cx="5902777" cy="4401205"/>
          </a:xfrm>
          <a:prstGeom prst="rect">
            <a:avLst/>
          </a:prstGeom>
          <a:noFill/>
        </p:spPr>
        <p:txBody>
          <a:bodyPr wrap="square" rtlCol="0">
            <a:spAutoFit/>
          </a:bodyPr>
          <a:lstStyle/>
          <a:p>
            <a:r>
              <a:rPr lang="de-CH" sz="3200" b="1" dirty="0" smtClean="0"/>
              <a:t>Empfehlungen zu Richtlinien für Punktrichter und Piloten F2B</a:t>
            </a:r>
          </a:p>
          <a:p>
            <a:pPr marL="457200" indent="-457200">
              <a:lnSpc>
                <a:spcPct val="150000"/>
              </a:lnSpc>
              <a:buFont typeface="+mj-lt"/>
              <a:buAutoNum type="arabicPeriod"/>
            </a:pPr>
            <a:r>
              <a:rPr lang="de-CH" sz="2400" b="1" dirty="0" smtClean="0"/>
              <a:t>Reglemente</a:t>
            </a:r>
          </a:p>
          <a:p>
            <a:pPr marL="457200" indent="-457200">
              <a:lnSpc>
                <a:spcPct val="150000"/>
              </a:lnSpc>
              <a:buFont typeface="+mj-lt"/>
              <a:buAutoNum type="arabicPeriod"/>
            </a:pPr>
            <a:r>
              <a:rPr lang="de-CH" sz="2400" b="1" dirty="0" smtClean="0"/>
              <a:t>Flugfiguren und kritische Punkte</a:t>
            </a:r>
          </a:p>
          <a:p>
            <a:pPr marL="457200" indent="-457200">
              <a:lnSpc>
                <a:spcPct val="150000"/>
              </a:lnSpc>
              <a:buFont typeface="+mj-lt"/>
              <a:buAutoNum type="arabicPeriod"/>
            </a:pPr>
            <a:r>
              <a:rPr lang="de-CH" sz="2400" b="1" dirty="0" smtClean="0"/>
              <a:t>Empfehlungen zur Bewertung</a:t>
            </a:r>
          </a:p>
          <a:p>
            <a:pPr marL="457200" indent="-457200">
              <a:lnSpc>
                <a:spcPct val="150000"/>
              </a:lnSpc>
              <a:buFont typeface="+mj-lt"/>
              <a:buAutoNum type="arabicPeriod"/>
            </a:pPr>
            <a:r>
              <a:rPr lang="de-CH" sz="2400" b="1" dirty="0"/>
              <a:t>Typische </a:t>
            </a:r>
            <a:r>
              <a:rPr lang="de-CH" sz="2400" b="1" dirty="0" smtClean="0"/>
              <a:t>Fehler</a:t>
            </a:r>
          </a:p>
          <a:p>
            <a:pPr marL="457200" indent="-457200">
              <a:lnSpc>
                <a:spcPct val="150000"/>
              </a:lnSpc>
              <a:buFont typeface="+mj-lt"/>
              <a:buAutoNum type="arabicPeriod"/>
            </a:pPr>
            <a:r>
              <a:rPr lang="de-CH" sz="2400" b="1" dirty="0" smtClean="0"/>
              <a:t>Notengebung</a:t>
            </a:r>
          </a:p>
          <a:p>
            <a:pPr marL="457200" indent="-457200">
              <a:lnSpc>
                <a:spcPct val="150000"/>
              </a:lnSpc>
              <a:buFont typeface="+mj-lt"/>
              <a:buAutoNum type="arabicPeriod"/>
            </a:pPr>
            <a:r>
              <a:rPr lang="de-CH" sz="2400" b="1" dirty="0" smtClean="0"/>
              <a:t>Simulation</a:t>
            </a:r>
            <a:endParaRPr lang="de-CH" sz="2400" b="1" dirty="0"/>
          </a:p>
        </p:txBody>
      </p:sp>
      <p:sp>
        <p:nvSpPr>
          <p:cNvPr id="11" name="Textfeld 10"/>
          <p:cNvSpPr txBox="1"/>
          <p:nvPr/>
        </p:nvSpPr>
        <p:spPr>
          <a:xfrm>
            <a:off x="553562" y="2896916"/>
            <a:ext cx="3974370" cy="1477328"/>
          </a:xfrm>
          <a:prstGeom prst="rect">
            <a:avLst/>
          </a:prstGeom>
          <a:noFill/>
        </p:spPr>
        <p:txBody>
          <a:bodyPr wrap="square" rtlCol="0">
            <a:spAutoFit/>
          </a:bodyPr>
          <a:lstStyle/>
          <a:p>
            <a:r>
              <a:rPr lang="de-CH" dirty="0" smtClean="0"/>
              <a:t>Fachkommission Fesselflug F2</a:t>
            </a:r>
          </a:p>
          <a:p>
            <a:r>
              <a:rPr lang="de-CH" dirty="0" smtClean="0"/>
              <a:t>Schweizerischer Modellflugverband SMV</a:t>
            </a:r>
          </a:p>
          <a:p>
            <a:r>
              <a:rPr lang="de-CH" dirty="0" smtClean="0"/>
              <a:t>Punktrichterkurs F2B 2019</a:t>
            </a:r>
          </a:p>
          <a:p>
            <a:r>
              <a:rPr lang="de-CH" dirty="0" smtClean="0"/>
              <a:t>Peter Germann</a:t>
            </a:r>
          </a:p>
          <a:p>
            <a:endParaRPr lang="de-CH" dirty="0"/>
          </a:p>
        </p:txBody>
      </p:sp>
      <p:sp>
        <p:nvSpPr>
          <p:cNvPr id="12" name="Textfeld 11"/>
          <p:cNvSpPr txBox="1"/>
          <p:nvPr/>
        </p:nvSpPr>
        <p:spPr>
          <a:xfrm>
            <a:off x="1022211" y="4842307"/>
            <a:ext cx="10920074" cy="1569660"/>
          </a:xfrm>
          <a:prstGeom prst="rect">
            <a:avLst/>
          </a:prstGeom>
          <a:noFill/>
        </p:spPr>
        <p:txBody>
          <a:bodyPr wrap="square" rtlCol="0">
            <a:spAutoFit/>
          </a:bodyPr>
          <a:lstStyle/>
          <a:p>
            <a:r>
              <a:rPr lang="en-US" sz="2400" b="1" dirty="0" err="1"/>
              <a:t>Zweck</a:t>
            </a:r>
            <a:r>
              <a:rPr lang="en-US" sz="2400" b="1" dirty="0"/>
              <a:t> </a:t>
            </a:r>
            <a:r>
              <a:rPr lang="en-US" sz="2400" b="1" dirty="0" smtClean="0"/>
              <a:t>der </a:t>
            </a:r>
            <a:r>
              <a:rPr lang="en-US" sz="2400" b="1" dirty="0" err="1" smtClean="0"/>
              <a:t>Empfehlungen</a:t>
            </a:r>
            <a:r>
              <a:rPr lang="en-US" sz="2400" b="1" dirty="0"/>
              <a:t> </a:t>
            </a:r>
            <a:r>
              <a:rPr lang="en-US" sz="2400" b="1" dirty="0" err="1" smtClean="0"/>
              <a:t>ist</a:t>
            </a:r>
            <a:r>
              <a:rPr lang="en-US" sz="2400" b="1" dirty="0" smtClean="0"/>
              <a:t> </a:t>
            </a:r>
            <a:r>
              <a:rPr lang="en-US" sz="2400" b="1" dirty="0" err="1"/>
              <a:t>es</a:t>
            </a:r>
            <a:r>
              <a:rPr lang="en-US" sz="2400" b="1" dirty="0"/>
              <a:t>, </a:t>
            </a:r>
            <a:r>
              <a:rPr lang="en-US" sz="2400" b="1" dirty="0" err="1" smtClean="0"/>
              <a:t>nationalen</a:t>
            </a:r>
            <a:r>
              <a:rPr lang="en-US" sz="2400" b="1" dirty="0" smtClean="0"/>
              <a:t> </a:t>
            </a:r>
            <a:r>
              <a:rPr lang="en-US" sz="2400" b="1" dirty="0" err="1" smtClean="0"/>
              <a:t>Modellflugorganisationen</a:t>
            </a:r>
            <a:r>
              <a:rPr lang="en-US" sz="2400" b="1" dirty="0" smtClean="0"/>
              <a:t> </a:t>
            </a:r>
            <a:r>
              <a:rPr lang="en-US" sz="2400" b="1" dirty="0" err="1" smtClean="0"/>
              <a:t>Grundlagen</a:t>
            </a:r>
            <a:r>
              <a:rPr lang="en-US" sz="2400" b="1" dirty="0" smtClean="0"/>
              <a:t> </a:t>
            </a:r>
            <a:r>
              <a:rPr lang="en-US" sz="2400" b="1" dirty="0" err="1" smtClean="0"/>
              <a:t>zur</a:t>
            </a:r>
            <a:r>
              <a:rPr lang="en-US" sz="2400" b="1" dirty="0" smtClean="0"/>
              <a:t> </a:t>
            </a:r>
            <a:r>
              <a:rPr lang="en-US" sz="2400" b="1" dirty="0" err="1" smtClean="0"/>
              <a:t>Einführung</a:t>
            </a:r>
            <a:r>
              <a:rPr lang="en-US" sz="2400" b="1" dirty="0" smtClean="0"/>
              <a:t> </a:t>
            </a:r>
            <a:r>
              <a:rPr lang="en-US" sz="2400" b="1" dirty="0" err="1" smtClean="0"/>
              <a:t>einer</a:t>
            </a:r>
            <a:r>
              <a:rPr lang="en-US" sz="2400" b="1" dirty="0" smtClean="0"/>
              <a:t> </a:t>
            </a:r>
            <a:r>
              <a:rPr lang="en-US" sz="2400" b="1" dirty="0" err="1" smtClean="0"/>
              <a:t>einheitlichen</a:t>
            </a:r>
            <a:r>
              <a:rPr lang="en-US" sz="2400" b="1" dirty="0" smtClean="0"/>
              <a:t> Norm </a:t>
            </a:r>
            <a:r>
              <a:rPr lang="en-US" sz="2400" b="1" dirty="0" err="1" smtClean="0"/>
              <a:t>für</a:t>
            </a:r>
            <a:r>
              <a:rPr lang="en-US" sz="2400" b="1" dirty="0" smtClean="0"/>
              <a:t> die </a:t>
            </a:r>
            <a:r>
              <a:rPr lang="en-US" sz="2400" b="1" dirty="0" err="1" smtClean="0"/>
              <a:t>Ausbildung</a:t>
            </a:r>
            <a:r>
              <a:rPr lang="en-US" sz="2400" b="1" dirty="0" smtClean="0"/>
              <a:t> von </a:t>
            </a:r>
            <a:r>
              <a:rPr lang="en-US" sz="2400" b="1" dirty="0" err="1" smtClean="0"/>
              <a:t>Punktrichtern</a:t>
            </a:r>
            <a:r>
              <a:rPr lang="en-US" sz="2400" b="1" dirty="0" smtClean="0"/>
              <a:t> und </a:t>
            </a:r>
            <a:r>
              <a:rPr lang="en-US" sz="2400" b="1" dirty="0" err="1" smtClean="0"/>
              <a:t>dabei</a:t>
            </a:r>
            <a:r>
              <a:rPr lang="en-US" sz="2400" b="1" dirty="0" smtClean="0"/>
              <a:t> </a:t>
            </a:r>
            <a:r>
              <a:rPr lang="en-US" sz="2400" b="1" dirty="0" err="1" smtClean="0"/>
              <a:t>insbesondere</a:t>
            </a:r>
            <a:r>
              <a:rPr lang="en-US" sz="2400" b="1" dirty="0" smtClean="0"/>
              <a:t> </a:t>
            </a:r>
            <a:r>
              <a:rPr lang="en-US" sz="2400" b="1" dirty="0" err="1" smtClean="0"/>
              <a:t>für</a:t>
            </a:r>
            <a:r>
              <a:rPr lang="en-US" sz="2400" b="1" dirty="0" smtClean="0"/>
              <a:t> die </a:t>
            </a:r>
            <a:r>
              <a:rPr lang="en-US" sz="2400" b="1" dirty="0" err="1" smtClean="0"/>
              <a:t>Bewertung</a:t>
            </a:r>
            <a:r>
              <a:rPr lang="en-US" sz="2400" b="1" dirty="0" smtClean="0"/>
              <a:t> </a:t>
            </a:r>
            <a:r>
              <a:rPr lang="en-US" sz="2400" b="1" dirty="0" err="1" smtClean="0"/>
              <a:t>bzw</a:t>
            </a:r>
            <a:r>
              <a:rPr lang="en-US" sz="2400" b="1" dirty="0" smtClean="0"/>
              <a:t>. </a:t>
            </a:r>
            <a:r>
              <a:rPr lang="en-US" sz="2400" b="1" dirty="0" err="1" smtClean="0"/>
              <a:t>Notengebung</a:t>
            </a:r>
            <a:r>
              <a:rPr lang="en-US" sz="2400" b="1" dirty="0" smtClean="0"/>
              <a:t> von F2B </a:t>
            </a:r>
            <a:r>
              <a:rPr lang="en-US" sz="2400" b="1" dirty="0" err="1" smtClean="0"/>
              <a:t>Flügen</a:t>
            </a:r>
            <a:r>
              <a:rPr lang="en-US" sz="2400" b="1" dirty="0" smtClean="0"/>
              <a:t> </a:t>
            </a:r>
            <a:r>
              <a:rPr lang="en-US" sz="2400" b="1" dirty="0" err="1"/>
              <a:t>zur</a:t>
            </a:r>
            <a:r>
              <a:rPr lang="en-US" sz="2400" b="1" dirty="0"/>
              <a:t> </a:t>
            </a:r>
            <a:r>
              <a:rPr lang="en-US" sz="2400" b="1" dirty="0" err="1"/>
              <a:t>Verfügung</a:t>
            </a:r>
            <a:r>
              <a:rPr lang="en-US" sz="2400" b="1" dirty="0"/>
              <a:t> zu </a:t>
            </a:r>
            <a:r>
              <a:rPr lang="en-US" sz="2400" b="1" dirty="0" err="1"/>
              <a:t>stellen</a:t>
            </a:r>
            <a:r>
              <a:rPr lang="en-US" sz="2400" b="1" dirty="0"/>
              <a:t>. </a:t>
            </a:r>
            <a:endParaRPr lang="de-CH" dirty="0"/>
          </a:p>
        </p:txBody>
      </p:sp>
    </p:spTree>
    <p:extLst>
      <p:ext uri="{BB962C8B-B14F-4D97-AF65-F5344CB8AC3E}">
        <p14:creationId xmlns:p14="http://schemas.microsoft.com/office/powerpoint/2010/main" val="193284308"/>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18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637C8E15-6C78-4E6E-A907-AAFF9763B5E5}" type="datetime4">
              <a:rPr lang="de-DE" smtClean="0"/>
              <a:t>29. Januar 2019</a:t>
            </a:fld>
            <a:endParaRPr lang="de-CH"/>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20</a:t>
            </a:fld>
            <a:endParaRPr lang="de-CH"/>
          </a:p>
        </p:txBody>
      </p:sp>
      <p:sp>
        <p:nvSpPr>
          <p:cNvPr id="11" name="Textfeld 10"/>
          <p:cNvSpPr txBox="1"/>
          <p:nvPr/>
        </p:nvSpPr>
        <p:spPr>
          <a:xfrm>
            <a:off x="4880742" y="156210"/>
            <a:ext cx="8710864" cy="461665"/>
          </a:xfrm>
          <a:prstGeom prst="rect">
            <a:avLst/>
          </a:prstGeom>
          <a:noFill/>
        </p:spPr>
        <p:txBody>
          <a:bodyPr wrap="square" rtlCol="0">
            <a:spAutoFit/>
          </a:bodyPr>
          <a:lstStyle/>
          <a:p>
            <a:pPr algn="ctr"/>
            <a:r>
              <a:rPr lang="en-US" sz="2400" b="1" dirty="0"/>
              <a:t>Four-leaf clover </a:t>
            </a:r>
            <a:r>
              <a:rPr lang="en-US" sz="2400" b="1" dirty="0" err="1"/>
              <a:t>manoeuvre</a:t>
            </a:r>
            <a:r>
              <a:rPr lang="en-US" sz="2400" b="1" dirty="0"/>
              <a:t> </a:t>
            </a:r>
            <a:r>
              <a:rPr lang="en-US" sz="2400" dirty="0"/>
              <a:t>(Rule 4.2.15.16) </a:t>
            </a:r>
            <a:endParaRPr lang="de-CH" sz="2400" dirty="0"/>
          </a:p>
        </p:txBody>
      </p:sp>
      <p:graphicFrame>
        <p:nvGraphicFramePr>
          <p:cNvPr id="2" name="Objekt 1"/>
          <p:cNvGraphicFramePr>
            <a:graphicFrameLocks noChangeAspect="1"/>
          </p:cNvGraphicFramePr>
          <p:nvPr>
            <p:extLst>
              <p:ext uri="{D42A27DB-BD31-4B8C-83A1-F6EECF244321}">
                <p14:modId xmlns:p14="http://schemas.microsoft.com/office/powerpoint/2010/main" val="2574041449"/>
              </p:ext>
            </p:extLst>
          </p:nvPr>
        </p:nvGraphicFramePr>
        <p:xfrm>
          <a:off x="629369" y="571500"/>
          <a:ext cx="5713471" cy="5425245"/>
        </p:xfrm>
        <a:graphic>
          <a:graphicData uri="http://schemas.openxmlformats.org/presentationml/2006/ole">
            <mc:AlternateContent xmlns:mc="http://schemas.openxmlformats.org/markup-compatibility/2006">
              <mc:Choice xmlns:v="urn:schemas-microsoft-com:vml" Requires="v">
                <p:oleObj spid="_x0000_s16614" name="CorelDRAW" r:id="rId4" imgW="5507409" imgH="5229856" progId="CorelDRAW.Graphic.12">
                  <p:embed/>
                </p:oleObj>
              </mc:Choice>
              <mc:Fallback>
                <p:oleObj name="CorelDRAW" r:id="rId4" imgW="5507409" imgH="5229856" progId="CorelDRAW.Graphic.12">
                  <p:embed/>
                  <p:pic>
                    <p:nvPicPr>
                      <p:cNvPr id="0" name=""/>
                      <p:cNvPicPr/>
                      <p:nvPr/>
                    </p:nvPicPr>
                    <p:blipFill>
                      <a:blip r:embed="rId5"/>
                      <a:stretch>
                        <a:fillRect/>
                      </a:stretch>
                    </p:blipFill>
                    <p:spPr>
                      <a:xfrm>
                        <a:off x="629369" y="571500"/>
                        <a:ext cx="5713471" cy="5425245"/>
                      </a:xfrm>
                      <a:prstGeom prst="rect">
                        <a:avLst/>
                      </a:prstGeom>
                    </p:spPr>
                  </p:pic>
                </p:oleObj>
              </mc:Fallback>
            </mc:AlternateContent>
          </a:graphicData>
        </a:graphic>
      </p:graphicFrame>
      <p:sp>
        <p:nvSpPr>
          <p:cNvPr id="3" name="Textfeld 2"/>
          <p:cNvSpPr txBox="1"/>
          <p:nvPr/>
        </p:nvSpPr>
        <p:spPr>
          <a:xfrm>
            <a:off x="6513816" y="771525"/>
            <a:ext cx="5306709" cy="321626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CH" b="1" dirty="0" smtClean="0">
                <a:solidFill>
                  <a:srgbClr val="FF0000"/>
                </a:solidFill>
              </a:rPr>
              <a:t>Kreisförmige</a:t>
            </a:r>
            <a:r>
              <a:rPr lang="de-CH" dirty="0" smtClean="0">
                <a:solidFill>
                  <a:srgbClr val="FF0000"/>
                </a:solidFill>
              </a:rPr>
              <a:t> </a:t>
            </a:r>
            <a:r>
              <a:rPr lang="de-CH" dirty="0" smtClean="0"/>
              <a:t>¾  </a:t>
            </a:r>
            <a:r>
              <a:rPr lang="de-CH" dirty="0" err="1" smtClean="0"/>
              <a:t>loopings</a:t>
            </a:r>
            <a:endParaRPr lang="de-CH" b="1" dirty="0">
              <a:solidFill>
                <a:srgbClr val="FF0000"/>
              </a:solidFill>
            </a:endParaRPr>
          </a:p>
          <a:p>
            <a:pPr marL="285750" indent="-285750">
              <a:lnSpc>
                <a:spcPct val="150000"/>
              </a:lnSpc>
              <a:buFont typeface="Arial" panose="020B0604020202020204" pitchFamily="34" charset="0"/>
              <a:buChar char="•"/>
            </a:pPr>
            <a:r>
              <a:rPr lang="de-CH" dirty="0" smtClean="0"/>
              <a:t>Obere Loopings tangential zu </a:t>
            </a:r>
            <a:r>
              <a:rPr lang="de-CH" b="1" dirty="0" smtClean="0">
                <a:solidFill>
                  <a:srgbClr val="FF0000"/>
                </a:solidFill>
              </a:rPr>
              <a:t>90°</a:t>
            </a:r>
            <a:r>
              <a:rPr lang="de-CH" dirty="0" smtClean="0"/>
              <a:t> </a:t>
            </a:r>
            <a:r>
              <a:rPr lang="de-CH" b="1" dirty="0" err="1" smtClean="0">
                <a:solidFill>
                  <a:srgbClr val="FF0000"/>
                </a:solidFill>
              </a:rPr>
              <a:t>wingover</a:t>
            </a:r>
            <a:r>
              <a:rPr lang="de-CH" b="1" dirty="0" smtClean="0">
                <a:solidFill>
                  <a:srgbClr val="FF0000"/>
                </a:solidFill>
              </a:rPr>
              <a:t> </a:t>
            </a:r>
            <a:r>
              <a:rPr lang="de-CH" b="1" dirty="0" err="1" smtClean="0">
                <a:solidFill>
                  <a:srgbClr val="FF0000"/>
                </a:solidFill>
              </a:rPr>
              <a:t>path</a:t>
            </a:r>
            <a:endParaRPr lang="de-CH" b="1" dirty="0" smtClean="0">
              <a:solidFill>
                <a:srgbClr val="FF0000"/>
              </a:solidFill>
            </a:endParaRPr>
          </a:p>
          <a:p>
            <a:pPr marL="285750" indent="-285750">
              <a:lnSpc>
                <a:spcPct val="150000"/>
              </a:lnSpc>
              <a:spcAft>
                <a:spcPts val="600"/>
              </a:spcAft>
              <a:buFont typeface="Arial" panose="020B0604020202020204" pitchFamily="34" charset="0"/>
              <a:buChar char="•"/>
            </a:pPr>
            <a:r>
              <a:rPr lang="de-CH" dirty="0" smtClean="0"/>
              <a:t>Horizontale </a:t>
            </a:r>
            <a:r>
              <a:rPr lang="de-CH" dirty="0" err="1" smtClean="0"/>
              <a:t>Verbindungsline</a:t>
            </a:r>
            <a:r>
              <a:rPr lang="de-CH" dirty="0" smtClean="0"/>
              <a:t> auf </a:t>
            </a:r>
            <a:r>
              <a:rPr lang="de-CH" b="1" dirty="0" smtClean="0">
                <a:solidFill>
                  <a:srgbClr val="FF0000"/>
                </a:solidFill>
              </a:rPr>
              <a:t>42°</a:t>
            </a:r>
            <a:r>
              <a:rPr lang="de-CH" dirty="0" smtClean="0"/>
              <a:t> Leinenwinkel</a:t>
            </a:r>
          </a:p>
          <a:p>
            <a:pPr marL="285750" indent="-285750">
              <a:buFont typeface="Arial" panose="020B0604020202020204" pitchFamily="34" charset="0"/>
              <a:buChar char="•"/>
            </a:pPr>
            <a:r>
              <a:rPr lang="de-CH" dirty="0" smtClean="0"/>
              <a:t>Untere </a:t>
            </a:r>
            <a:r>
              <a:rPr lang="de-CH" dirty="0"/>
              <a:t>Loopings </a:t>
            </a:r>
            <a:r>
              <a:rPr lang="de-CH" b="1" dirty="0">
                <a:solidFill>
                  <a:srgbClr val="FF0000"/>
                </a:solidFill>
              </a:rPr>
              <a:t>tangential</a:t>
            </a:r>
            <a:r>
              <a:rPr lang="de-CH" dirty="0"/>
              <a:t> </a:t>
            </a:r>
            <a:r>
              <a:rPr lang="de-CH" dirty="0" smtClean="0"/>
              <a:t>zur Basis und zur vertikalen Achse</a:t>
            </a:r>
          </a:p>
          <a:p>
            <a:pPr marL="285750" indent="-285750">
              <a:lnSpc>
                <a:spcPct val="150000"/>
              </a:lnSpc>
              <a:buFont typeface="Arial" panose="020B0604020202020204" pitchFamily="34" charset="0"/>
              <a:buChar char="•"/>
            </a:pPr>
            <a:r>
              <a:rPr lang="de-CH" dirty="0" smtClean="0"/>
              <a:t>Vertikale </a:t>
            </a:r>
            <a:r>
              <a:rPr lang="de-CH" dirty="0" err="1"/>
              <a:t>Verbindungsline</a:t>
            </a:r>
            <a:r>
              <a:rPr lang="de-CH" dirty="0"/>
              <a:t> </a:t>
            </a:r>
            <a:r>
              <a:rPr lang="de-CH" b="1" dirty="0" smtClean="0">
                <a:solidFill>
                  <a:srgbClr val="FF0000"/>
                </a:solidFill>
              </a:rPr>
              <a:t>90°</a:t>
            </a:r>
            <a:r>
              <a:rPr lang="de-CH" dirty="0" smtClean="0"/>
              <a:t> senkrecht zur Basis</a:t>
            </a:r>
          </a:p>
          <a:p>
            <a:pPr marL="285750" indent="-285750">
              <a:lnSpc>
                <a:spcPct val="150000"/>
              </a:lnSpc>
              <a:buFont typeface="Arial" panose="020B0604020202020204" pitchFamily="34" charset="0"/>
              <a:buChar char="•"/>
            </a:pPr>
            <a:r>
              <a:rPr lang="de-CH" dirty="0"/>
              <a:t>Links/rechts </a:t>
            </a:r>
            <a:r>
              <a:rPr lang="de-CH" b="1" dirty="0">
                <a:solidFill>
                  <a:srgbClr val="FF0000"/>
                </a:solidFill>
              </a:rPr>
              <a:t>symmetrisch</a:t>
            </a:r>
          </a:p>
          <a:p>
            <a:pPr marL="285750" indent="-285750">
              <a:lnSpc>
                <a:spcPct val="150000"/>
              </a:lnSpc>
              <a:buFont typeface="Arial" panose="020B0604020202020204" pitchFamily="34" charset="0"/>
              <a:buChar char="•"/>
            </a:pPr>
            <a:r>
              <a:rPr lang="de-CH" dirty="0" smtClean="0"/>
              <a:t>Obere/untere Hälfte </a:t>
            </a:r>
            <a:r>
              <a:rPr lang="de-CH" b="1" dirty="0" smtClean="0">
                <a:solidFill>
                  <a:srgbClr val="FF0000"/>
                </a:solidFill>
              </a:rPr>
              <a:t>symmetrisch</a:t>
            </a:r>
            <a:endParaRPr lang="de-CH" b="1" dirty="0">
              <a:solidFill>
                <a:srgbClr val="FF0000"/>
              </a:solidFill>
            </a:endParaRPr>
          </a:p>
        </p:txBody>
      </p:sp>
    </p:spTree>
    <p:extLst>
      <p:ext uri="{BB962C8B-B14F-4D97-AF65-F5344CB8AC3E}">
        <p14:creationId xmlns:p14="http://schemas.microsoft.com/office/powerpoint/2010/main" val="464564608"/>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4000">
              <a:schemeClr val="accent6">
                <a:lumMod val="96000"/>
                <a:lumOff val="4000"/>
                <a:alpha val="23000"/>
              </a:schemeClr>
            </a:gs>
            <a:gs pos="35000">
              <a:srgbClr val="B5D2EC">
                <a:alpha val="84000"/>
              </a:srgbClr>
            </a:gs>
            <a:gs pos="40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12AFF5B3-2DDF-41BD-9E60-B3267ECFA57A}" type="datetime4">
              <a:rPr lang="de-DE" smtClean="0"/>
              <a:t>29. Januar 2019</a:t>
            </a:fld>
            <a:endParaRPr lang="de-CH"/>
          </a:p>
        </p:txBody>
      </p:sp>
      <p:sp>
        <p:nvSpPr>
          <p:cNvPr id="5" name="Fußzeilenplatzhalter 4"/>
          <p:cNvSpPr>
            <a:spLocks noGrp="1"/>
          </p:cNvSpPr>
          <p:nvPr>
            <p:ph type="ftr" sz="quarter" idx="11"/>
          </p:nvPr>
        </p:nvSpPr>
        <p:spPr>
          <a:xfrm>
            <a:off x="3983702" y="6356349"/>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21</a:t>
            </a:fld>
            <a:endParaRPr lang="de-CH"/>
          </a:p>
        </p:txBody>
      </p:sp>
      <p:sp>
        <p:nvSpPr>
          <p:cNvPr id="11" name="Textfeld 10"/>
          <p:cNvSpPr txBox="1"/>
          <p:nvPr/>
        </p:nvSpPr>
        <p:spPr>
          <a:xfrm>
            <a:off x="5448045" y="134733"/>
            <a:ext cx="8710864" cy="461665"/>
          </a:xfrm>
          <a:prstGeom prst="rect">
            <a:avLst/>
          </a:prstGeom>
          <a:noFill/>
        </p:spPr>
        <p:txBody>
          <a:bodyPr wrap="square" rtlCol="0">
            <a:spAutoFit/>
          </a:bodyPr>
          <a:lstStyle/>
          <a:p>
            <a:pPr algn="ctr"/>
            <a:r>
              <a:rPr lang="de-CH" sz="2400" dirty="0" err="1"/>
              <a:t>Landing</a:t>
            </a:r>
            <a:r>
              <a:rPr lang="de-CH" sz="2400" dirty="0"/>
              <a:t> </a:t>
            </a:r>
            <a:r>
              <a:rPr lang="de-CH" sz="2400" dirty="0" err="1"/>
              <a:t>manoeuvre</a:t>
            </a:r>
            <a:r>
              <a:rPr lang="de-CH" sz="2400" dirty="0"/>
              <a:t> (</a:t>
            </a:r>
            <a:r>
              <a:rPr lang="de-CH" sz="2400" dirty="0" err="1"/>
              <a:t>Rule</a:t>
            </a:r>
            <a:r>
              <a:rPr lang="de-CH" sz="2400" dirty="0"/>
              <a:t> 4.2.15.17) </a:t>
            </a:r>
          </a:p>
        </p:txBody>
      </p:sp>
      <p:graphicFrame>
        <p:nvGraphicFramePr>
          <p:cNvPr id="3" name="Objekt 2"/>
          <p:cNvGraphicFramePr>
            <a:graphicFrameLocks noChangeAspect="1"/>
          </p:cNvGraphicFramePr>
          <p:nvPr>
            <p:extLst>
              <p:ext uri="{D42A27DB-BD31-4B8C-83A1-F6EECF244321}">
                <p14:modId xmlns:p14="http://schemas.microsoft.com/office/powerpoint/2010/main" val="3150483562"/>
              </p:ext>
            </p:extLst>
          </p:nvPr>
        </p:nvGraphicFramePr>
        <p:xfrm>
          <a:off x="728404" y="1036721"/>
          <a:ext cx="10625396" cy="3458077"/>
        </p:xfrm>
        <a:graphic>
          <a:graphicData uri="http://schemas.openxmlformats.org/presentationml/2006/ole">
            <mc:AlternateContent xmlns:mc="http://schemas.openxmlformats.org/markup-compatibility/2006">
              <mc:Choice xmlns:v="urn:schemas-microsoft-com:vml" Requires="v">
                <p:oleObj spid="_x0000_s15591" name="CorelDRAW" r:id="rId4" imgW="5507409" imgH="1792828" progId="CorelDRAW.Graphic.12">
                  <p:embed/>
                </p:oleObj>
              </mc:Choice>
              <mc:Fallback>
                <p:oleObj name="CorelDRAW" r:id="rId4" imgW="5507409" imgH="1792828" progId="CorelDRAW.Graphic.12">
                  <p:embed/>
                  <p:pic>
                    <p:nvPicPr>
                      <p:cNvPr id="0" name=""/>
                      <p:cNvPicPr/>
                      <p:nvPr/>
                    </p:nvPicPr>
                    <p:blipFill>
                      <a:blip r:embed="rId5"/>
                      <a:stretch>
                        <a:fillRect/>
                      </a:stretch>
                    </p:blipFill>
                    <p:spPr>
                      <a:xfrm>
                        <a:off x="728404" y="1036721"/>
                        <a:ext cx="10625396" cy="3458077"/>
                      </a:xfrm>
                      <a:prstGeom prst="rect">
                        <a:avLst/>
                      </a:prstGeom>
                    </p:spPr>
                  </p:pic>
                </p:oleObj>
              </mc:Fallback>
            </mc:AlternateContent>
          </a:graphicData>
        </a:graphic>
      </p:graphicFrame>
      <p:sp>
        <p:nvSpPr>
          <p:cNvPr id="2" name="Textfeld 1"/>
          <p:cNvSpPr txBox="1"/>
          <p:nvPr/>
        </p:nvSpPr>
        <p:spPr>
          <a:xfrm>
            <a:off x="1452303" y="4588896"/>
            <a:ext cx="8463222" cy="133882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de-CH" dirty="0" smtClean="0"/>
              <a:t>Die Landung </a:t>
            </a:r>
            <a:r>
              <a:rPr lang="de-CH" b="1" dirty="0" smtClean="0">
                <a:solidFill>
                  <a:srgbClr val="FF0000"/>
                </a:solidFill>
              </a:rPr>
              <a:t>beginnt</a:t>
            </a:r>
            <a:r>
              <a:rPr lang="de-CH" dirty="0" smtClean="0"/>
              <a:t>, wenn das Modell die Basishöhe von </a:t>
            </a:r>
            <a:r>
              <a:rPr lang="de-CH" b="1" dirty="0" smtClean="0">
                <a:solidFill>
                  <a:srgbClr val="FF0000"/>
                </a:solidFill>
              </a:rPr>
              <a:t>1.5 m</a:t>
            </a:r>
            <a:r>
              <a:rPr lang="de-CH" dirty="0" smtClean="0"/>
              <a:t> (+/- 30 cm) </a:t>
            </a:r>
            <a:r>
              <a:rPr lang="de-CH" b="1" dirty="0" smtClean="0">
                <a:solidFill>
                  <a:srgbClr val="FF0000"/>
                </a:solidFill>
              </a:rPr>
              <a:t>verlässt</a:t>
            </a:r>
            <a:endParaRPr lang="de-CH" dirty="0" smtClean="0"/>
          </a:p>
          <a:p>
            <a:pPr marL="342900" indent="-342900">
              <a:lnSpc>
                <a:spcPct val="150000"/>
              </a:lnSpc>
              <a:buFont typeface="Arial" panose="020B0604020202020204" pitchFamily="34" charset="0"/>
              <a:buChar char="•"/>
            </a:pPr>
            <a:r>
              <a:rPr lang="de-CH" b="1" dirty="0" smtClean="0">
                <a:solidFill>
                  <a:srgbClr val="FF0000"/>
                </a:solidFill>
              </a:rPr>
              <a:t>Ab diesem Ort </a:t>
            </a:r>
            <a:r>
              <a:rPr lang="de-CH" dirty="0" smtClean="0"/>
              <a:t>beträgt die Länge des Landeanfluges </a:t>
            </a:r>
            <a:r>
              <a:rPr lang="de-CH" b="1" dirty="0" smtClean="0">
                <a:solidFill>
                  <a:srgbClr val="FF0000"/>
                </a:solidFill>
              </a:rPr>
              <a:t>1 Runde </a:t>
            </a:r>
            <a:r>
              <a:rPr lang="de-CH" b="1" dirty="0">
                <a:solidFill>
                  <a:srgbClr val="FF0000"/>
                </a:solidFill>
              </a:rPr>
              <a:t>bis zum Aufsetzen </a:t>
            </a:r>
            <a:endParaRPr lang="de-CH" dirty="0" smtClean="0"/>
          </a:p>
          <a:p>
            <a:pPr marL="342900" indent="-342900">
              <a:lnSpc>
                <a:spcPct val="150000"/>
              </a:lnSpc>
              <a:buFont typeface="Arial" panose="020B0604020202020204" pitchFamily="34" charset="0"/>
              <a:buChar char="•"/>
            </a:pPr>
            <a:r>
              <a:rPr lang="de-CH" dirty="0" smtClean="0"/>
              <a:t>Das Manöver, und damit auch der Flug, </a:t>
            </a:r>
            <a:r>
              <a:rPr lang="de-CH" b="1" dirty="0" smtClean="0">
                <a:solidFill>
                  <a:srgbClr val="FF0000"/>
                </a:solidFill>
              </a:rPr>
              <a:t>endet mit dem Stillstand</a:t>
            </a:r>
            <a:r>
              <a:rPr lang="de-CH" dirty="0" smtClean="0"/>
              <a:t> des Modells</a:t>
            </a:r>
          </a:p>
        </p:txBody>
      </p:sp>
    </p:spTree>
    <p:extLst>
      <p:ext uri="{BB962C8B-B14F-4D97-AF65-F5344CB8AC3E}">
        <p14:creationId xmlns:p14="http://schemas.microsoft.com/office/powerpoint/2010/main" val="1478315369"/>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00">
            <a:alpha val="15000"/>
          </a:srgbClr>
        </a:solid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4159471" y="3138755"/>
            <a:ext cx="7716253" cy="2822986"/>
          </a:xfrm>
        </p:spPr>
        <p:txBody>
          <a:bodyPr>
            <a:normAutofit fontScale="25000" lnSpcReduction="20000"/>
          </a:bodyPr>
          <a:lstStyle/>
          <a:p>
            <a:pPr algn="l" hangingPunct="0">
              <a:lnSpc>
                <a:spcPct val="170000"/>
              </a:lnSpc>
              <a:spcBef>
                <a:spcPts val="0"/>
              </a:spcBef>
            </a:pPr>
            <a:r>
              <a:rPr lang="en-GB" sz="9600" dirty="0"/>
              <a:t>ANNEX 4 B  - </a:t>
            </a:r>
            <a:r>
              <a:rPr lang="en-GB" sz="9600" b="1" dirty="0"/>
              <a:t>CLASS F2B </a:t>
            </a:r>
            <a:r>
              <a:rPr lang="en-GB" sz="9600" b="1" dirty="0" smtClean="0"/>
              <a:t> AEROBATICS </a:t>
            </a:r>
            <a:r>
              <a:rPr lang="en-GB" sz="9600" b="1" dirty="0"/>
              <a:t>JUDGES’ GUIDE</a:t>
            </a:r>
          </a:p>
          <a:p>
            <a:pPr algn="l" hangingPunct="0">
              <a:lnSpc>
                <a:spcPct val="170000"/>
              </a:lnSpc>
              <a:spcBef>
                <a:spcPts val="0"/>
              </a:spcBef>
            </a:pPr>
            <a:r>
              <a:rPr lang="en-GB" sz="9600" dirty="0" smtClean="0"/>
              <a:t>Die </a:t>
            </a:r>
            <a:r>
              <a:rPr lang="en-GB" sz="9600" dirty="0" err="1" smtClean="0"/>
              <a:t>als</a:t>
            </a:r>
            <a:r>
              <a:rPr lang="en-GB" sz="9600" dirty="0" smtClean="0"/>
              <a:t> </a:t>
            </a:r>
            <a:r>
              <a:rPr lang="en-GB" sz="9600" u="sng" dirty="0" err="1" smtClean="0"/>
              <a:t>Empfehlungen</a:t>
            </a:r>
            <a:r>
              <a:rPr lang="en-GB" sz="9600" dirty="0" smtClean="0"/>
              <a:t> zu </a:t>
            </a:r>
            <a:r>
              <a:rPr lang="en-GB" sz="9600" dirty="0" err="1" smtClean="0"/>
              <a:t>verstehenden</a:t>
            </a:r>
            <a:r>
              <a:rPr lang="en-GB" sz="9600" dirty="0" smtClean="0"/>
              <a:t> </a:t>
            </a:r>
            <a:r>
              <a:rPr lang="en-GB" sz="9600" dirty="0" err="1" smtClean="0"/>
              <a:t>Hinweise</a:t>
            </a:r>
            <a:r>
              <a:rPr lang="en-GB" sz="9600" dirty="0" smtClean="0"/>
              <a:t> </a:t>
            </a:r>
            <a:r>
              <a:rPr lang="en-GB" sz="9600" dirty="0" err="1" smtClean="0"/>
              <a:t>im</a:t>
            </a:r>
            <a:r>
              <a:rPr lang="en-GB" sz="9600" dirty="0" smtClean="0"/>
              <a:t> Judges’ Guide </a:t>
            </a:r>
            <a:r>
              <a:rPr lang="en-GB" sz="9600" dirty="0" err="1" smtClean="0"/>
              <a:t>unterstützen</a:t>
            </a:r>
            <a:r>
              <a:rPr lang="en-GB" sz="9600" dirty="0" smtClean="0"/>
              <a:t> die </a:t>
            </a:r>
            <a:r>
              <a:rPr lang="en-GB" sz="9600" dirty="0" err="1" smtClean="0"/>
              <a:t>nationalen</a:t>
            </a:r>
            <a:r>
              <a:rPr lang="en-GB" sz="9600" dirty="0" smtClean="0"/>
              <a:t> </a:t>
            </a:r>
            <a:r>
              <a:rPr lang="en-GB" sz="9600" dirty="0" err="1" smtClean="0"/>
              <a:t>Modellflugorganisationen</a:t>
            </a:r>
            <a:r>
              <a:rPr lang="en-GB" sz="9600" dirty="0" smtClean="0"/>
              <a:t> in </a:t>
            </a:r>
            <a:r>
              <a:rPr lang="en-GB" sz="9600" dirty="0" err="1" smtClean="0"/>
              <a:t>ihren</a:t>
            </a:r>
            <a:r>
              <a:rPr lang="en-GB" sz="9600" dirty="0" smtClean="0"/>
              <a:t> </a:t>
            </a:r>
            <a:r>
              <a:rPr lang="en-GB" sz="9600" dirty="0" err="1" smtClean="0"/>
              <a:t>Bestrebungen</a:t>
            </a:r>
            <a:r>
              <a:rPr lang="en-GB" sz="9600" dirty="0" smtClean="0"/>
              <a:t> </a:t>
            </a:r>
            <a:r>
              <a:rPr lang="en-GB" sz="9600" dirty="0" err="1" smtClean="0"/>
              <a:t>zur</a:t>
            </a:r>
            <a:r>
              <a:rPr lang="en-GB" sz="9600" dirty="0" smtClean="0"/>
              <a:t> </a:t>
            </a:r>
            <a:r>
              <a:rPr lang="en-GB" sz="9600" u="sng" dirty="0" smtClean="0"/>
              <a:t>international </a:t>
            </a:r>
            <a:r>
              <a:rPr lang="en-GB" sz="9600" u="sng" dirty="0" err="1" smtClean="0"/>
              <a:t>standardisierten</a:t>
            </a:r>
            <a:r>
              <a:rPr lang="en-GB" sz="9600" u="sng" dirty="0" smtClean="0"/>
              <a:t> </a:t>
            </a:r>
            <a:r>
              <a:rPr lang="en-GB" sz="9600" dirty="0" err="1" smtClean="0"/>
              <a:t>Ausbildung</a:t>
            </a:r>
            <a:r>
              <a:rPr lang="en-GB" sz="9600" dirty="0" smtClean="0"/>
              <a:t> von F2B </a:t>
            </a:r>
            <a:r>
              <a:rPr lang="en-GB" sz="9600" dirty="0" err="1" smtClean="0"/>
              <a:t>Punktrichtern</a:t>
            </a:r>
            <a:r>
              <a:rPr lang="en-GB" sz="9600" dirty="0" smtClean="0"/>
              <a:t> und </a:t>
            </a:r>
            <a:r>
              <a:rPr lang="en-GB" sz="9600" dirty="0" err="1" smtClean="0"/>
              <a:t>Piloten</a:t>
            </a:r>
            <a:r>
              <a:rPr lang="en-GB" sz="9600" dirty="0" smtClean="0"/>
              <a:t>. </a:t>
            </a:r>
            <a:r>
              <a:rPr lang="en-GB" sz="9600" dirty="0"/>
              <a:t> </a:t>
            </a:r>
            <a:endParaRPr lang="de-CH" sz="9600" dirty="0"/>
          </a:p>
          <a:p>
            <a:endParaRPr lang="de-CH" dirty="0"/>
          </a:p>
        </p:txBody>
      </p:sp>
      <p:sp>
        <p:nvSpPr>
          <p:cNvPr id="4" name="Datumsplatzhalter 3"/>
          <p:cNvSpPr>
            <a:spLocks noGrp="1"/>
          </p:cNvSpPr>
          <p:nvPr>
            <p:ph type="dt" sz="half" idx="10"/>
          </p:nvPr>
        </p:nvSpPr>
        <p:spPr/>
        <p:txBody>
          <a:bodyPr/>
          <a:lstStyle/>
          <a:p>
            <a:fld id="{CE753C63-78C2-4D21-ADB8-AA7F22D08F83}" type="datetime4">
              <a:rPr lang="de-DE" smtClean="0"/>
              <a:t>29. Januar 2019</a:t>
            </a:fld>
            <a:endParaRPr lang="de-CH"/>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22</a:t>
            </a:fld>
            <a:endParaRPr lang="de-CH"/>
          </a:p>
        </p:txBody>
      </p:sp>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l="21636" t="3045" r="8001" b="-3045"/>
          <a:stretch/>
        </p:blipFill>
        <p:spPr>
          <a:xfrm>
            <a:off x="216568" y="215757"/>
            <a:ext cx="3597442" cy="5845996"/>
          </a:xfrm>
          <a:prstGeom prst="rect">
            <a:avLst/>
          </a:prstGeom>
        </p:spPr>
      </p:pic>
      <p:sp>
        <p:nvSpPr>
          <p:cNvPr id="2" name="Textfeld 1"/>
          <p:cNvSpPr txBox="1"/>
          <p:nvPr/>
        </p:nvSpPr>
        <p:spPr>
          <a:xfrm>
            <a:off x="4043190" y="319490"/>
            <a:ext cx="6103345" cy="584775"/>
          </a:xfrm>
          <a:prstGeom prst="rect">
            <a:avLst/>
          </a:prstGeom>
          <a:noFill/>
        </p:spPr>
        <p:txBody>
          <a:bodyPr wrap="square" rtlCol="0">
            <a:spAutoFit/>
          </a:bodyPr>
          <a:lstStyle/>
          <a:p>
            <a:r>
              <a:rPr lang="de-CH" sz="3200" b="1" dirty="0" smtClean="0"/>
              <a:t>3. Empfehlungen </a:t>
            </a:r>
            <a:r>
              <a:rPr lang="de-CH" sz="3200" b="1" dirty="0"/>
              <a:t>zur </a:t>
            </a:r>
            <a:r>
              <a:rPr lang="de-CH" sz="3200" b="1" dirty="0" smtClean="0"/>
              <a:t>Bewertung</a:t>
            </a:r>
            <a:endParaRPr lang="de-CH" sz="3200" b="1" dirty="0"/>
          </a:p>
        </p:txBody>
      </p:sp>
    </p:spTree>
    <p:extLst>
      <p:ext uri="{BB962C8B-B14F-4D97-AF65-F5344CB8AC3E}">
        <p14:creationId xmlns:p14="http://schemas.microsoft.com/office/powerpoint/2010/main" val="2668689826"/>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00">
            <a:alpha val="15000"/>
          </a:srgbClr>
        </a:solid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296230" y="4552984"/>
            <a:ext cx="9327929" cy="1690350"/>
          </a:xfrm>
        </p:spPr>
        <p:txBody>
          <a:bodyPr>
            <a:normAutofit fontScale="92500" lnSpcReduction="20000"/>
          </a:bodyPr>
          <a:lstStyle/>
          <a:p>
            <a:pPr algn="l" hangingPunct="0">
              <a:lnSpc>
                <a:spcPct val="120000"/>
              </a:lnSpc>
              <a:spcBef>
                <a:spcPts val="0"/>
              </a:spcBef>
            </a:pPr>
            <a:r>
              <a:rPr lang="en-US" sz="2600" b="1" dirty="0" err="1" smtClean="0"/>
              <a:t>Ungeachtet</a:t>
            </a:r>
            <a:r>
              <a:rPr lang="en-US" sz="2600" b="1" dirty="0" smtClean="0"/>
              <a:t> der Person, </a:t>
            </a:r>
            <a:r>
              <a:rPr lang="en-US" sz="2600" b="1" dirty="0" err="1" smtClean="0"/>
              <a:t>ohne</a:t>
            </a:r>
            <a:r>
              <a:rPr lang="en-US" sz="2600" b="1" dirty="0" smtClean="0"/>
              <a:t> </a:t>
            </a:r>
            <a:r>
              <a:rPr lang="en-US" sz="2600" b="1" dirty="0" err="1" smtClean="0"/>
              <a:t>Berücksichtigung</a:t>
            </a:r>
            <a:r>
              <a:rPr lang="en-US" sz="2600" b="1" dirty="0" smtClean="0"/>
              <a:t> </a:t>
            </a:r>
            <a:r>
              <a:rPr lang="en-US" sz="2600" b="1" dirty="0" err="1" smtClean="0"/>
              <a:t>vorgängiger</a:t>
            </a:r>
            <a:r>
              <a:rPr lang="en-US" sz="2600" b="1" dirty="0" smtClean="0"/>
              <a:t> </a:t>
            </a:r>
            <a:r>
              <a:rPr lang="en-US" sz="2600" b="1" dirty="0" err="1" smtClean="0"/>
              <a:t>Leistungen</a:t>
            </a:r>
            <a:r>
              <a:rPr lang="en-US" sz="2600" b="1" dirty="0" smtClean="0"/>
              <a:t> und </a:t>
            </a:r>
            <a:r>
              <a:rPr lang="en-US" sz="2600" b="1" dirty="0" err="1" smtClean="0"/>
              <a:t>unbeeinflusst</a:t>
            </a:r>
            <a:r>
              <a:rPr lang="en-US" sz="2600" b="1" dirty="0" smtClean="0"/>
              <a:t> </a:t>
            </a:r>
            <a:r>
              <a:rPr lang="en-US" sz="2600" b="1" dirty="0" err="1" smtClean="0"/>
              <a:t>durch</a:t>
            </a:r>
            <a:r>
              <a:rPr lang="en-US" sz="2600" b="1" dirty="0" smtClean="0"/>
              <a:t> </a:t>
            </a:r>
            <a:r>
              <a:rPr lang="en-US" sz="2600" b="1" dirty="0" err="1" smtClean="0"/>
              <a:t>Bauart</a:t>
            </a:r>
            <a:r>
              <a:rPr lang="en-US" sz="2600" b="1" dirty="0" smtClean="0"/>
              <a:t> </a:t>
            </a:r>
            <a:r>
              <a:rPr lang="en-US" sz="2600" b="1" dirty="0" err="1" smtClean="0"/>
              <a:t>oder</a:t>
            </a:r>
            <a:r>
              <a:rPr lang="en-US" sz="2600" b="1" dirty="0" smtClean="0"/>
              <a:t> </a:t>
            </a:r>
            <a:r>
              <a:rPr lang="en-US" sz="2600" b="1" dirty="0" err="1" smtClean="0"/>
              <a:t>Technik</a:t>
            </a:r>
            <a:r>
              <a:rPr lang="en-US" sz="2600" b="1" dirty="0" smtClean="0"/>
              <a:t> des </a:t>
            </a:r>
            <a:r>
              <a:rPr lang="en-US" sz="2600" b="1" dirty="0" err="1" smtClean="0"/>
              <a:t>Modelles</a:t>
            </a:r>
            <a:r>
              <a:rPr lang="en-US" sz="2600" b="1" dirty="0" smtClean="0"/>
              <a:t>, </a:t>
            </a:r>
            <a:r>
              <a:rPr lang="en-US" sz="2600" b="1" dirty="0" err="1" smtClean="0"/>
              <a:t>besteht</a:t>
            </a:r>
            <a:r>
              <a:rPr lang="en-US" sz="2600" b="1" dirty="0" smtClean="0"/>
              <a:t> die </a:t>
            </a:r>
            <a:r>
              <a:rPr lang="en-US" sz="2600" b="1" dirty="0" err="1" smtClean="0"/>
              <a:t>einzige</a:t>
            </a:r>
            <a:r>
              <a:rPr lang="en-US" sz="2600" b="1" dirty="0" smtClean="0"/>
              <a:t> </a:t>
            </a:r>
            <a:r>
              <a:rPr lang="en-US" sz="2600" b="1" dirty="0" err="1" smtClean="0"/>
              <a:t>Aufgabe</a:t>
            </a:r>
            <a:r>
              <a:rPr lang="en-US" sz="2600" b="1" dirty="0" smtClean="0"/>
              <a:t> des </a:t>
            </a:r>
            <a:r>
              <a:rPr lang="en-US" sz="2600" b="1" dirty="0" err="1" smtClean="0"/>
              <a:t>Punktrichters</a:t>
            </a:r>
            <a:r>
              <a:rPr lang="en-US" sz="2600" b="1" dirty="0" smtClean="0"/>
              <a:t> </a:t>
            </a:r>
            <a:r>
              <a:rPr lang="en-US" sz="2600" b="1" dirty="0" err="1" smtClean="0"/>
              <a:t>darin</a:t>
            </a:r>
            <a:r>
              <a:rPr lang="en-US" sz="2600" b="1" dirty="0" smtClean="0"/>
              <a:t>, </a:t>
            </a:r>
            <a:r>
              <a:rPr lang="en-US" sz="2600" b="1" dirty="0" err="1" smtClean="0"/>
              <a:t>Abweichungen</a:t>
            </a:r>
            <a:r>
              <a:rPr lang="en-US" sz="2600" b="1" dirty="0" smtClean="0"/>
              <a:t> von den </a:t>
            </a:r>
            <a:r>
              <a:rPr lang="en-US" sz="2600" b="1" dirty="0" err="1" smtClean="0"/>
              <a:t>Reglementes</a:t>
            </a:r>
            <a:r>
              <a:rPr lang="en-US" sz="2600" b="1" dirty="0" smtClean="0"/>
              <a:t> zu </a:t>
            </a:r>
            <a:r>
              <a:rPr lang="en-US" sz="2600" b="1" dirty="0" err="1" smtClean="0"/>
              <a:t>erkennen</a:t>
            </a:r>
            <a:r>
              <a:rPr lang="en-US" sz="2600" b="1" dirty="0" smtClean="0"/>
              <a:t> und </a:t>
            </a:r>
            <a:r>
              <a:rPr lang="en-US" sz="2600" b="1" dirty="0" err="1" smtClean="0"/>
              <a:t>diese</a:t>
            </a:r>
            <a:r>
              <a:rPr lang="en-US" sz="2600" b="1" dirty="0" smtClean="0"/>
              <a:t> zu </a:t>
            </a:r>
            <a:r>
              <a:rPr lang="en-US" sz="2600" b="1" dirty="0" err="1" smtClean="0"/>
              <a:t>bewerten</a:t>
            </a:r>
            <a:r>
              <a:rPr lang="en-US" sz="2600" b="1" dirty="0" smtClean="0"/>
              <a:t>.</a:t>
            </a:r>
          </a:p>
          <a:p>
            <a:endParaRPr lang="de-CH" dirty="0"/>
          </a:p>
        </p:txBody>
      </p:sp>
      <p:sp>
        <p:nvSpPr>
          <p:cNvPr id="4" name="Datumsplatzhalter 3"/>
          <p:cNvSpPr>
            <a:spLocks noGrp="1"/>
          </p:cNvSpPr>
          <p:nvPr>
            <p:ph type="dt" sz="half" idx="10"/>
          </p:nvPr>
        </p:nvSpPr>
        <p:spPr/>
        <p:txBody>
          <a:bodyPr/>
          <a:lstStyle/>
          <a:p>
            <a:fld id="{EBA24963-DAF8-4AD3-B4AC-FE1F643E4725}" type="datetime4">
              <a:rPr lang="de-DE" smtClean="0"/>
              <a:t>29. Januar 2019</a:t>
            </a:fld>
            <a:endParaRPr lang="de-CH"/>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23</a:t>
            </a:fld>
            <a:endParaRPr lang="de-CH"/>
          </a:p>
        </p:txBody>
      </p:sp>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2783" y="978501"/>
            <a:ext cx="4314825" cy="3238500"/>
          </a:xfrm>
          <a:prstGeom prst="rect">
            <a:avLst/>
          </a:prstGeom>
        </p:spPr>
      </p:pic>
    </p:spTree>
    <p:extLst>
      <p:ext uri="{BB962C8B-B14F-4D97-AF65-F5344CB8AC3E}">
        <p14:creationId xmlns:p14="http://schemas.microsoft.com/office/powerpoint/2010/main" val="2749592504"/>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25000"/>
          </a:stretch>
        </a:blipFill>
        <a:effectLst/>
      </p:bgPr>
    </p:bg>
    <p:spTree>
      <p:nvGrpSpPr>
        <p:cNvPr id="1" name=""/>
        <p:cNvGrpSpPr/>
        <p:nvPr/>
      </p:nvGrpSpPr>
      <p:grpSpPr>
        <a:xfrm>
          <a:off x="0" y="0"/>
          <a:ext cx="0" cy="0"/>
          <a:chOff x="0" y="0"/>
          <a:chExt cx="0" cy="0"/>
        </a:xfrm>
      </p:grpSpPr>
      <p:sp>
        <p:nvSpPr>
          <p:cNvPr id="82" name="Datumsplatzhalter 81"/>
          <p:cNvSpPr>
            <a:spLocks noGrp="1"/>
          </p:cNvSpPr>
          <p:nvPr>
            <p:ph type="dt" sz="half" idx="10"/>
          </p:nvPr>
        </p:nvSpPr>
        <p:spPr/>
        <p:txBody>
          <a:bodyPr/>
          <a:lstStyle/>
          <a:p>
            <a:fld id="{F8B0E429-E0E6-483A-A2BC-462D81315F4F}" type="datetime4">
              <a:rPr lang="de-DE" smtClean="0"/>
              <a:t>29. Januar 2019</a:t>
            </a:fld>
            <a:endParaRPr lang="de-CH"/>
          </a:p>
        </p:txBody>
      </p:sp>
      <p:sp>
        <p:nvSpPr>
          <p:cNvPr id="83" name="Fußzeilenplatzhalter 82"/>
          <p:cNvSpPr>
            <a:spLocks noGrp="1"/>
          </p:cNvSpPr>
          <p:nvPr>
            <p:ph type="ftr" sz="quarter" idx="11"/>
          </p:nvPr>
        </p:nvSpPr>
        <p:spPr/>
        <p:txBody>
          <a:bodyPr/>
          <a:lstStyle/>
          <a:p>
            <a:r>
              <a:rPr lang="de-DE" smtClean="0"/>
              <a:t>CIAM PR Kurs D</a:t>
            </a:r>
            <a:endParaRPr lang="de-CH"/>
          </a:p>
        </p:txBody>
      </p:sp>
      <p:sp>
        <p:nvSpPr>
          <p:cNvPr id="84" name="Foliennummernplatzhalter 83"/>
          <p:cNvSpPr>
            <a:spLocks noGrp="1"/>
          </p:cNvSpPr>
          <p:nvPr>
            <p:ph type="sldNum" sz="quarter" idx="12"/>
          </p:nvPr>
        </p:nvSpPr>
        <p:spPr/>
        <p:txBody>
          <a:bodyPr/>
          <a:lstStyle/>
          <a:p>
            <a:fld id="{B4A00A18-D286-4678-8428-61D7CDEC32E1}" type="slidenum">
              <a:rPr lang="de-CH" smtClean="0"/>
              <a:t>24</a:t>
            </a:fld>
            <a:endParaRPr lang="de-CH"/>
          </a:p>
        </p:txBody>
      </p:sp>
      <p:sp>
        <p:nvSpPr>
          <p:cNvPr id="3" name="Textfeld 2"/>
          <p:cNvSpPr txBox="1"/>
          <p:nvPr/>
        </p:nvSpPr>
        <p:spPr>
          <a:xfrm>
            <a:off x="7929359" y="5125289"/>
            <a:ext cx="4126230" cy="2123658"/>
          </a:xfrm>
          <a:prstGeom prst="rect">
            <a:avLst/>
          </a:prstGeom>
          <a:noFill/>
        </p:spPr>
        <p:txBody>
          <a:bodyPr wrap="square" rtlCol="0">
            <a:spAutoFit/>
          </a:bodyPr>
          <a:lstStyle/>
          <a:p>
            <a:r>
              <a:rPr lang="de-CH" sz="2400" b="1" dirty="0" smtClean="0">
                <a:solidFill>
                  <a:schemeClr val="bg1"/>
                </a:solidFill>
              </a:rPr>
              <a:t>Eine vereinfachte Darstellung von häufig zu beobachtenden Abweichungen vom «richtigen Weg»</a:t>
            </a:r>
          </a:p>
          <a:p>
            <a:endParaRPr lang="de-CH" dirty="0"/>
          </a:p>
          <a:p>
            <a:r>
              <a:rPr lang="de-CH" dirty="0" smtClean="0"/>
              <a:t> </a:t>
            </a:r>
            <a:endParaRPr lang="de-CH" dirty="0"/>
          </a:p>
        </p:txBody>
      </p:sp>
      <p:sp>
        <p:nvSpPr>
          <p:cNvPr id="2" name="Rechteck 1"/>
          <p:cNvSpPr/>
          <p:nvPr/>
        </p:nvSpPr>
        <p:spPr>
          <a:xfrm>
            <a:off x="209321" y="77666"/>
            <a:ext cx="3217932" cy="584775"/>
          </a:xfrm>
          <a:prstGeom prst="rect">
            <a:avLst/>
          </a:prstGeom>
        </p:spPr>
        <p:txBody>
          <a:bodyPr wrap="none">
            <a:spAutoFit/>
          </a:bodyPr>
          <a:lstStyle/>
          <a:p>
            <a:r>
              <a:rPr lang="de-CH" sz="3200" b="1" dirty="0" smtClean="0">
                <a:solidFill>
                  <a:schemeClr val="bg1"/>
                </a:solidFill>
              </a:rPr>
              <a:t>4. Typische Fehler</a:t>
            </a:r>
            <a:endParaRPr lang="de-CH" sz="3200" b="1" dirty="0">
              <a:solidFill>
                <a:schemeClr val="bg1"/>
              </a:solidFill>
            </a:endParaRPr>
          </a:p>
        </p:txBody>
      </p:sp>
    </p:spTree>
    <p:extLst>
      <p:ext uri="{BB962C8B-B14F-4D97-AF65-F5344CB8AC3E}">
        <p14:creationId xmlns:p14="http://schemas.microsoft.com/office/powerpoint/2010/main" val="3558063855"/>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0B498173-E18C-4B3F-B67C-E1B7AE7083B8}" type="datetime4">
              <a:rPr lang="de-DE" smtClean="0"/>
              <a:t>29. Januar 2019</a:t>
            </a:fld>
            <a:endParaRPr lang="de-CH"/>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25</a:t>
            </a:fld>
            <a:endParaRPr lang="de-CH"/>
          </a:p>
        </p:txBody>
      </p:sp>
      <p:sp>
        <p:nvSpPr>
          <p:cNvPr id="11" name="Textfeld 10"/>
          <p:cNvSpPr txBox="1"/>
          <p:nvPr/>
        </p:nvSpPr>
        <p:spPr>
          <a:xfrm>
            <a:off x="4880742" y="156210"/>
            <a:ext cx="8710864" cy="461665"/>
          </a:xfrm>
          <a:prstGeom prst="rect">
            <a:avLst/>
          </a:prstGeom>
          <a:noFill/>
        </p:spPr>
        <p:txBody>
          <a:bodyPr wrap="square" rtlCol="0">
            <a:spAutoFit/>
          </a:bodyPr>
          <a:lstStyle/>
          <a:p>
            <a:pPr algn="ctr"/>
            <a:r>
              <a:rPr lang="en-US" sz="2400" b="1" dirty="0" smtClean="0"/>
              <a:t>Die </a:t>
            </a:r>
            <a:r>
              <a:rPr lang="en-US" sz="2400" b="1" dirty="0" err="1" smtClean="0"/>
              <a:t>Halbkugel</a:t>
            </a:r>
            <a:r>
              <a:rPr lang="en-US" sz="2400" b="1" dirty="0" smtClean="0"/>
              <a:t> </a:t>
            </a:r>
            <a:r>
              <a:rPr lang="en-US" sz="2400" b="1" dirty="0" err="1" smtClean="0"/>
              <a:t>aus</a:t>
            </a:r>
            <a:r>
              <a:rPr lang="en-US" sz="2400" b="1" dirty="0" smtClean="0"/>
              <a:t> </a:t>
            </a:r>
            <a:r>
              <a:rPr lang="en-US" sz="2400" b="1" dirty="0" err="1" smtClean="0"/>
              <a:t>Sicht</a:t>
            </a:r>
            <a:r>
              <a:rPr lang="en-US" sz="2400" b="1" dirty="0" smtClean="0"/>
              <a:t> des </a:t>
            </a:r>
            <a:r>
              <a:rPr lang="en-US" sz="2400" b="1" dirty="0" err="1" smtClean="0"/>
              <a:t>Punktrichters</a:t>
            </a:r>
            <a:endParaRPr lang="de-CH" sz="2400" dirty="0"/>
          </a:p>
        </p:txBody>
      </p:sp>
      <p:sp>
        <p:nvSpPr>
          <p:cNvPr id="10" name="Textfeld 9"/>
          <p:cNvSpPr txBox="1"/>
          <p:nvPr/>
        </p:nvSpPr>
        <p:spPr>
          <a:xfrm rot="16200000">
            <a:off x="4484717" y="3242904"/>
            <a:ext cx="2950963" cy="369332"/>
          </a:xfrm>
          <a:prstGeom prst="rect">
            <a:avLst/>
          </a:prstGeom>
          <a:noFill/>
        </p:spPr>
        <p:txBody>
          <a:bodyPr wrap="square" rtlCol="0">
            <a:spAutoFit/>
          </a:bodyPr>
          <a:lstStyle/>
          <a:p>
            <a:r>
              <a:rPr lang="de-CH" dirty="0" smtClean="0"/>
              <a:t>Mittellinie, Symmetrieachse</a:t>
            </a:r>
            <a:endParaRPr lang="de-CH" dirty="0"/>
          </a:p>
        </p:txBody>
      </p:sp>
      <p:sp>
        <p:nvSpPr>
          <p:cNvPr id="12" name="Textfeld 11"/>
          <p:cNvSpPr txBox="1"/>
          <p:nvPr/>
        </p:nvSpPr>
        <p:spPr>
          <a:xfrm>
            <a:off x="7677148" y="1142910"/>
            <a:ext cx="1419225" cy="646331"/>
          </a:xfrm>
          <a:prstGeom prst="rect">
            <a:avLst/>
          </a:prstGeom>
          <a:noFill/>
        </p:spPr>
        <p:txBody>
          <a:bodyPr wrap="square" rtlCol="0">
            <a:spAutoFit/>
          </a:bodyPr>
          <a:lstStyle/>
          <a:p>
            <a:pPr algn="ctr"/>
            <a:r>
              <a:rPr lang="de-CH" dirty="0" smtClean="0"/>
              <a:t>45° Leinenwinkel</a:t>
            </a:r>
            <a:endParaRPr lang="de-CH" dirty="0"/>
          </a:p>
        </p:txBody>
      </p:sp>
      <p:sp>
        <p:nvSpPr>
          <p:cNvPr id="13" name="Textfeld 12"/>
          <p:cNvSpPr txBox="1"/>
          <p:nvPr/>
        </p:nvSpPr>
        <p:spPr>
          <a:xfrm>
            <a:off x="7191375" y="3927278"/>
            <a:ext cx="1419225" cy="369332"/>
          </a:xfrm>
          <a:prstGeom prst="rect">
            <a:avLst/>
          </a:prstGeom>
          <a:noFill/>
        </p:spPr>
        <p:txBody>
          <a:bodyPr wrap="square" rtlCol="0">
            <a:spAutoFit/>
          </a:bodyPr>
          <a:lstStyle/>
          <a:p>
            <a:pPr algn="ctr"/>
            <a:r>
              <a:rPr lang="de-CH" dirty="0" smtClean="0"/>
              <a:t>Basis 1.5 m</a:t>
            </a:r>
            <a:endParaRPr lang="de-CH" dirty="0"/>
          </a:p>
        </p:txBody>
      </p:sp>
      <p:sp>
        <p:nvSpPr>
          <p:cNvPr id="14" name="Pfeil nach unten 13"/>
          <p:cNvSpPr/>
          <p:nvPr/>
        </p:nvSpPr>
        <p:spPr>
          <a:xfrm>
            <a:off x="7531823" y="4277370"/>
            <a:ext cx="485775" cy="63585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Pfeil nach oben 14"/>
          <p:cNvSpPr/>
          <p:nvPr/>
        </p:nvSpPr>
        <p:spPr>
          <a:xfrm>
            <a:off x="5748729" y="5025509"/>
            <a:ext cx="716827" cy="132873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Textfeld 15"/>
          <p:cNvSpPr txBox="1"/>
          <p:nvPr/>
        </p:nvSpPr>
        <p:spPr>
          <a:xfrm>
            <a:off x="4645747" y="6354247"/>
            <a:ext cx="2869478" cy="369332"/>
          </a:xfrm>
          <a:prstGeom prst="rect">
            <a:avLst/>
          </a:prstGeom>
          <a:noFill/>
        </p:spPr>
        <p:txBody>
          <a:bodyPr wrap="square" rtlCol="0">
            <a:spAutoFit/>
          </a:bodyPr>
          <a:lstStyle/>
          <a:p>
            <a:pPr algn="ctr"/>
            <a:r>
              <a:rPr lang="de-CH" dirty="0" smtClean="0"/>
              <a:t>Kreuzungsachse</a:t>
            </a:r>
            <a:endParaRPr lang="de-CH" dirty="0"/>
          </a:p>
        </p:txBody>
      </p:sp>
      <p:sp>
        <p:nvSpPr>
          <p:cNvPr id="17" name="Pfeil nach unten 16"/>
          <p:cNvSpPr/>
          <p:nvPr/>
        </p:nvSpPr>
        <p:spPr>
          <a:xfrm>
            <a:off x="8017598" y="1754485"/>
            <a:ext cx="485775" cy="63585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4221344232"/>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5" grpId="0" animBg="1"/>
      <p:bldP spid="16" grpId="0"/>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67" name="Gerader Verbinder 66"/>
          <p:cNvCxnSpPr/>
          <p:nvPr/>
        </p:nvCxnSpPr>
        <p:spPr>
          <a:xfrm flipH="1" flipV="1">
            <a:off x="1729126" y="3119044"/>
            <a:ext cx="4382652" cy="12899"/>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Gerader Verbinder 72"/>
          <p:cNvCxnSpPr/>
          <p:nvPr/>
        </p:nvCxnSpPr>
        <p:spPr>
          <a:xfrm flipH="1" flipV="1">
            <a:off x="8310520" y="3118783"/>
            <a:ext cx="1671680" cy="171609"/>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1" name="Gerader Verbinder 70"/>
          <p:cNvCxnSpPr/>
          <p:nvPr/>
        </p:nvCxnSpPr>
        <p:spPr>
          <a:xfrm flipV="1">
            <a:off x="3648891" y="3285980"/>
            <a:ext cx="6341577" cy="334328"/>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4" name="Gerader Verbinder 63"/>
          <p:cNvCxnSpPr/>
          <p:nvPr/>
        </p:nvCxnSpPr>
        <p:spPr>
          <a:xfrm>
            <a:off x="5651117" y="4212089"/>
            <a:ext cx="515762" cy="2072"/>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6" name="Gerader Verbinder 65"/>
          <p:cNvCxnSpPr/>
          <p:nvPr/>
        </p:nvCxnSpPr>
        <p:spPr>
          <a:xfrm flipH="1" flipV="1">
            <a:off x="3648892" y="3616099"/>
            <a:ext cx="2019521" cy="604875"/>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18780" y="648586"/>
            <a:ext cx="5020335" cy="338554"/>
          </a:xfrm>
          <a:prstGeom prst="rect">
            <a:avLst/>
          </a:prstGeom>
          <a:noFill/>
        </p:spPr>
        <p:txBody>
          <a:bodyPr wrap="square" rtlCol="0">
            <a:spAutoFit/>
          </a:bodyPr>
          <a:lstStyle/>
          <a:p>
            <a:r>
              <a:rPr lang="de-CH" sz="1600" dirty="0" smtClean="0">
                <a:latin typeface="Arial Black" panose="020B0A04020102020204" pitchFamily="34" charset="0"/>
              </a:rPr>
              <a:t>4.2.15.3  Take-off</a:t>
            </a:r>
            <a:endParaRPr lang="de-CH" sz="1000" dirty="0">
              <a:latin typeface="Arial Black" panose="020B0A04020102020204" pitchFamily="34" charset="0"/>
            </a:endParaRPr>
          </a:p>
        </p:txBody>
      </p:sp>
      <p:sp>
        <p:nvSpPr>
          <p:cNvPr id="82" name="Datumsplatzhalter 81"/>
          <p:cNvSpPr>
            <a:spLocks noGrp="1"/>
          </p:cNvSpPr>
          <p:nvPr>
            <p:ph type="dt" sz="half" idx="10"/>
          </p:nvPr>
        </p:nvSpPr>
        <p:spPr/>
        <p:txBody>
          <a:bodyPr/>
          <a:lstStyle/>
          <a:p>
            <a:fld id="{90EEAE62-82C3-4586-A715-C85AD8693BC4}" type="datetime4">
              <a:rPr lang="de-DE" smtClean="0"/>
              <a:t>29. Januar 2019</a:t>
            </a:fld>
            <a:endParaRPr lang="de-CH"/>
          </a:p>
        </p:txBody>
      </p:sp>
      <p:sp>
        <p:nvSpPr>
          <p:cNvPr id="83" name="Fußzeilenplatzhalter 82"/>
          <p:cNvSpPr>
            <a:spLocks noGrp="1"/>
          </p:cNvSpPr>
          <p:nvPr>
            <p:ph type="ftr" sz="quarter" idx="11"/>
          </p:nvPr>
        </p:nvSpPr>
        <p:spPr/>
        <p:txBody>
          <a:bodyPr/>
          <a:lstStyle/>
          <a:p>
            <a:r>
              <a:rPr lang="de-DE" smtClean="0"/>
              <a:t>CIAM PR Kurs D</a:t>
            </a:r>
            <a:endParaRPr lang="de-CH"/>
          </a:p>
        </p:txBody>
      </p:sp>
      <p:sp>
        <p:nvSpPr>
          <p:cNvPr id="84" name="Foliennummernplatzhalter 83"/>
          <p:cNvSpPr>
            <a:spLocks noGrp="1"/>
          </p:cNvSpPr>
          <p:nvPr>
            <p:ph type="sldNum" sz="quarter" idx="12"/>
          </p:nvPr>
        </p:nvSpPr>
        <p:spPr/>
        <p:txBody>
          <a:bodyPr/>
          <a:lstStyle/>
          <a:p>
            <a:fld id="{B4A00A18-D286-4678-8428-61D7CDEC32E1}" type="slidenum">
              <a:rPr lang="de-CH" smtClean="0"/>
              <a:t>26</a:t>
            </a:fld>
            <a:endParaRPr lang="de-CH"/>
          </a:p>
        </p:txBody>
      </p:sp>
      <p:cxnSp>
        <p:nvCxnSpPr>
          <p:cNvPr id="11" name="Gerader Verbinder 10"/>
          <p:cNvCxnSpPr/>
          <p:nvPr/>
        </p:nvCxnSpPr>
        <p:spPr>
          <a:xfrm>
            <a:off x="6154766" y="2392326"/>
            <a:ext cx="0" cy="2191784"/>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p:nvCxnSpPr>
        <p:spPr>
          <a:xfrm>
            <a:off x="694735" y="4368341"/>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Gerader Verbinder 41"/>
          <p:cNvCxnSpPr/>
          <p:nvPr/>
        </p:nvCxnSpPr>
        <p:spPr>
          <a:xfrm>
            <a:off x="4751592" y="4272505"/>
            <a:ext cx="1409972"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Gerader Verbinder 44"/>
          <p:cNvCxnSpPr/>
          <p:nvPr/>
        </p:nvCxnSpPr>
        <p:spPr>
          <a:xfrm flipH="1" flipV="1">
            <a:off x="1761716" y="3897884"/>
            <a:ext cx="3013899" cy="37462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8" name="Gerader Verbinder 47"/>
          <p:cNvCxnSpPr/>
          <p:nvPr/>
        </p:nvCxnSpPr>
        <p:spPr>
          <a:xfrm flipV="1">
            <a:off x="1819032" y="3604521"/>
            <a:ext cx="8731095" cy="29336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0" name="Gerader Verbinder 49"/>
          <p:cNvCxnSpPr/>
          <p:nvPr/>
        </p:nvCxnSpPr>
        <p:spPr>
          <a:xfrm flipH="1" flipV="1">
            <a:off x="6096000" y="3160556"/>
            <a:ext cx="4423945" cy="48203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a:off x="1729126" y="3122159"/>
            <a:ext cx="6581394"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852310" y="2945157"/>
            <a:ext cx="1175999" cy="307777"/>
          </a:xfrm>
          <a:prstGeom prst="rect">
            <a:avLst/>
          </a:prstGeom>
          <a:noFill/>
        </p:spPr>
        <p:txBody>
          <a:bodyPr wrap="square" rtlCol="0">
            <a:spAutoFit/>
          </a:bodyPr>
          <a:lstStyle/>
          <a:p>
            <a:pPr algn="ctr"/>
            <a:r>
              <a:rPr lang="de-CH" sz="1400" b="1" dirty="0" smtClean="0">
                <a:latin typeface="Arial" panose="020B0604020202020204" pitchFamily="34" charset="0"/>
                <a:cs typeface="Arial" panose="020B0604020202020204" pitchFamily="34" charset="0"/>
              </a:rPr>
              <a:t>1.5 m</a:t>
            </a:r>
            <a:endParaRPr lang="de-CH" sz="1400" b="1" dirty="0">
              <a:latin typeface="Arial" panose="020B0604020202020204" pitchFamily="34" charset="0"/>
              <a:cs typeface="Arial" panose="020B0604020202020204" pitchFamily="34" charset="0"/>
            </a:endParaRPr>
          </a:p>
        </p:txBody>
      </p:sp>
      <p:sp>
        <p:nvSpPr>
          <p:cNvPr id="61" name="Textfeld 60"/>
          <p:cNvSpPr txBox="1"/>
          <p:nvPr/>
        </p:nvSpPr>
        <p:spPr>
          <a:xfrm>
            <a:off x="3728947" y="4467830"/>
            <a:ext cx="1516703" cy="307777"/>
          </a:xfrm>
          <a:prstGeom prst="rect">
            <a:avLst/>
          </a:prstGeom>
          <a:noFill/>
        </p:spPr>
        <p:txBody>
          <a:bodyPr wrap="square" rtlCol="0">
            <a:spAutoFit/>
          </a:bodyPr>
          <a:lstStyle/>
          <a:p>
            <a:r>
              <a:rPr lang="de-CH" sz="1400" b="1" dirty="0" smtClean="0">
                <a:latin typeface="Arial" panose="020B0604020202020204" pitchFamily="34" charset="0"/>
                <a:cs typeface="Arial" panose="020B0604020202020204" pitchFamily="34" charset="0"/>
              </a:rPr>
              <a:t>min. 4.5 m</a:t>
            </a:r>
            <a:endParaRPr lang="de-CH" sz="1400" b="1" dirty="0">
              <a:latin typeface="Arial" panose="020B0604020202020204" pitchFamily="34" charset="0"/>
              <a:cs typeface="Arial" panose="020B0604020202020204" pitchFamily="34" charset="0"/>
            </a:endParaRPr>
          </a:p>
        </p:txBody>
      </p:sp>
      <p:cxnSp>
        <p:nvCxnSpPr>
          <p:cNvPr id="100" name="Gerade Verbindung mit Pfeil 99"/>
          <p:cNvCxnSpPr/>
          <p:nvPr/>
        </p:nvCxnSpPr>
        <p:spPr>
          <a:xfrm flipV="1">
            <a:off x="4751592" y="4476225"/>
            <a:ext cx="0" cy="21576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uppieren 5"/>
          <p:cNvGrpSpPr/>
          <p:nvPr/>
        </p:nvGrpSpPr>
        <p:grpSpPr>
          <a:xfrm>
            <a:off x="5296029" y="3777470"/>
            <a:ext cx="726572" cy="378817"/>
            <a:chOff x="2854828" y="2013509"/>
            <a:chExt cx="726572" cy="378817"/>
          </a:xfrm>
        </p:grpSpPr>
        <p:sp>
          <p:nvSpPr>
            <p:cNvPr id="2" name="Rechteckige Legende 1"/>
            <p:cNvSpPr/>
            <p:nvPr/>
          </p:nvSpPr>
          <p:spPr>
            <a:xfrm>
              <a:off x="2854828" y="2013509"/>
              <a:ext cx="691849" cy="378817"/>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4" name="Textfeld 3"/>
            <p:cNvSpPr txBox="1"/>
            <p:nvPr/>
          </p:nvSpPr>
          <p:spPr>
            <a:xfrm>
              <a:off x="2863093" y="2013509"/>
              <a:ext cx="718307"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Zu kurz</a:t>
              </a:r>
              <a:endParaRPr lang="de-CH" sz="1000" dirty="0">
                <a:latin typeface="Arial" panose="020B0604020202020204" pitchFamily="34" charset="0"/>
                <a:cs typeface="Arial" panose="020B0604020202020204" pitchFamily="34" charset="0"/>
              </a:endParaRPr>
            </a:p>
          </p:txBody>
        </p:sp>
      </p:grpSp>
      <p:grpSp>
        <p:nvGrpSpPr>
          <p:cNvPr id="12" name="Gruppieren 11"/>
          <p:cNvGrpSpPr/>
          <p:nvPr/>
        </p:nvGrpSpPr>
        <p:grpSpPr>
          <a:xfrm>
            <a:off x="9645460" y="2835121"/>
            <a:ext cx="762636" cy="380875"/>
            <a:chOff x="9728142" y="2621447"/>
            <a:chExt cx="762636" cy="380875"/>
          </a:xfrm>
        </p:grpSpPr>
        <p:sp>
          <p:nvSpPr>
            <p:cNvPr id="54" name="Rechteckige Legende 1"/>
            <p:cNvSpPr/>
            <p:nvPr/>
          </p:nvSpPr>
          <p:spPr>
            <a:xfrm>
              <a:off x="9728142" y="2623505"/>
              <a:ext cx="691849" cy="378817"/>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55" name="Textfeld 54"/>
            <p:cNvSpPr txBox="1"/>
            <p:nvPr/>
          </p:nvSpPr>
          <p:spPr>
            <a:xfrm>
              <a:off x="9772471" y="2621447"/>
              <a:ext cx="718307"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Zu hoch</a:t>
              </a:r>
              <a:endParaRPr lang="de-CH" sz="1000" dirty="0">
                <a:latin typeface="Arial" panose="020B0604020202020204" pitchFamily="34" charset="0"/>
                <a:cs typeface="Arial" panose="020B0604020202020204" pitchFamily="34" charset="0"/>
              </a:endParaRPr>
            </a:p>
          </p:txBody>
        </p:sp>
      </p:grpSp>
      <p:grpSp>
        <p:nvGrpSpPr>
          <p:cNvPr id="56" name="Gruppieren 55"/>
          <p:cNvGrpSpPr/>
          <p:nvPr/>
        </p:nvGrpSpPr>
        <p:grpSpPr>
          <a:xfrm>
            <a:off x="3344805" y="3142021"/>
            <a:ext cx="718307" cy="386123"/>
            <a:chOff x="9728142" y="2616199"/>
            <a:chExt cx="718307" cy="386123"/>
          </a:xfrm>
        </p:grpSpPr>
        <p:sp>
          <p:nvSpPr>
            <p:cNvPr id="58" name="Rechteckige Legende 1"/>
            <p:cNvSpPr/>
            <p:nvPr/>
          </p:nvSpPr>
          <p:spPr>
            <a:xfrm>
              <a:off x="9728142" y="2623505"/>
              <a:ext cx="691849" cy="378817"/>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59" name="Textfeld 58"/>
            <p:cNvSpPr txBox="1"/>
            <p:nvPr/>
          </p:nvSpPr>
          <p:spPr>
            <a:xfrm>
              <a:off x="9728142" y="2616199"/>
              <a:ext cx="718307"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Zu hoch</a:t>
              </a:r>
              <a:endParaRPr lang="de-CH" sz="1000" dirty="0">
                <a:latin typeface="Arial" panose="020B0604020202020204" pitchFamily="34" charset="0"/>
                <a:cs typeface="Arial" panose="020B0604020202020204" pitchFamily="34" charset="0"/>
              </a:endParaRPr>
            </a:p>
          </p:txBody>
        </p:sp>
      </p:grpSp>
      <p:grpSp>
        <p:nvGrpSpPr>
          <p:cNvPr id="41" name="Gruppieren 40"/>
          <p:cNvGrpSpPr/>
          <p:nvPr/>
        </p:nvGrpSpPr>
        <p:grpSpPr>
          <a:xfrm>
            <a:off x="7445541" y="2621300"/>
            <a:ext cx="1549268" cy="465488"/>
            <a:chOff x="7126746" y="2190367"/>
            <a:chExt cx="1549268" cy="465488"/>
          </a:xfrm>
        </p:grpSpPr>
        <p:sp>
          <p:nvSpPr>
            <p:cNvPr id="68" name="Rechteckige Legende 1"/>
            <p:cNvSpPr/>
            <p:nvPr/>
          </p:nvSpPr>
          <p:spPr>
            <a:xfrm>
              <a:off x="7314673" y="2190367"/>
              <a:ext cx="1295927" cy="465488"/>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69" name="Textfeld 68"/>
            <p:cNvSpPr txBox="1"/>
            <p:nvPr/>
          </p:nvSpPr>
          <p:spPr>
            <a:xfrm>
              <a:off x="7126746" y="2224741"/>
              <a:ext cx="1549268"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    Weniger als 1 Runde</a:t>
              </a:r>
              <a:endParaRPr lang="de-CH" sz="1000" dirty="0">
                <a:latin typeface="Arial" panose="020B0604020202020204" pitchFamily="34" charset="0"/>
                <a:cs typeface="Arial" panose="020B0604020202020204" pitchFamily="34" charset="0"/>
              </a:endParaRPr>
            </a:p>
          </p:txBody>
        </p:sp>
      </p:grpSp>
      <p:sp>
        <p:nvSpPr>
          <p:cNvPr id="36" name="Ellipse 35"/>
          <p:cNvSpPr/>
          <p:nvPr/>
        </p:nvSpPr>
        <p:spPr>
          <a:xfrm>
            <a:off x="6009222" y="4074607"/>
            <a:ext cx="263190" cy="26319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7" name="Ellipse 36"/>
          <p:cNvSpPr/>
          <p:nvPr/>
        </p:nvSpPr>
        <p:spPr>
          <a:xfrm>
            <a:off x="5980061" y="2939933"/>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3" name="Gruppieren 2"/>
          <p:cNvGrpSpPr/>
          <p:nvPr/>
        </p:nvGrpSpPr>
        <p:grpSpPr>
          <a:xfrm>
            <a:off x="6439780" y="3491200"/>
            <a:ext cx="1363310" cy="527786"/>
            <a:chOff x="5419699" y="1150332"/>
            <a:chExt cx="1363310" cy="527786"/>
          </a:xfrm>
        </p:grpSpPr>
        <p:sp>
          <p:nvSpPr>
            <p:cNvPr id="52" name="Rechteckige Legende 1"/>
            <p:cNvSpPr/>
            <p:nvPr/>
          </p:nvSpPr>
          <p:spPr>
            <a:xfrm flipV="1">
              <a:off x="5526157" y="1150332"/>
              <a:ext cx="1150394" cy="495113"/>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60" name="Textfeld 59"/>
            <p:cNvSpPr txBox="1"/>
            <p:nvPr/>
          </p:nvSpPr>
          <p:spPr>
            <a:xfrm>
              <a:off x="5419699" y="1278008"/>
              <a:ext cx="1363310" cy="400110"/>
            </a:xfrm>
            <a:prstGeom prst="rect">
              <a:avLst/>
            </a:prstGeom>
            <a:noFill/>
          </p:spPr>
          <p:txBody>
            <a:bodyPr wrap="square" rtlCol="0">
              <a:spAutoFit/>
            </a:bodyPr>
            <a:lstStyle/>
            <a:p>
              <a:pPr algn="ctr"/>
              <a:r>
                <a:rPr lang="de-CH" sz="1000" dirty="0" smtClean="0">
                  <a:latin typeface="Arial" panose="020B0604020202020204" pitchFamily="34" charset="0"/>
                  <a:cs typeface="Arial" panose="020B0604020202020204" pitchFamily="34" charset="0"/>
                </a:rPr>
                <a:t>ungleichmässiger Steigflug</a:t>
              </a:r>
              <a:endParaRPr lang="de-CH" sz="1000" dirty="0">
                <a:latin typeface="Arial" panose="020B0604020202020204" pitchFamily="34" charset="0"/>
                <a:cs typeface="Arial" panose="020B0604020202020204" pitchFamily="34" charset="0"/>
              </a:endParaRPr>
            </a:p>
          </p:txBody>
        </p:sp>
      </p:grpSp>
      <p:grpSp>
        <p:nvGrpSpPr>
          <p:cNvPr id="5" name="Gruppieren 4"/>
          <p:cNvGrpSpPr/>
          <p:nvPr/>
        </p:nvGrpSpPr>
        <p:grpSpPr>
          <a:xfrm>
            <a:off x="5456369" y="2288867"/>
            <a:ext cx="1363310" cy="465488"/>
            <a:chOff x="5456369" y="2288867"/>
            <a:chExt cx="1363310" cy="465488"/>
          </a:xfrm>
        </p:grpSpPr>
        <p:sp>
          <p:nvSpPr>
            <p:cNvPr id="63" name="Rechteckige Legende 1"/>
            <p:cNvSpPr/>
            <p:nvPr/>
          </p:nvSpPr>
          <p:spPr>
            <a:xfrm>
              <a:off x="5667018" y="2288867"/>
              <a:ext cx="956418" cy="465488"/>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65" name="Textfeld 64"/>
            <p:cNvSpPr txBox="1"/>
            <p:nvPr/>
          </p:nvSpPr>
          <p:spPr>
            <a:xfrm>
              <a:off x="5456369" y="2312311"/>
              <a:ext cx="1363310" cy="246221"/>
            </a:xfrm>
            <a:prstGeom prst="rect">
              <a:avLst/>
            </a:prstGeom>
            <a:noFill/>
          </p:spPr>
          <p:txBody>
            <a:bodyPr wrap="square" rtlCol="0">
              <a:spAutoFit/>
            </a:bodyPr>
            <a:lstStyle/>
            <a:p>
              <a:pPr algn="ctr"/>
              <a:r>
                <a:rPr lang="de-CH" sz="1000" dirty="0" smtClean="0">
                  <a:latin typeface="Arial" panose="020B0604020202020204" pitchFamily="34" charset="0"/>
                  <a:cs typeface="Arial" panose="020B0604020202020204" pitchFamily="34" charset="0"/>
                </a:rPr>
                <a:t>Nach 3 Runden</a:t>
              </a:r>
              <a:endParaRPr lang="de-CH" sz="1000" dirty="0">
                <a:latin typeface="Arial" panose="020B0604020202020204" pitchFamily="34" charset="0"/>
                <a:cs typeface="Arial" panose="020B0604020202020204" pitchFamily="34" charset="0"/>
              </a:endParaRPr>
            </a:p>
          </p:txBody>
        </p:sp>
      </p:grpSp>
      <p:grpSp>
        <p:nvGrpSpPr>
          <p:cNvPr id="15" name="Gruppieren 14"/>
          <p:cNvGrpSpPr/>
          <p:nvPr/>
        </p:nvGrpSpPr>
        <p:grpSpPr>
          <a:xfrm>
            <a:off x="1141339" y="1180333"/>
            <a:ext cx="1262814" cy="1403534"/>
            <a:chOff x="1144368" y="1180333"/>
            <a:chExt cx="1213428" cy="1403534"/>
          </a:xfrm>
        </p:grpSpPr>
        <p:cxnSp>
          <p:nvCxnSpPr>
            <p:cNvPr id="43" name="Gerader Verbinder 42"/>
            <p:cNvCxnSpPr/>
            <p:nvPr/>
          </p:nvCxnSpPr>
          <p:spPr>
            <a:xfrm>
              <a:off x="1825600" y="1507875"/>
              <a:ext cx="515762" cy="2072"/>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4" name="Gerader Verbinder 43"/>
            <p:cNvCxnSpPr/>
            <p:nvPr/>
          </p:nvCxnSpPr>
          <p:spPr>
            <a:xfrm>
              <a:off x="1842034" y="1305934"/>
              <a:ext cx="515762"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6" name="Textfeld 45"/>
            <p:cNvSpPr txBox="1"/>
            <p:nvPr/>
          </p:nvSpPr>
          <p:spPr>
            <a:xfrm>
              <a:off x="1144368" y="1180333"/>
              <a:ext cx="843053" cy="1384995"/>
            </a:xfrm>
            <a:prstGeom prst="rect">
              <a:avLst/>
            </a:prstGeom>
            <a:noFill/>
          </p:spPr>
          <p:txBody>
            <a:bodyPr wrap="square" rtlCol="0">
              <a:spAutoFit/>
            </a:bodyPr>
            <a:lstStyle/>
            <a:p>
              <a:r>
                <a:rPr lang="de-CH" sz="1200" dirty="0" smtClean="0">
                  <a:latin typeface="Arial" panose="020B0604020202020204" pitchFamily="34" charset="0"/>
                  <a:cs typeface="Arial" panose="020B0604020202020204" pitchFamily="34" charset="0"/>
                </a:rPr>
                <a:t>Regel</a:t>
              </a:r>
            </a:p>
            <a:p>
              <a:r>
                <a:rPr lang="de-CH" sz="1200" dirty="0" smtClean="0">
                  <a:latin typeface="Arial" panose="020B0604020202020204" pitchFamily="34" charset="0"/>
                  <a:cs typeface="Arial" panose="020B0604020202020204" pitchFamily="34" charset="0"/>
                </a:rPr>
                <a:t>Flugweg</a:t>
              </a:r>
            </a:p>
            <a:p>
              <a:endParaRPr lang="de-CH" sz="1200" dirty="0" smtClean="0">
                <a:latin typeface="Arial" panose="020B0604020202020204" pitchFamily="34" charset="0"/>
                <a:cs typeface="Arial" panose="020B0604020202020204" pitchFamily="34" charset="0"/>
              </a:endParaRPr>
            </a:p>
            <a:p>
              <a:r>
                <a:rPr lang="de-CH" sz="1200" dirty="0" smtClean="0">
                  <a:latin typeface="Arial" panose="020B0604020202020204" pitchFamily="34" charset="0"/>
                  <a:cs typeface="Arial" panose="020B0604020202020204" pitchFamily="34" charset="0"/>
                </a:rPr>
                <a:t>Start</a:t>
              </a:r>
            </a:p>
            <a:p>
              <a:endParaRPr lang="de-CH" sz="1200" dirty="0">
                <a:latin typeface="Arial" panose="020B0604020202020204" pitchFamily="34" charset="0"/>
                <a:cs typeface="Arial" panose="020B0604020202020204" pitchFamily="34" charset="0"/>
              </a:endParaRPr>
            </a:p>
            <a:p>
              <a:endParaRPr lang="de-CH" sz="1200" dirty="0" smtClean="0">
                <a:latin typeface="Arial" panose="020B0604020202020204" pitchFamily="34" charset="0"/>
                <a:cs typeface="Arial" panose="020B0604020202020204" pitchFamily="34" charset="0"/>
              </a:endParaRPr>
            </a:p>
            <a:p>
              <a:r>
                <a:rPr lang="de-CH" sz="1200" dirty="0" smtClean="0">
                  <a:latin typeface="Arial" panose="020B0604020202020204" pitchFamily="34" charset="0"/>
                  <a:cs typeface="Arial" panose="020B0604020202020204" pitchFamily="34" charset="0"/>
                </a:rPr>
                <a:t>Ende</a:t>
              </a:r>
              <a:endParaRPr lang="de-CH" sz="1200" dirty="0">
                <a:latin typeface="Arial" panose="020B0604020202020204" pitchFamily="34" charset="0"/>
                <a:cs typeface="Arial" panose="020B0604020202020204" pitchFamily="34" charset="0"/>
              </a:endParaRPr>
            </a:p>
          </p:txBody>
        </p:sp>
        <p:sp>
          <p:nvSpPr>
            <p:cNvPr id="47" name="Ellipse 46"/>
            <p:cNvSpPr/>
            <p:nvPr/>
          </p:nvSpPr>
          <p:spPr>
            <a:xfrm>
              <a:off x="1910239" y="1688034"/>
              <a:ext cx="353819" cy="353819"/>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0" name="Ellipse 69"/>
            <p:cNvSpPr/>
            <p:nvPr/>
          </p:nvSpPr>
          <p:spPr>
            <a:xfrm>
              <a:off x="1903610" y="2230048"/>
              <a:ext cx="353819" cy="3538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2067508599"/>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1000"/>
                                        <p:tgtEl>
                                          <p:spTgt spid="56"/>
                                        </p:tgtEl>
                                      </p:cBhvr>
                                    </p:animEffect>
                                    <p:anim calcmode="lin" valueType="num">
                                      <p:cBhvr>
                                        <p:cTn id="23" dur="1000" fill="hold"/>
                                        <p:tgtEl>
                                          <p:spTgt spid="56"/>
                                        </p:tgtEl>
                                        <p:attrNameLst>
                                          <p:attrName>ppt_x</p:attrName>
                                        </p:attrNameLst>
                                      </p:cBhvr>
                                      <p:tavLst>
                                        <p:tav tm="0">
                                          <p:val>
                                            <p:strVal val="#ppt_x"/>
                                          </p:val>
                                        </p:tav>
                                        <p:tav tm="100000">
                                          <p:val>
                                            <p:strVal val="#ppt_x"/>
                                          </p:val>
                                        </p:tav>
                                      </p:tavLst>
                                    </p:anim>
                                    <p:anim calcmode="lin" valueType="num">
                                      <p:cBhvr>
                                        <p:cTn id="2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000"/>
                                        <p:tgtEl>
                                          <p:spTgt spid="41"/>
                                        </p:tgtEl>
                                      </p:cBhvr>
                                    </p:animEffect>
                                    <p:anim calcmode="lin" valueType="num">
                                      <p:cBhvr>
                                        <p:cTn id="52" dur="1000" fill="hold"/>
                                        <p:tgtEl>
                                          <p:spTgt spid="41"/>
                                        </p:tgtEl>
                                        <p:attrNameLst>
                                          <p:attrName>ppt_x</p:attrName>
                                        </p:attrNameLst>
                                      </p:cBhvr>
                                      <p:tavLst>
                                        <p:tav tm="0">
                                          <p:val>
                                            <p:strVal val="#ppt_x"/>
                                          </p:val>
                                        </p:tav>
                                        <p:tav tm="100000">
                                          <p:val>
                                            <p:strVal val="#ppt_x"/>
                                          </p:val>
                                        </p:tav>
                                      </p:tavLst>
                                    </p:anim>
                                    <p:anim calcmode="lin" valueType="num">
                                      <p:cBhvr>
                                        <p:cTn id="5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53"/>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500" fill="hold"/>
                                        <p:tgtEl>
                                          <p:spTgt spid="37"/>
                                        </p:tgtEl>
                                        <p:attrNameLst>
                                          <p:attrName>ppt_x</p:attrName>
                                        </p:attrNameLst>
                                      </p:cBhvr>
                                      <p:tavLst>
                                        <p:tav tm="0">
                                          <p:val>
                                            <p:strVal val="#ppt_x"/>
                                          </p:val>
                                        </p:tav>
                                        <p:tav tm="100000">
                                          <p:val>
                                            <p:strVal val="#ppt_x"/>
                                          </p:val>
                                        </p:tav>
                                      </p:tavLst>
                                    </p:anim>
                                    <p:anim calcmode="lin" valueType="num">
                                      <p:cBhvr additive="base">
                                        <p:cTn id="6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fade">
                                      <p:cBhvr>
                                        <p:cTn id="68" dur="1000"/>
                                        <p:tgtEl>
                                          <p:spTgt spid="5"/>
                                        </p:tgtEl>
                                      </p:cBhvr>
                                    </p:animEffect>
                                    <p:anim calcmode="lin" valueType="num">
                                      <p:cBhvr>
                                        <p:cTn id="69" dur="1000" fill="hold"/>
                                        <p:tgtEl>
                                          <p:spTgt spid="5"/>
                                        </p:tgtEl>
                                        <p:attrNameLst>
                                          <p:attrName>ppt_x</p:attrName>
                                        </p:attrNameLst>
                                      </p:cBhvr>
                                      <p:tavLst>
                                        <p:tav tm="0">
                                          <p:val>
                                            <p:strVal val="#ppt_x"/>
                                          </p:val>
                                        </p:tav>
                                        <p:tav tm="100000">
                                          <p:val>
                                            <p:strVal val="#ppt_x"/>
                                          </p:val>
                                        </p:tav>
                                      </p:tavLst>
                                    </p:anim>
                                    <p:anim calcmode="lin" valueType="num">
                                      <p:cBhvr>
                                        <p:cTn id="7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4" name="Ellipse 73"/>
          <p:cNvSpPr/>
          <p:nvPr/>
        </p:nvSpPr>
        <p:spPr>
          <a:xfrm>
            <a:off x="6396331" y="4628049"/>
            <a:ext cx="438665" cy="438665"/>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1" name="Bogen 50"/>
          <p:cNvSpPr/>
          <p:nvPr/>
        </p:nvSpPr>
        <p:spPr>
          <a:xfrm flipH="1" flipV="1">
            <a:off x="6164276" y="3861100"/>
            <a:ext cx="1024900" cy="1019799"/>
          </a:xfrm>
          <a:prstGeom prst="arc">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44" name="Bogen 43"/>
          <p:cNvSpPr/>
          <p:nvPr/>
        </p:nvSpPr>
        <p:spPr>
          <a:xfrm flipV="1">
            <a:off x="5139376" y="3861100"/>
            <a:ext cx="1024900" cy="1019799"/>
          </a:xfrm>
          <a:prstGeom prst="arc">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40" name="Gerader Verbinder 39"/>
          <p:cNvCxnSpPr>
            <a:endCxn id="104" idx="1"/>
          </p:cNvCxnSpPr>
          <p:nvPr/>
        </p:nvCxnSpPr>
        <p:spPr>
          <a:xfrm>
            <a:off x="6721386" y="4863280"/>
            <a:ext cx="2863755" cy="11679"/>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Gerader Verbinder 72"/>
          <p:cNvCxnSpPr>
            <a:endCxn id="48" idx="2"/>
          </p:cNvCxnSpPr>
          <p:nvPr/>
        </p:nvCxnSpPr>
        <p:spPr>
          <a:xfrm flipH="1">
            <a:off x="5947536" y="764172"/>
            <a:ext cx="628519" cy="3337836"/>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1" name="Gerader Verbinder 70"/>
          <p:cNvCxnSpPr/>
          <p:nvPr/>
        </p:nvCxnSpPr>
        <p:spPr>
          <a:xfrm>
            <a:off x="2254596" y="4648581"/>
            <a:ext cx="2991586" cy="30927"/>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6" name="Gerader Verbinder 65"/>
          <p:cNvCxnSpPr/>
          <p:nvPr/>
        </p:nvCxnSpPr>
        <p:spPr>
          <a:xfrm flipH="1" flipV="1">
            <a:off x="8000619" y="4558821"/>
            <a:ext cx="1966071" cy="73417"/>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18781" y="648586"/>
            <a:ext cx="3183640" cy="338554"/>
          </a:xfrm>
          <a:prstGeom prst="rect">
            <a:avLst/>
          </a:prstGeom>
          <a:noFill/>
        </p:spPr>
        <p:txBody>
          <a:bodyPr wrap="square" rtlCol="0">
            <a:spAutoFit/>
          </a:bodyPr>
          <a:lstStyle/>
          <a:p>
            <a:r>
              <a:rPr lang="de-CH" sz="1600" dirty="0" smtClean="0">
                <a:latin typeface="Arial Black" panose="020B0A04020102020204" pitchFamily="34" charset="0"/>
              </a:rPr>
              <a:t>4.2.15.4  Reverse </a:t>
            </a:r>
            <a:r>
              <a:rPr lang="de-CH" sz="1600" dirty="0" err="1" smtClean="0">
                <a:latin typeface="Arial Black" panose="020B0A04020102020204" pitchFamily="34" charset="0"/>
              </a:rPr>
              <a:t>wingover</a:t>
            </a:r>
            <a:endParaRPr lang="de-CH" sz="1000" dirty="0">
              <a:latin typeface="Arial Black" panose="020B0A04020102020204" pitchFamily="34" charset="0"/>
            </a:endParaRPr>
          </a:p>
        </p:txBody>
      </p:sp>
      <p:sp>
        <p:nvSpPr>
          <p:cNvPr id="82" name="Datumsplatzhalter 81"/>
          <p:cNvSpPr>
            <a:spLocks noGrp="1"/>
          </p:cNvSpPr>
          <p:nvPr>
            <p:ph type="dt" sz="half" idx="10"/>
          </p:nvPr>
        </p:nvSpPr>
        <p:spPr/>
        <p:txBody>
          <a:bodyPr/>
          <a:lstStyle/>
          <a:p>
            <a:fld id="{AFCB59E0-BD81-41E1-9AC9-D2077462945A}" type="datetime4">
              <a:rPr lang="de-DE" smtClean="0"/>
              <a:t>29. Januar 2019</a:t>
            </a:fld>
            <a:endParaRPr lang="de-CH"/>
          </a:p>
        </p:txBody>
      </p:sp>
      <p:sp>
        <p:nvSpPr>
          <p:cNvPr id="83" name="Fußzeilenplatzhalter 82"/>
          <p:cNvSpPr>
            <a:spLocks noGrp="1"/>
          </p:cNvSpPr>
          <p:nvPr>
            <p:ph type="ftr" sz="quarter" idx="11"/>
          </p:nvPr>
        </p:nvSpPr>
        <p:spPr/>
        <p:txBody>
          <a:bodyPr/>
          <a:lstStyle/>
          <a:p>
            <a:r>
              <a:rPr lang="de-DE" smtClean="0"/>
              <a:t>CIAM PR Kurs D</a:t>
            </a:r>
            <a:endParaRPr lang="de-CH"/>
          </a:p>
        </p:txBody>
      </p:sp>
      <p:sp>
        <p:nvSpPr>
          <p:cNvPr id="84" name="Foliennummernplatzhalter 83"/>
          <p:cNvSpPr>
            <a:spLocks noGrp="1"/>
          </p:cNvSpPr>
          <p:nvPr>
            <p:ph type="sldNum" sz="quarter" idx="12"/>
          </p:nvPr>
        </p:nvSpPr>
        <p:spPr/>
        <p:txBody>
          <a:bodyPr/>
          <a:lstStyle/>
          <a:p>
            <a:fld id="{B4A00A18-D286-4678-8428-61D7CDEC32E1}" type="slidenum">
              <a:rPr lang="de-CH" smtClean="0"/>
              <a:t>27</a:t>
            </a:fld>
            <a:endParaRPr lang="de-CH"/>
          </a:p>
        </p:txBody>
      </p:sp>
      <p:cxnSp>
        <p:nvCxnSpPr>
          <p:cNvPr id="20" name="Gerader Verbinder 19"/>
          <p:cNvCxnSpPr/>
          <p:nvPr/>
        </p:nvCxnSpPr>
        <p:spPr>
          <a:xfrm>
            <a:off x="694734" y="5642630"/>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a:off x="2341362" y="4862318"/>
            <a:ext cx="3341353" cy="24735"/>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1585497" y="4673004"/>
            <a:ext cx="1175999" cy="307777"/>
          </a:xfrm>
          <a:prstGeom prst="rect">
            <a:avLst/>
          </a:prstGeom>
          <a:noFill/>
        </p:spPr>
        <p:txBody>
          <a:bodyPr wrap="square" rtlCol="0">
            <a:spAutoFit/>
          </a:bodyPr>
          <a:lstStyle/>
          <a:p>
            <a:r>
              <a:rPr lang="de-CH" sz="1400" b="1" dirty="0" smtClean="0">
                <a:latin typeface="Arial" panose="020B0604020202020204" pitchFamily="34" charset="0"/>
                <a:cs typeface="Arial" panose="020B0604020202020204" pitchFamily="34" charset="0"/>
              </a:rPr>
              <a:t>1.5 m</a:t>
            </a:r>
            <a:endParaRPr lang="de-CH" sz="1400" b="1" dirty="0">
              <a:latin typeface="Arial" panose="020B0604020202020204" pitchFamily="34" charset="0"/>
              <a:cs typeface="Arial" panose="020B0604020202020204" pitchFamily="34" charset="0"/>
            </a:endParaRPr>
          </a:p>
        </p:txBody>
      </p:sp>
      <p:cxnSp>
        <p:nvCxnSpPr>
          <p:cNvPr id="46" name="Gerader Verbinder 45"/>
          <p:cNvCxnSpPr/>
          <p:nvPr/>
        </p:nvCxnSpPr>
        <p:spPr>
          <a:xfrm flipV="1">
            <a:off x="6164276" y="764619"/>
            <a:ext cx="27975" cy="363471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2" name="Bogen 51"/>
          <p:cNvSpPr/>
          <p:nvPr/>
        </p:nvSpPr>
        <p:spPr>
          <a:xfrm flipH="1" flipV="1">
            <a:off x="7056307" y="2589783"/>
            <a:ext cx="1978967" cy="1969118"/>
          </a:xfrm>
          <a:prstGeom prst="arc">
            <a:avLst>
              <a:gd name="adj1" fmla="val 16200000"/>
              <a:gd name="adj2" fmla="val 20822113"/>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58" name="Gerader Verbinder 57"/>
          <p:cNvCxnSpPr>
            <a:endCxn id="52" idx="2"/>
          </p:cNvCxnSpPr>
          <p:nvPr/>
        </p:nvCxnSpPr>
        <p:spPr>
          <a:xfrm>
            <a:off x="6584678" y="764172"/>
            <a:ext cx="497096" cy="3032107"/>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nvGrpSpPr>
          <p:cNvPr id="38" name="Gruppieren 37"/>
          <p:cNvGrpSpPr/>
          <p:nvPr/>
        </p:nvGrpSpPr>
        <p:grpSpPr>
          <a:xfrm>
            <a:off x="7048591" y="3770672"/>
            <a:ext cx="768223" cy="465488"/>
            <a:chOff x="7280981" y="2190367"/>
            <a:chExt cx="1363310" cy="465488"/>
          </a:xfrm>
        </p:grpSpPr>
        <p:sp>
          <p:nvSpPr>
            <p:cNvPr id="39" name="Rechteckige Legende 1"/>
            <p:cNvSpPr/>
            <p:nvPr/>
          </p:nvSpPr>
          <p:spPr>
            <a:xfrm>
              <a:off x="7314673" y="2190367"/>
              <a:ext cx="1295927" cy="465488"/>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41" name="Textfeld 40"/>
            <p:cNvSpPr txBox="1"/>
            <p:nvPr/>
          </p:nvSpPr>
          <p:spPr>
            <a:xfrm>
              <a:off x="7280981" y="2213811"/>
              <a:ext cx="1363310"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  Zu weich</a:t>
              </a:r>
              <a:endParaRPr lang="de-CH" sz="1000" dirty="0">
                <a:latin typeface="Arial" panose="020B0604020202020204" pitchFamily="34" charset="0"/>
                <a:cs typeface="Arial" panose="020B0604020202020204" pitchFamily="34" charset="0"/>
              </a:endParaRPr>
            </a:p>
          </p:txBody>
        </p:sp>
      </p:grpSp>
      <p:sp>
        <p:nvSpPr>
          <p:cNvPr id="48" name="Bogen 47"/>
          <p:cNvSpPr/>
          <p:nvPr/>
        </p:nvSpPr>
        <p:spPr>
          <a:xfrm flipV="1">
            <a:off x="4517373" y="3093215"/>
            <a:ext cx="1457618" cy="1586293"/>
          </a:xfrm>
          <a:prstGeom prst="arc">
            <a:avLst>
              <a:gd name="adj1" fmla="val 16200000"/>
              <a:gd name="adj2" fmla="val 20574528"/>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50" name="Bogen 49"/>
          <p:cNvSpPr/>
          <p:nvPr/>
        </p:nvSpPr>
        <p:spPr>
          <a:xfrm flipV="1">
            <a:off x="5127755" y="3854946"/>
            <a:ext cx="1024900" cy="1019799"/>
          </a:xfrm>
          <a:prstGeom prst="arc">
            <a:avLst>
              <a:gd name="adj1" fmla="val 16200000"/>
              <a:gd name="adj2" fmla="val 20675719"/>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grpSp>
        <p:nvGrpSpPr>
          <p:cNvPr id="59" name="Gruppieren 58"/>
          <p:cNvGrpSpPr/>
          <p:nvPr/>
        </p:nvGrpSpPr>
        <p:grpSpPr>
          <a:xfrm>
            <a:off x="9564731" y="4101996"/>
            <a:ext cx="768223" cy="465488"/>
            <a:chOff x="7280981" y="2190367"/>
            <a:chExt cx="1363310" cy="465488"/>
          </a:xfrm>
        </p:grpSpPr>
        <p:sp>
          <p:nvSpPr>
            <p:cNvPr id="60" name="Rechteckige Legende 1"/>
            <p:cNvSpPr/>
            <p:nvPr/>
          </p:nvSpPr>
          <p:spPr>
            <a:xfrm>
              <a:off x="7314673" y="2190367"/>
              <a:ext cx="1295927" cy="465488"/>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61" name="Textfeld 60"/>
            <p:cNvSpPr txBox="1"/>
            <p:nvPr/>
          </p:nvSpPr>
          <p:spPr>
            <a:xfrm>
              <a:off x="7280981" y="2213811"/>
              <a:ext cx="1363310"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  Zu hoch</a:t>
              </a:r>
              <a:endParaRPr lang="de-CH" sz="1000" dirty="0">
                <a:latin typeface="Arial" panose="020B0604020202020204" pitchFamily="34" charset="0"/>
                <a:cs typeface="Arial" panose="020B0604020202020204" pitchFamily="34" charset="0"/>
              </a:endParaRPr>
            </a:p>
          </p:txBody>
        </p:sp>
      </p:grpSp>
      <p:grpSp>
        <p:nvGrpSpPr>
          <p:cNvPr id="12" name="Gruppieren 11"/>
          <p:cNvGrpSpPr/>
          <p:nvPr/>
        </p:nvGrpSpPr>
        <p:grpSpPr>
          <a:xfrm>
            <a:off x="6045767" y="201560"/>
            <a:ext cx="1050499" cy="504777"/>
            <a:chOff x="6216148" y="257040"/>
            <a:chExt cx="1050500" cy="504777"/>
          </a:xfrm>
        </p:grpSpPr>
        <p:sp>
          <p:nvSpPr>
            <p:cNvPr id="63" name="Rechteckige Legende 1"/>
            <p:cNvSpPr/>
            <p:nvPr/>
          </p:nvSpPr>
          <p:spPr>
            <a:xfrm>
              <a:off x="6254329" y="296329"/>
              <a:ext cx="1012319" cy="465488"/>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64" name="Textfeld 63"/>
            <p:cNvSpPr txBox="1"/>
            <p:nvPr/>
          </p:nvSpPr>
          <p:spPr>
            <a:xfrm>
              <a:off x="6216148" y="257040"/>
              <a:ext cx="1036008" cy="400110"/>
            </a:xfrm>
            <a:prstGeom prst="rect">
              <a:avLst/>
            </a:prstGeom>
            <a:noFill/>
          </p:spPr>
          <p:txBody>
            <a:bodyPr wrap="square" rtlCol="0">
              <a:spAutoFit/>
            </a:bodyPr>
            <a:lstStyle/>
            <a:p>
              <a:pPr algn="ctr"/>
              <a:r>
                <a:rPr lang="de-CH" sz="1000" dirty="0" smtClean="0">
                  <a:latin typeface="Arial" panose="020B0604020202020204" pitchFamily="34" charset="0"/>
                  <a:cs typeface="Arial" panose="020B0604020202020204" pitchFamily="34" charset="0"/>
                </a:rPr>
                <a:t>Nicht über Kopf</a:t>
              </a:r>
              <a:endParaRPr lang="de-CH" sz="1000" dirty="0">
                <a:latin typeface="Arial" panose="020B0604020202020204" pitchFamily="34" charset="0"/>
                <a:cs typeface="Arial" panose="020B0604020202020204" pitchFamily="34" charset="0"/>
              </a:endParaRPr>
            </a:p>
          </p:txBody>
        </p:sp>
      </p:grpSp>
      <p:grpSp>
        <p:nvGrpSpPr>
          <p:cNvPr id="65" name="Gruppieren 64"/>
          <p:cNvGrpSpPr/>
          <p:nvPr/>
        </p:nvGrpSpPr>
        <p:grpSpPr>
          <a:xfrm>
            <a:off x="1870484" y="4094683"/>
            <a:ext cx="768223" cy="465488"/>
            <a:chOff x="7280981" y="2183308"/>
            <a:chExt cx="1363310" cy="465488"/>
          </a:xfrm>
        </p:grpSpPr>
        <p:sp>
          <p:nvSpPr>
            <p:cNvPr id="67" name="Rechteckige Legende 1"/>
            <p:cNvSpPr/>
            <p:nvPr/>
          </p:nvSpPr>
          <p:spPr>
            <a:xfrm>
              <a:off x="7348364" y="2183308"/>
              <a:ext cx="1295927" cy="465488"/>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69" name="Textfeld 68"/>
            <p:cNvSpPr txBox="1"/>
            <p:nvPr/>
          </p:nvSpPr>
          <p:spPr>
            <a:xfrm>
              <a:off x="7280981" y="2213811"/>
              <a:ext cx="1363310"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  Zu hoch</a:t>
              </a:r>
              <a:endParaRPr lang="de-CH" sz="1000" dirty="0">
                <a:latin typeface="Arial" panose="020B0604020202020204" pitchFamily="34" charset="0"/>
                <a:cs typeface="Arial" panose="020B0604020202020204" pitchFamily="34" charset="0"/>
              </a:endParaRPr>
            </a:p>
          </p:txBody>
        </p:sp>
      </p:grpSp>
      <p:cxnSp>
        <p:nvCxnSpPr>
          <p:cNvPr id="70" name="Gerader Verbinder 69"/>
          <p:cNvCxnSpPr>
            <a:endCxn id="50" idx="2"/>
          </p:cNvCxnSpPr>
          <p:nvPr/>
        </p:nvCxnSpPr>
        <p:spPr>
          <a:xfrm flipH="1">
            <a:off x="6134070" y="764619"/>
            <a:ext cx="452687" cy="3736303"/>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nvGrpSpPr>
          <p:cNvPr id="54" name="Gruppieren 53"/>
          <p:cNvGrpSpPr/>
          <p:nvPr/>
        </p:nvGrpSpPr>
        <p:grpSpPr>
          <a:xfrm>
            <a:off x="4465093" y="4086628"/>
            <a:ext cx="1794615" cy="482187"/>
            <a:chOff x="7314672" y="2211541"/>
            <a:chExt cx="1484978" cy="482187"/>
          </a:xfrm>
        </p:grpSpPr>
        <p:sp>
          <p:nvSpPr>
            <p:cNvPr id="55" name="Rechteckige Legende 1"/>
            <p:cNvSpPr/>
            <p:nvPr/>
          </p:nvSpPr>
          <p:spPr>
            <a:xfrm>
              <a:off x="7314672" y="2211541"/>
              <a:ext cx="1295927" cy="482187"/>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56" name="Textfeld 55"/>
            <p:cNvSpPr txBox="1"/>
            <p:nvPr/>
          </p:nvSpPr>
          <p:spPr>
            <a:xfrm>
              <a:off x="7436340" y="2247088"/>
              <a:ext cx="1363310"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 Nicht gegenüber</a:t>
              </a:r>
              <a:endParaRPr lang="de-CH" sz="1000" dirty="0">
                <a:latin typeface="Arial" panose="020B0604020202020204" pitchFamily="34" charset="0"/>
                <a:cs typeface="Arial" panose="020B0604020202020204" pitchFamily="34" charset="0"/>
              </a:endParaRPr>
            </a:p>
          </p:txBody>
        </p:sp>
      </p:grpSp>
      <p:sp>
        <p:nvSpPr>
          <p:cNvPr id="62" name="Ellipse 61"/>
          <p:cNvSpPr/>
          <p:nvPr/>
        </p:nvSpPr>
        <p:spPr>
          <a:xfrm>
            <a:off x="5496295" y="4608260"/>
            <a:ext cx="438665" cy="438665"/>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80" name="Gruppieren 79"/>
          <p:cNvGrpSpPr/>
          <p:nvPr/>
        </p:nvGrpSpPr>
        <p:grpSpPr>
          <a:xfrm>
            <a:off x="5523972" y="4683564"/>
            <a:ext cx="1281806" cy="934585"/>
            <a:chOff x="2841255" y="3711656"/>
            <a:chExt cx="1075218" cy="805882"/>
          </a:xfrm>
        </p:grpSpPr>
        <p:grpSp>
          <p:nvGrpSpPr>
            <p:cNvPr id="85" name="Gruppieren 84"/>
            <p:cNvGrpSpPr/>
            <p:nvPr/>
          </p:nvGrpSpPr>
          <p:grpSpPr>
            <a:xfrm>
              <a:off x="2841255" y="3711656"/>
              <a:ext cx="317996" cy="789139"/>
              <a:chOff x="2129425" y="2079321"/>
              <a:chExt cx="292274" cy="789139"/>
            </a:xfrm>
            <a:solidFill>
              <a:schemeClr val="bg1"/>
            </a:solidFill>
          </p:grpSpPr>
          <p:sp>
            <p:nvSpPr>
              <p:cNvPr id="96" name="Ellipse 95"/>
              <p:cNvSpPr/>
              <p:nvPr/>
            </p:nvSpPr>
            <p:spPr>
              <a:xfrm>
                <a:off x="2154477" y="2079321"/>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97" name="Gerader Verbinder 96"/>
              <p:cNvCxnSpPr>
                <a:stCxn id="96"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Gerader Verbinder 97"/>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Gerader Verbinder 98"/>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6" name="Gruppieren 85"/>
            <p:cNvGrpSpPr/>
            <p:nvPr/>
          </p:nvGrpSpPr>
          <p:grpSpPr>
            <a:xfrm>
              <a:off x="3222137" y="3728401"/>
              <a:ext cx="317996" cy="789137"/>
              <a:chOff x="2129425" y="2079323"/>
              <a:chExt cx="292274" cy="789137"/>
            </a:xfrm>
            <a:solidFill>
              <a:schemeClr val="bg1"/>
            </a:solidFill>
          </p:grpSpPr>
          <p:sp>
            <p:nvSpPr>
              <p:cNvPr id="92" name="Ellipse 91"/>
              <p:cNvSpPr/>
              <p:nvPr/>
            </p:nvSpPr>
            <p:spPr>
              <a:xfrm>
                <a:off x="2154478" y="2079323"/>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93" name="Gerader Verbinder 92"/>
              <p:cNvCxnSpPr>
                <a:stCxn id="92"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Gerader Verbinder 9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Gerader Verbinder 9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7" name="Gruppieren 86"/>
            <p:cNvGrpSpPr/>
            <p:nvPr/>
          </p:nvGrpSpPr>
          <p:grpSpPr>
            <a:xfrm>
              <a:off x="3598477" y="3725881"/>
              <a:ext cx="317996" cy="789139"/>
              <a:chOff x="2129425" y="2079321"/>
              <a:chExt cx="292274" cy="789139"/>
            </a:xfrm>
            <a:solidFill>
              <a:schemeClr val="bg1"/>
            </a:solidFill>
          </p:grpSpPr>
          <p:sp>
            <p:nvSpPr>
              <p:cNvPr id="88" name="Ellipse 87"/>
              <p:cNvSpPr/>
              <p:nvPr/>
            </p:nvSpPr>
            <p:spPr>
              <a:xfrm>
                <a:off x="2154477" y="2079321"/>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89" name="Gerader Verbinder 88"/>
              <p:cNvCxnSpPr>
                <a:stCxn id="88"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Gerader Verbinder 89"/>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Gerader Verbinder 90"/>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75" name="Bogen 74"/>
          <p:cNvSpPr/>
          <p:nvPr/>
        </p:nvSpPr>
        <p:spPr>
          <a:xfrm flipH="1" flipV="1">
            <a:off x="6848989" y="2574543"/>
            <a:ext cx="1978967" cy="1969118"/>
          </a:xfrm>
          <a:prstGeom prst="arc">
            <a:avLst>
              <a:gd name="adj1" fmla="val 16200000"/>
              <a:gd name="adj2" fmla="val 20822113"/>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76" name="Gerader Verbinder 75"/>
          <p:cNvCxnSpPr>
            <a:endCxn id="75" idx="2"/>
          </p:cNvCxnSpPr>
          <p:nvPr/>
        </p:nvCxnSpPr>
        <p:spPr>
          <a:xfrm>
            <a:off x="6583771" y="785450"/>
            <a:ext cx="290685" cy="2995589"/>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03" name="Pfeil nach rechts 102"/>
          <p:cNvSpPr/>
          <p:nvPr/>
        </p:nvSpPr>
        <p:spPr>
          <a:xfrm>
            <a:off x="2226527" y="4696690"/>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4" name="Pfeil nach rechts 103"/>
          <p:cNvSpPr/>
          <p:nvPr/>
        </p:nvSpPr>
        <p:spPr>
          <a:xfrm>
            <a:off x="9585141" y="4702992"/>
            <a:ext cx="433834" cy="34393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101" name="Gruppieren 100"/>
          <p:cNvGrpSpPr/>
          <p:nvPr/>
        </p:nvGrpSpPr>
        <p:grpSpPr>
          <a:xfrm>
            <a:off x="1141339" y="1180333"/>
            <a:ext cx="1262814" cy="1403534"/>
            <a:chOff x="1144368" y="1180333"/>
            <a:chExt cx="1213428" cy="1403534"/>
          </a:xfrm>
        </p:grpSpPr>
        <p:cxnSp>
          <p:nvCxnSpPr>
            <p:cNvPr id="102" name="Gerader Verbinder 101"/>
            <p:cNvCxnSpPr/>
            <p:nvPr/>
          </p:nvCxnSpPr>
          <p:spPr>
            <a:xfrm>
              <a:off x="1825600" y="1507875"/>
              <a:ext cx="515762" cy="2072"/>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1" name="Gerader Verbinder 110"/>
            <p:cNvCxnSpPr/>
            <p:nvPr/>
          </p:nvCxnSpPr>
          <p:spPr>
            <a:xfrm>
              <a:off x="1842034" y="1305934"/>
              <a:ext cx="515762"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2" name="Textfeld 111"/>
            <p:cNvSpPr txBox="1"/>
            <p:nvPr/>
          </p:nvSpPr>
          <p:spPr>
            <a:xfrm>
              <a:off x="1144368" y="1180333"/>
              <a:ext cx="843053" cy="1384995"/>
            </a:xfrm>
            <a:prstGeom prst="rect">
              <a:avLst/>
            </a:prstGeom>
            <a:noFill/>
          </p:spPr>
          <p:txBody>
            <a:bodyPr wrap="square" rtlCol="0">
              <a:spAutoFit/>
            </a:bodyPr>
            <a:lstStyle/>
            <a:p>
              <a:r>
                <a:rPr lang="de-CH" sz="1200" dirty="0" smtClean="0">
                  <a:latin typeface="Arial" panose="020B0604020202020204" pitchFamily="34" charset="0"/>
                  <a:cs typeface="Arial" panose="020B0604020202020204" pitchFamily="34" charset="0"/>
                </a:rPr>
                <a:t>Regel</a:t>
              </a:r>
            </a:p>
            <a:p>
              <a:r>
                <a:rPr lang="de-CH" sz="1200" dirty="0" smtClean="0">
                  <a:latin typeface="Arial" panose="020B0604020202020204" pitchFamily="34" charset="0"/>
                  <a:cs typeface="Arial" panose="020B0604020202020204" pitchFamily="34" charset="0"/>
                </a:rPr>
                <a:t>Flugweg</a:t>
              </a:r>
            </a:p>
            <a:p>
              <a:endParaRPr lang="de-CH" sz="1200" dirty="0" smtClean="0">
                <a:latin typeface="Arial" panose="020B0604020202020204" pitchFamily="34" charset="0"/>
                <a:cs typeface="Arial" panose="020B0604020202020204" pitchFamily="34" charset="0"/>
              </a:endParaRPr>
            </a:p>
            <a:p>
              <a:r>
                <a:rPr lang="de-CH" sz="1200" dirty="0" smtClean="0">
                  <a:latin typeface="Arial" panose="020B0604020202020204" pitchFamily="34" charset="0"/>
                  <a:cs typeface="Arial" panose="020B0604020202020204" pitchFamily="34" charset="0"/>
                </a:rPr>
                <a:t>Start</a:t>
              </a:r>
            </a:p>
            <a:p>
              <a:endParaRPr lang="de-CH" sz="1200" dirty="0">
                <a:latin typeface="Arial" panose="020B0604020202020204" pitchFamily="34" charset="0"/>
                <a:cs typeface="Arial" panose="020B0604020202020204" pitchFamily="34" charset="0"/>
              </a:endParaRPr>
            </a:p>
            <a:p>
              <a:endParaRPr lang="de-CH" sz="1200" dirty="0" smtClean="0">
                <a:latin typeface="Arial" panose="020B0604020202020204" pitchFamily="34" charset="0"/>
                <a:cs typeface="Arial" panose="020B0604020202020204" pitchFamily="34" charset="0"/>
              </a:endParaRPr>
            </a:p>
            <a:p>
              <a:r>
                <a:rPr lang="de-CH" sz="1200" dirty="0" smtClean="0">
                  <a:latin typeface="Arial" panose="020B0604020202020204" pitchFamily="34" charset="0"/>
                  <a:cs typeface="Arial" panose="020B0604020202020204" pitchFamily="34" charset="0"/>
                </a:rPr>
                <a:t>Ende</a:t>
              </a:r>
              <a:endParaRPr lang="de-CH" sz="1200" dirty="0">
                <a:latin typeface="Arial" panose="020B0604020202020204" pitchFamily="34" charset="0"/>
                <a:cs typeface="Arial" panose="020B0604020202020204" pitchFamily="34" charset="0"/>
              </a:endParaRPr>
            </a:p>
          </p:txBody>
        </p:sp>
        <p:sp>
          <p:nvSpPr>
            <p:cNvPr id="113" name="Ellipse 112"/>
            <p:cNvSpPr/>
            <p:nvPr/>
          </p:nvSpPr>
          <p:spPr>
            <a:xfrm>
              <a:off x="1910239" y="1688034"/>
              <a:ext cx="353819" cy="353819"/>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4" name="Ellipse 113"/>
            <p:cNvSpPr/>
            <p:nvPr/>
          </p:nvSpPr>
          <p:spPr>
            <a:xfrm>
              <a:off x="1903610" y="2230048"/>
              <a:ext cx="353819" cy="3538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3922867920"/>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1000"/>
                                        <p:tgtEl>
                                          <p:spTgt spid="59"/>
                                        </p:tgtEl>
                                      </p:cBhvr>
                                    </p:animEffect>
                                    <p:anim calcmode="lin" valueType="num">
                                      <p:cBhvr>
                                        <p:cTn id="36" dur="1000" fill="hold"/>
                                        <p:tgtEl>
                                          <p:spTgt spid="59"/>
                                        </p:tgtEl>
                                        <p:attrNameLst>
                                          <p:attrName>ppt_x</p:attrName>
                                        </p:attrNameLst>
                                      </p:cBhvr>
                                      <p:tavLst>
                                        <p:tav tm="0">
                                          <p:val>
                                            <p:strVal val="#ppt_x"/>
                                          </p:val>
                                        </p:tav>
                                        <p:tav tm="100000">
                                          <p:val>
                                            <p:strVal val="#ppt_x"/>
                                          </p:val>
                                        </p:tav>
                                      </p:tavLst>
                                    </p:anim>
                                    <p:anim calcmode="lin" valueType="num">
                                      <p:cBhvr>
                                        <p:cTn id="37"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7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fade">
                                      <p:cBhvr>
                                        <p:cTn id="46" dur="1000"/>
                                        <p:tgtEl>
                                          <p:spTgt spid="65"/>
                                        </p:tgtEl>
                                      </p:cBhvr>
                                    </p:animEffect>
                                    <p:anim calcmode="lin" valueType="num">
                                      <p:cBhvr>
                                        <p:cTn id="47" dur="1000" fill="hold"/>
                                        <p:tgtEl>
                                          <p:spTgt spid="65"/>
                                        </p:tgtEl>
                                        <p:attrNameLst>
                                          <p:attrName>ppt_x</p:attrName>
                                        </p:attrNameLst>
                                      </p:cBhvr>
                                      <p:tavLst>
                                        <p:tav tm="0">
                                          <p:val>
                                            <p:strVal val="#ppt_x"/>
                                          </p:val>
                                        </p:tav>
                                        <p:tav tm="100000">
                                          <p:val>
                                            <p:strVal val="#ppt_x"/>
                                          </p:val>
                                        </p:tav>
                                      </p:tavLst>
                                    </p:anim>
                                    <p:anim calcmode="lin" valueType="num">
                                      <p:cBhvr>
                                        <p:cTn id="48" dur="1000" fill="hold"/>
                                        <p:tgtEl>
                                          <p:spTgt spid="65"/>
                                        </p:tgtEl>
                                        <p:attrNameLst>
                                          <p:attrName>ppt_y</p:attrName>
                                        </p:attrNameLst>
                                      </p:cBhvr>
                                      <p:tavLst>
                                        <p:tav tm="0">
                                          <p:val>
                                            <p:strVal val="#ppt_y+.1"/>
                                          </p:val>
                                        </p:tav>
                                        <p:tav tm="100000">
                                          <p:val>
                                            <p:strVal val="#ppt_y"/>
                                          </p:val>
                                        </p:tav>
                                      </p:tavLst>
                                    </p:anim>
                                  </p:childTnLst>
                                </p:cTn>
                              </p:par>
                              <p:par>
                                <p:cTn id="49" presetID="1" presetClass="entr" presetSubtype="0"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fade">
                                      <p:cBhvr>
                                        <p:cTn id="57" dur="1000"/>
                                        <p:tgtEl>
                                          <p:spTgt spid="54"/>
                                        </p:tgtEl>
                                      </p:cBhvr>
                                    </p:animEffect>
                                    <p:anim calcmode="lin" valueType="num">
                                      <p:cBhvr>
                                        <p:cTn id="58" dur="1000" fill="hold"/>
                                        <p:tgtEl>
                                          <p:spTgt spid="54"/>
                                        </p:tgtEl>
                                        <p:attrNameLst>
                                          <p:attrName>ppt_x</p:attrName>
                                        </p:attrNameLst>
                                      </p:cBhvr>
                                      <p:tavLst>
                                        <p:tav tm="0">
                                          <p:val>
                                            <p:strVal val="#ppt_x"/>
                                          </p:val>
                                        </p:tav>
                                        <p:tav tm="100000">
                                          <p:val>
                                            <p:strVal val="#ppt_x"/>
                                          </p:val>
                                        </p:tav>
                                      </p:tavLst>
                                    </p:anim>
                                    <p:anim calcmode="lin" valueType="num">
                                      <p:cBhvr>
                                        <p:cTn id="5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76"/>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7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74"/>
                                        </p:tgtEl>
                                        <p:attrNameLst>
                                          <p:attrName>style.visibility</p:attrName>
                                        </p:attrNameLst>
                                      </p:cBhvr>
                                      <p:to>
                                        <p:strVal val="visible"/>
                                      </p:to>
                                    </p:set>
                                    <p:anim calcmode="lin" valueType="num">
                                      <p:cBhvr additive="base">
                                        <p:cTn id="70" dur="500" fill="hold"/>
                                        <p:tgtEl>
                                          <p:spTgt spid="74"/>
                                        </p:tgtEl>
                                        <p:attrNameLst>
                                          <p:attrName>ppt_x</p:attrName>
                                        </p:attrNameLst>
                                      </p:cBhvr>
                                      <p:tavLst>
                                        <p:tav tm="0">
                                          <p:val>
                                            <p:strVal val="#ppt_x"/>
                                          </p:val>
                                        </p:tav>
                                        <p:tav tm="100000">
                                          <p:val>
                                            <p:strVal val="#ppt_x"/>
                                          </p:val>
                                        </p:tav>
                                      </p:tavLst>
                                    </p:anim>
                                    <p:anim calcmode="lin" valueType="num">
                                      <p:cBhvr additive="base">
                                        <p:cTn id="71"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4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04"/>
                                        </p:tgtEl>
                                        <p:attrNameLst>
                                          <p:attrName>style.visibility</p:attrName>
                                        </p:attrNameLst>
                                      </p:cBhvr>
                                      <p:to>
                                        <p:strVal val="visible"/>
                                      </p:to>
                                    </p:set>
                                    <p:animEffect transition="in" filter="wipe(down)">
                                      <p:cBhvr>
                                        <p:cTn id="80"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52" grpId="0" animBg="1"/>
      <p:bldP spid="48" grpId="0" animBg="1"/>
      <p:bldP spid="50" grpId="0" animBg="1"/>
      <p:bldP spid="75" grpId="0" animBg="1"/>
      <p:bldP spid="10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95C067DA-30BD-4509-AFF7-B8E00F7627F0}" type="datetime4">
              <a:rPr lang="de-DE" smtClean="0"/>
              <a:t>29. Januar 2019</a:t>
            </a:fld>
            <a:endParaRPr lang="de-CH"/>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28</a:t>
            </a:fld>
            <a:endParaRPr lang="de-CH"/>
          </a:p>
        </p:txBody>
      </p:sp>
      <p:sp>
        <p:nvSpPr>
          <p:cNvPr id="11" name="Textfeld 10"/>
          <p:cNvSpPr txBox="1"/>
          <p:nvPr/>
        </p:nvSpPr>
        <p:spPr>
          <a:xfrm>
            <a:off x="4880742" y="156210"/>
            <a:ext cx="8710864" cy="461665"/>
          </a:xfrm>
          <a:prstGeom prst="rect">
            <a:avLst/>
          </a:prstGeom>
          <a:noFill/>
        </p:spPr>
        <p:txBody>
          <a:bodyPr wrap="square" rtlCol="0">
            <a:spAutoFit/>
          </a:bodyPr>
          <a:lstStyle/>
          <a:p>
            <a:pPr algn="ctr"/>
            <a:r>
              <a:rPr lang="en-US" sz="2400" b="1" dirty="0" err="1" smtClean="0"/>
              <a:t>Runde</a:t>
            </a:r>
            <a:r>
              <a:rPr lang="en-US" sz="2400" b="1" dirty="0" smtClean="0"/>
              <a:t> </a:t>
            </a:r>
            <a:r>
              <a:rPr lang="en-US" sz="2400" b="1" dirty="0" err="1" smtClean="0"/>
              <a:t>Loopings</a:t>
            </a:r>
            <a:endParaRPr lang="de-CH" sz="2400" dirty="0"/>
          </a:p>
        </p:txBody>
      </p:sp>
      <p:sp>
        <p:nvSpPr>
          <p:cNvPr id="7" name="Textfeld 6"/>
          <p:cNvSpPr txBox="1"/>
          <p:nvPr/>
        </p:nvSpPr>
        <p:spPr>
          <a:xfrm>
            <a:off x="1634829" y="1539613"/>
            <a:ext cx="1419225" cy="646331"/>
          </a:xfrm>
          <a:prstGeom prst="rect">
            <a:avLst/>
          </a:prstGeom>
          <a:noFill/>
        </p:spPr>
        <p:txBody>
          <a:bodyPr wrap="square" rtlCol="0">
            <a:spAutoFit/>
          </a:bodyPr>
          <a:lstStyle/>
          <a:p>
            <a:pPr algn="r"/>
            <a:r>
              <a:rPr lang="de-CH" dirty="0" smtClean="0"/>
              <a:t>45° Leinenwinkel</a:t>
            </a:r>
            <a:endParaRPr lang="de-CH" dirty="0"/>
          </a:p>
        </p:txBody>
      </p:sp>
      <p:sp>
        <p:nvSpPr>
          <p:cNvPr id="9" name="Textfeld 8"/>
          <p:cNvSpPr txBox="1"/>
          <p:nvPr/>
        </p:nvSpPr>
        <p:spPr>
          <a:xfrm>
            <a:off x="9167496" y="1496199"/>
            <a:ext cx="1419225" cy="646331"/>
          </a:xfrm>
          <a:prstGeom prst="rect">
            <a:avLst/>
          </a:prstGeom>
          <a:noFill/>
        </p:spPr>
        <p:txBody>
          <a:bodyPr wrap="square" rtlCol="0">
            <a:spAutoFit/>
          </a:bodyPr>
          <a:lstStyle/>
          <a:p>
            <a:r>
              <a:rPr lang="de-CH" dirty="0" smtClean="0"/>
              <a:t>45° Leinenwinkel</a:t>
            </a:r>
            <a:endParaRPr lang="de-CH" dirty="0"/>
          </a:p>
        </p:txBody>
      </p:sp>
      <p:sp>
        <p:nvSpPr>
          <p:cNvPr id="10" name="Textfeld 9"/>
          <p:cNvSpPr txBox="1"/>
          <p:nvPr/>
        </p:nvSpPr>
        <p:spPr>
          <a:xfrm rot="16200000">
            <a:off x="4698136" y="3450810"/>
            <a:ext cx="2524125" cy="369332"/>
          </a:xfrm>
          <a:prstGeom prst="rect">
            <a:avLst/>
          </a:prstGeom>
          <a:noFill/>
        </p:spPr>
        <p:txBody>
          <a:bodyPr wrap="square" rtlCol="0">
            <a:spAutoFit/>
          </a:bodyPr>
          <a:lstStyle/>
          <a:p>
            <a:r>
              <a:rPr lang="de-CH" dirty="0" smtClean="0"/>
              <a:t>Symmetrieachse</a:t>
            </a:r>
            <a:endParaRPr lang="de-CH" dirty="0"/>
          </a:p>
        </p:txBody>
      </p:sp>
    </p:spTree>
    <p:extLst>
      <p:ext uri="{BB962C8B-B14F-4D97-AF65-F5344CB8AC3E}">
        <p14:creationId xmlns:p14="http://schemas.microsoft.com/office/powerpoint/2010/main" val="3415528623"/>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4" name="Ellipse 53"/>
          <p:cNvSpPr/>
          <p:nvPr/>
        </p:nvSpPr>
        <p:spPr>
          <a:xfrm>
            <a:off x="5930771" y="4469068"/>
            <a:ext cx="487853" cy="487853"/>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2" name="Datumsplatzhalter 81"/>
          <p:cNvSpPr>
            <a:spLocks noGrp="1"/>
          </p:cNvSpPr>
          <p:nvPr>
            <p:ph type="dt" sz="half" idx="10"/>
          </p:nvPr>
        </p:nvSpPr>
        <p:spPr/>
        <p:txBody>
          <a:bodyPr/>
          <a:lstStyle/>
          <a:p>
            <a:fld id="{51289F29-C2CB-43A2-AEF3-7EB629673F0A}" type="datetime4">
              <a:rPr lang="de-DE" smtClean="0"/>
              <a:t>29. Januar 2019</a:t>
            </a:fld>
            <a:endParaRPr lang="de-CH"/>
          </a:p>
        </p:txBody>
      </p:sp>
      <p:sp>
        <p:nvSpPr>
          <p:cNvPr id="83" name="Fußzeilenplatzhalter 82"/>
          <p:cNvSpPr>
            <a:spLocks noGrp="1"/>
          </p:cNvSpPr>
          <p:nvPr>
            <p:ph type="ftr" sz="quarter" idx="11"/>
          </p:nvPr>
        </p:nvSpPr>
        <p:spPr/>
        <p:txBody>
          <a:bodyPr/>
          <a:lstStyle/>
          <a:p>
            <a:r>
              <a:rPr lang="de-DE" smtClean="0"/>
              <a:t>CIAM PR Kurs D</a:t>
            </a:r>
            <a:endParaRPr lang="de-CH"/>
          </a:p>
        </p:txBody>
      </p:sp>
      <p:sp>
        <p:nvSpPr>
          <p:cNvPr id="84" name="Foliennummernplatzhalter 83"/>
          <p:cNvSpPr>
            <a:spLocks noGrp="1"/>
          </p:cNvSpPr>
          <p:nvPr>
            <p:ph type="sldNum" sz="quarter" idx="12"/>
          </p:nvPr>
        </p:nvSpPr>
        <p:spPr/>
        <p:txBody>
          <a:bodyPr/>
          <a:lstStyle/>
          <a:p>
            <a:fld id="{B4A00A18-D286-4678-8428-61D7CDEC32E1}" type="slidenum">
              <a:rPr lang="de-CH" smtClean="0"/>
              <a:t>29</a:t>
            </a:fld>
            <a:endParaRPr lang="de-CH"/>
          </a:p>
        </p:txBody>
      </p:sp>
      <p:cxnSp>
        <p:nvCxnSpPr>
          <p:cNvPr id="20" name="Gerader Verbinder 19"/>
          <p:cNvCxnSpPr/>
          <p:nvPr/>
        </p:nvCxnSpPr>
        <p:spPr>
          <a:xfrm>
            <a:off x="1059068" y="5495534"/>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14840" y="1032061"/>
            <a:ext cx="4991338" cy="338554"/>
          </a:xfrm>
          <a:prstGeom prst="rect">
            <a:avLst/>
          </a:prstGeom>
          <a:noFill/>
        </p:spPr>
        <p:txBody>
          <a:bodyPr wrap="square" rtlCol="0">
            <a:spAutoFit/>
          </a:bodyPr>
          <a:lstStyle/>
          <a:p>
            <a:r>
              <a:rPr lang="de-CH" sz="1600" dirty="0" smtClean="0">
                <a:latin typeface="Arial Black" panose="020B0A04020102020204" pitchFamily="34" charset="0"/>
              </a:rPr>
              <a:t>4.2.15.5  </a:t>
            </a:r>
            <a:r>
              <a:rPr lang="de-CH" sz="1600" dirty="0" err="1" smtClean="0">
                <a:latin typeface="Arial Black" panose="020B0A04020102020204" pitchFamily="34" charset="0"/>
              </a:rPr>
              <a:t>Three</a:t>
            </a:r>
            <a:r>
              <a:rPr lang="de-CH" sz="1600" dirty="0" smtClean="0">
                <a:latin typeface="Arial Black" panose="020B0A04020102020204" pitchFamily="34" charset="0"/>
              </a:rPr>
              <a:t> </a:t>
            </a:r>
            <a:r>
              <a:rPr lang="de-CH" sz="1600" dirty="0" err="1" smtClean="0">
                <a:latin typeface="Arial Black" panose="020B0A04020102020204" pitchFamily="34" charset="0"/>
              </a:rPr>
              <a:t>consecutive</a:t>
            </a:r>
            <a:r>
              <a:rPr lang="de-CH" sz="1600" dirty="0" smtClean="0">
                <a:latin typeface="Arial Black" panose="020B0A04020102020204" pitchFamily="34" charset="0"/>
              </a:rPr>
              <a:t> </a:t>
            </a:r>
            <a:r>
              <a:rPr lang="de-CH" sz="1600" dirty="0" err="1" smtClean="0">
                <a:latin typeface="Arial Black" panose="020B0A04020102020204" pitchFamily="34" charset="0"/>
              </a:rPr>
              <a:t>inside</a:t>
            </a:r>
            <a:r>
              <a:rPr lang="de-CH" sz="1600" dirty="0" smtClean="0">
                <a:latin typeface="Arial Black" panose="020B0A04020102020204" pitchFamily="34" charset="0"/>
              </a:rPr>
              <a:t> </a:t>
            </a:r>
            <a:r>
              <a:rPr lang="de-CH" sz="1600" dirty="0" err="1" smtClean="0">
                <a:latin typeface="Arial Black" panose="020B0A04020102020204" pitchFamily="34" charset="0"/>
              </a:rPr>
              <a:t>loops</a:t>
            </a:r>
            <a:endParaRPr lang="de-CH" sz="1000" dirty="0">
              <a:latin typeface="Arial Black" panose="020B0A04020102020204" pitchFamily="34" charset="0"/>
            </a:endParaRPr>
          </a:p>
        </p:txBody>
      </p:sp>
      <p:cxnSp>
        <p:nvCxnSpPr>
          <p:cNvPr id="11" name="Gerader Verbinder 10"/>
          <p:cNvCxnSpPr/>
          <p:nvPr/>
        </p:nvCxnSpPr>
        <p:spPr>
          <a:xfrm>
            <a:off x="6164276" y="2338022"/>
            <a:ext cx="19041" cy="3727938"/>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flipV="1">
            <a:off x="6078046" y="4759005"/>
            <a:ext cx="3351578" cy="22419"/>
          </a:xfrm>
          <a:prstGeom prst="line">
            <a:avLst/>
          </a:prstGeom>
          <a:ln w="381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9392713" y="4583286"/>
            <a:ext cx="1175999" cy="307777"/>
          </a:xfrm>
          <a:prstGeom prst="rect">
            <a:avLst/>
          </a:prstGeom>
          <a:noFill/>
        </p:spPr>
        <p:txBody>
          <a:bodyPr wrap="square" rtlCol="0">
            <a:spAutoFit/>
          </a:bodyPr>
          <a:lstStyle/>
          <a:p>
            <a:r>
              <a:rPr lang="de-CH" sz="1400" b="1" dirty="0" smtClean="0">
                <a:latin typeface="Arial" panose="020B0604020202020204" pitchFamily="34" charset="0"/>
                <a:cs typeface="Arial" panose="020B0604020202020204" pitchFamily="34" charset="0"/>
              </a:rPr>
              <a:t>1.5 m</a:t>
            </a:r>
            <a:endParaRPr lang="de-CH" sz="1400" b="1" dirty="0">
              <a:latin typeface="Arial" panose="020B0604020202020204" pitchFamily="34" charset="0"/>
              <a:cs typeface="Arial" panose="020B0604020202020204" pitchFamily="34" charset="0"/>
            </a:endParaRPr>
          </a:p>
        </p:txBody>
      </p:sp>
      <p:cxnSp>
        <p:nvCxnSpPr>
          <p:cNvPr id="38" name="Gerader Verbinder 37"/>
          <p:cNvCxnSpPr/>
          <p:nvPr/>
        </p:nvCxnSpPr>
        <p:spPr>
          <a:xfrm flipH="1">
            <a:off x="4939299" y="2756800"/>
            <a:ext cx="2500700"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5191545" y="2785210"/>
            <a:ext cx="1983545" cy="1983545"/>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48" name="Ellipse 47"/>
          <p:cNvSpPr/>
          <p:nvPr/>
        </p:nvSpPr>
        <p:spPr>
          <a:xfrm>
            <a:off x="5023796" y="2396916"/>
            <a:ext cx="2283655" cy="2380181"/>
          </a:xfrm>
          <a:prstGeom prst="ellipse">
            <a:avLst/>
          </a:pr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49" name="Ellipse 48"/>
          <p:cNvSpPr/>
          <p:nvPr/>
        </p:nvSpPr>
        <p:spPr>
          <a:xfrm>
            <a:off x="4889032" y="2559139"/>
            <a:ext cx="2074476" cy="2262002"/>
          </a:xfrm>
          <a:prstGeom prst="ellipse">
            <a:avLst/>
          </a:prstGeom>
          <a:noFill/>
          <a:ln w="76200">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D</a:t>
            </a:r>
            <a:endParaRPr lang="de-CH" dirty="0"/>
          </a:p>
        </p:txBody>
      </p:sp>
      <p:sp>
        <p:nvSpPr>
          <p:cNvPr id="50" name="Ellipse 49"/>
          <p:cNvSpPr/>
          <p:nvPr/>
        </p:nvSpPr>
        <p:spPr>
          <a:xfrm>
            <a:off x="4617442" y="2496890"/>
            <a:ext cx="2451635" cy="2292041"/>
          </a:xfrm>
          <a:prstGeom prst="ellipse">
            <a:avLst/>
          </a:prstGeom>
          <a:noFill/>
          <a:ln w="762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D</a:t>
            </a:r>
            <a:endParaRPr lang="de-CH" dirty="0"/>
          </a:p>
        </p:txBody>
      </p:sp>
      <p:grpSp>
        <p:nvGrpSpPr>
          <p:cNvPr id="10" name="Gruppieren 9"/>
          <p:cNvGrpSpPr/>
          <p:nvPr/>
        </p:nvGrpSpPr>
        <p:grpSpPr>
          <a:xfrm>
            <a:off x="5523777" y="4549116"/>
            <a:ext cx="1281806" cy="934585"/>
            <a:chOff x="2841255" y="3711656"/>
            <a:chExt cx="1075218" cy="805882"/>
          </a:xfrm>
        </p:grpSpPr>
        <p:grpSp>
          <p:nvGrpSpPr>
            <p:cNvPr id="8" name="Gruppieren 7"/>
            <p:cNvGrpSpPr/>
            <p:nvPr/>
          </p:nvGrpSpPr>
          <p:grpSpPr>
            <a:xfrm>
              <a:off x="2841255" y="3711656"/>
              <a:ext cx="317996" cy="789139"/>
              <a:chOff x="2129425" y="2079321"/>
              <a:chExt cx="292274" cy="789139"/>
            </a:xfrm>
            <a:solidFill>
              <a:schemeClr val="bg1"/>
            </a:solidFill>
          </p:grpSpPr>
          <p:sp>
            <p:nvSpPr>
              <p:cNvPr id="3" name="Ellipse 2"/>
              <p:cNvSpPr/>
              <p:nvPr/>
            </p:nvSpPr>
            <p:spPr>
              <a:xfrm>
                <a:off x="2154477" y="2079321"/>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5" name="Gerader Verbinder 4"/>
              <p:cNvCxnSpPr>
                <a:stCxn id="3"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3222137" y="3728399"/>
              <a:ext cx="317996" cy="789139"/>
              <a:chOff x="2129425" y="2079321"/>
              <a:chExt cx="292274" cy="789139"/>
            </a:xfrm>
            <a:solidFill>
              <a:schemeClr val="bg1"/>
            </a:solidFill>
          </p:grpSpPr>
          <p:sp>
            <p:nvSpPr>
              <p:cNvPr id="22" name="Ellipse 21"/>
              <p:cNvSpPr/>
              <p:nvPr/>
            </p:nvSpPr>
            <p:spPr>
              <a:xfrm>
                <a:off x="2154478" y="2079321"/>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23" name="Gerader Verbinder 22"/>
              <p:cNvCxnSpPr>
                <a:stCxn id="22"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3598477" y="3725881"/>
              <a:ext cx="317996" cy="789139"/>
              <a:chOff x="2129425" y="2079321"/>
              <a:chExt cx="292274" cy="789139"/>
            </a:xfrm>
            <a:solidFill>
              <a:schemeClr val="bg1"/>
            </a:solidFill>
          </p:grpSpPr>
          <p:sp>
            <p:nvSpPr>
              <p:cNvPr id="27" name="Ellipse 26"/>
              <p:cNvSpPr/>
              <p:nvPr/>
            </p:nvSpPr>
            <p:spPr>
              <a:xfrm>
                <a:off x="2154477" y="2079321"/>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30" name="Gerader Verbinder 29"/>
              <p:cNvCxnSpPr>
                <a:stCxn id="27"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55" name="Textfeld 54"/>
          <p:cNvSpPr txBox="1"/>
          <p:nvPr/>
        </p:nvSpPr>
        <p:spPr>
          <a:xfrm>
            <a:off x="7549756" y="2607886"/>
            <a:ext cx="1175999" cy="307777"/>
          </a:xfrm>
          <a:prstGeom prst="rect">
            <a:avLst/>
          </a:prstGeom>
          <a:noFill/>
        </p:spPr>
        <p:txBody>
          <a:bodyPr wrap="square" rtlCol="0">
            <a:spAutoFit/>
          </a:bodyPr>
          <a:lstStyle/>
          <a:p>
            <a:r>
              <a:rPr lang="de-CH" sz="1400" b="1" dirty="0" smtClean="0">
                <a:latin typeface="Arial" panose="020B0604020202020204" pitchFamily="34" charset="0"/>
                <a:cs typeface="Arial" panose="020B0604020202020204" pitchFamily="34" charset="0"/>
              </a:rPr>
              <a:t>45 °</a:t>
            </a:r>
            <a:endParaRPr lang="de-CH" sz="1400" b="1" dirty="0">
              <a:latin typeface="Arial" panose="020B0604020202020204" pitchFamily="34" charset="0"/>
              <a:cs typeface="Arial" panose="020B0604020202020204" pitchFamily="34" charset="0"/>
            </a:endParaRPr>
          </a:p>
        </p:txBody>
      </p:sp>
      <p:grpSp>
        <p:nvGrpSpPr>
          <p:cNvPr id="46" name="Gruppieren 45"/>
          <p:cNvGrpSpPr/>
          <p:nvPr/>
        </p:nvGrpSpPr>
        <p:grpSpPr>
          <a:xfrm>
            <a:off x="5816759" y="1900178"/>
            <a:ext cx="687396" cy="465488"/>
            <a:chOff x="7280981" y="2190367"/>
            <a:chExt cx="1329619" cy="465488"/>
          </a:xfrm>
        </p:grpSpPr>
        <p:sp>
          <p:nvSpPr>
            <p:cNvPr id="47" name="Rechteckige Legende 1"/>
            <p:cNvSpPr/>
            <p:nvPr/>
          </p:nvSpPr>
          <p:spPr>
            <a:xfrm>
              <a:off x="7314673" y="2190367"/>
              <a:ext cx="1295927" cy="465488"/>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51" name="Textfeld 50"/>
            <p:cNvSpPr txBox="1"/>
            <p:nvPr/>
          </p:nvSpPr>
          <p:spPr>
            <a:xfrm>
              <a:off x="7280981" y="2213811"/>
              <a:ext cx="1321336"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 Zu hoch</a:t>
              </a:r>
              <a:endParaRPr lang="de-CH" sz="1000" dirty="0">
                <a:latin typeface="Arial" panose="020B0604020202020204" pitchFamily="34" charset="0"/>
                <a:cs typeface="Arial" panose="020B0604020202020204" pitchFamily="34" charset="0"/>
              </a:endParaRPr>
            </a:p>
          </p:txBody>
        </p:sp>
      </p:grpSp>
      <p:grpSp>
        <p:nvGrpSpPr>
          <p:cNvPr id="6" name="Gruppieren 5"/>
          <p:cNvGrpSpPr/>
          <p:nvPr/>
        </p:nvGrpSpPr>
        <p:grpSpPr>
          <a:xfrm>
            <a:off x="1155019" y="1521610"/>
            <a:ext cx="1749147" cy="461665"/>
            <a:chOff x="1072276" y="1610622"/>
            <a:chExt cx="1749147" cy="461665"/>
          </a:xfrm>
        </p:grpSpPr>
        <p:cxnSp>
          <p:nvCxnSpPr>
            <p:cNvPr id="39" name="Gerader Verbinder 38"/>
            <p:cNvCxnSpPr/>
            <p:nvPr/>
          </p:nvCxnSpPr>
          <p:spPr>
            <a:xfrm>
              <a:off x="1793330" y="1959471"/>
              <a:ext cx="302507"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0" name="Gerader Verbinder 39"/>
            <p:cNvCxnSpPr/>
            <p:nvPr/>
          </p:nvCxnSpPr>
          <p:spPr>
            <a:xfrm>
              <a:off x="1809168" y="1757530"/>
              <a:ext cx="101225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Textfeld 40"/>
            <p:cNvSpPr txBox="1"/>
            <p:nvPr/>
          </p:nvSpPr>
          <p:spPr>
            <a:xfrm>
              <a:off x="1072276" y="1610622"/>
              <a:ext cx="812486" cy="461665"/>
            </a:xfrm>
            <a:prstGeom prst="rect">
              <a:avLst/>
            </a:prstGeom>
            <a:noFill/>
          </p:spPr>
          <p:txBody>
            <a:bodyPr wrap="square" rtlCol="0">
              <a:spAutoFit/>
            </a:bodyPr>
            <a:lstStyle/>
            <a:p>
              <a:r>
                <a:rPr lang="de-CH" sz="1200" dirty="0" smtClean="0">
                  <a:latin typeface="Arial" panose="020B0604020202020204" pitchFamily="34" charset="0"/>
                  <a:cs typeface="Arial" panose="020B0604020202020204" pitchFamily="34" charset="0"/>
                </a:rPr>
                <a:t>Regel</a:t>
              </a:r>
            </a:p>
            <a:p>
              <a:r>
                <a:rPr lang="de-CH" sz="1200" dirty="0" smtClean="0">
                  <a:latin typeface="Arial" panose="020B0604020202020204" pitchFamily="34" charset="0"/>
                  <a:cs typeface="Arial" panose="020B0604020202020204" pitchFamily="34" charset="0"/>
                </a:rPr>
                <a:t>Flugweg</a:t>
              </a:r>
              <a:endParaRPr lang="de-CH" sz="1200" dirty="0">
                <a:latin typeface="Arial" panose="020B0604020202020204" pitchFamily="34" charset="0"/>
                <a:cs typeface="Arial" panose="020B0604020202020204" pitchFamily="34" charset="0"/>
              </a:endParaRPr>
            </a:p>
          </p:txBody>
        </p:sp>
        <p:cxnSp>
          <p:nvCxnSpPr>
            <p:cNvPr id="52" name="Gerader Verbinder 51"/>
            <p:cNvCxnSpPr/>
            <p:nvPr/>
          </p:nvCxnSpPr>
          <p:spPr>
            <a:xfrm>
              <a:off x="2154976" y="1959471"/>
              <a:ext cx="302507" cy="0"/>
            </a:xfrm>
            <a:prstGeom prst="line">
              <a:avLst/>
            </a:prstGeom>
            <a:ln w="762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56" name="Gerader Verbinder 55"/>
            <p:cNvCxnSpPr/>
            <p:nvPr/>
          </p:nvCxnSpPr>
          <p:spPr>
            <a:xfrm>
              <a:off x="2518916" y="1959471"/>
              <a:ext cx="302507" cy="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grpSp>
        <p:nvGrpSpPr>
          <p:cNvPr id="58" name="Gruppieren 57"/>
          <p:cNvGrpSpPr/>
          <p:nvPr/>
        </p:nvGrpSpPr>
        <p:grpSpPr>
          <a:xfrm flipV="1">
            <a:off x="4690241" y="4671662"/>
            <a:ext cx="750507" cy="465488"/>
            <a:chOff x="7280979" y="2190367"/>
            <a:chExt cx="1451694" cy="465488"/>
          </a:xfrm>
        </p:grpSpPr>
        <p:sp>
          <p:nvSpPr>
            <p:cNvPr id="59" name="Rechteckige Legende 1"/>
            <p:cNvSpPr/>
            <p:nvPr/>
          </p:nvSpPr>
          <p:spPr>
            <a:xfrm>
              <a:off x="7314673" y="2190367"/>
              <a:ext cx="1295927" cy="465488"/>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60" name="Textfeld 59"/>
            <p:cNvSpPr txBox="1"/>
            <p:nvPr/>
          </p:nvSpPr>
          <p:spPr>
            <a:xfrm flipV="1">
              <a:off x="7280979" y="2213811"/>
              <a:ext cx="1451694"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 Zu breit</a:t>
              </a:r>
              <a:endParaRPr lang="de-CH" sz="1000" dirty="0">
                <a:latin typeface="Arial" panose="020B0604020202020204" pitchFamily="34" charset="0"/>
                <a:cs typeface="Arial" panose="020B0604020202020204" pitchFamily="34" charset="0"/>
              </a:endParaRPr>
            </a:p>
          </p:txBody>
        </p:sp>
      </p:grpSp>
      <p:grpSp>
        <p:nvGrpSpPr>
          <p:cNvPr id="9" name="Gruppieren 8"/>
          <p:cNvGrpSpPr/>
          <p:nvPr/>
        </p:nvGrpSpPr>
        <p:grpSpPr>
          <a:xfrm>
            <a:off x="3397871" y="3657216"/>
            <a:ext cx="1103368" cy="300336"/>
            <a:chOff x="2838976" y="3527121"/>
            <a:chExt cx="1103368" cy="300336"/>
          </a:xfrm>
        </p:grpSpPr>
        <p:sp>
          <p:nvSpPr>
            <p:cNvPr id="62" name="Rechteckige Legende 1"/>
            <p:cNvSpPr/>
            <p:nvPr/>
          </p:nvSpPr>
          <p:spPr>
            <a:xfrm rot="16200000">
              <a:off x="3268336" y="3153448"/>
              <a:ext cx="300336" cy="1047681"/>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63" name="Textfeld 62"/>
            <p:cNvSpPr txBox="1"/>
            <p:nvPr/>
          </p:nvSpPr>
          <p:spPr>
            <a:xfrm>
              <a:off x="2838976" y="3559887"/>
              <a:ext cx="765659"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 versetzt</a:t>
              </a:r>
              <a:endParaRPr lang="de-CH" sz="1000" dirty="0">
                <a:latin typeface="Arial" panose="020B0604020202020204" pitchFamily="34" charset="0"/>
                <a:cs typeface="Arial" panose="020B0604020202020204" pitchFamily="34" charset="0"/>
              </a:endParaRPr>
            </a:p>
          </p:txBody>
        </p:sp>
      </p:grpSp>
      <p:grpSp>
        <p:nvGrpSpPr>
          <p:cNvPr id="12" name="Gruppieren 11"/>
          <p:cNvGrpSpPr/>
          <p:nvPr/>
        </p:nvGrpSpPr>
        <p:grpSpPr>
          <a:xfrm>
            <a:off x="7032625" y="3657216"/>
            <a:ext cx="1115196" cy="300336"/>
            <a:chOff x="2882665" y="4139644"/>
            <a:chExt cx="1047681" cy="300336"/>
          </a:xfrm>
        </p:grpSpPr>
        <p:sp>
          <p:nvSpPr>
            <p:cNvPr id="64" name="Rechteckige Legende 1"/>
            <p:cNvSpPr/>
            <p:nvPr/>
          </p:nvSpPr>
          <p:spPr>
            <a:xfrm rot="5400000" flipH="1">
              <a:off x="3256338" y="3765971"/>
              <a:ext cx="300336" cy="1047681"/>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65" name="Textfeld 64"/>
            <p:cNvSpPr txBox="1"/>
            <p:nvPr/>
          </p:nvSpPr>
          <p:spPr>
            <a:xfrm flipH="1">
              <a:off x="3239843" y="4156956"/>
              <a:ext cx="683114"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  versetzt</a:t>
              </a:r>
              <a:endParaRPr lang="de-CH" sz="1000" dirty="0">
                <a:latin typeface="Arial" panose="020B0604020202020204" pitchFamily="34" charset="0"/>
                <a:cs typeface="Arial" panose="020B0604020202020204" pitchFamily="34" charset="0"/>
              </a:endParaRPr>
            </a:p>
          </p:txBody>
        </p:sp>
      </p:grpSp>
      <p:sp>
        <p:nvSpPr>
          <p:cNvPr id="66" name="Pfeil nach rechts 65"/>
          <p:cNvSpPr/>
          <p:nvPr/>
        </p:nvSpPr>
        <p:spPr>
          <a:xfrm rot="12269726" flipH="1">
            <a:off x="8183917" y="3523812"/>
            <a:ext cx="466088" cy="3323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7" name="Pfeil nach rechts 66"/>
          <p:cNvSpPr/>
          <p:nvPr/>
        </p:nvSpPr>
        <p:spPr>
          <a:xfrm flipH="1">
            <a:off x="7823774" y="4581176"/>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69" name="Gerader Verbinder 68"/>
          <p:cNvCxnSpPr/>
          <p:nvPr/>
        </p:nvCxnSpPr>
        <p:spPr>
          <a:xfrm flipH="1" flipV="1">
            <a:off x="6450476" y="2843121"/>
            <a:ext cx="1731129" cy="751158"/>
          </a:xfrm>
          <a:prstGeom prst="line">
            <a:avLst/>
          </a:prstGeom>
          <a:ln w="381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1" name="Ellipse 60"/>
          <p:cNvSpPr/>
          <p:nvPr/>
        </p:nvSpPr>
        <p:spPr>
          <a:xfrm>
            <a:off x="5998634" y="4548567"/>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879903414"/>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1000"/>
                                        <p:tgtEl>
                                          <p:spTgt spid="46"/>
                                        </p:tgtEl>
                                      </p:cBhvr>
                                    </p:animEffect>
                                    <p:anim calcmode="lin" valueType="num">
                                      <p:cBhvr>
                                        <p:cTn id="12" dur="1000" fill="hold"/>
                                        <p:tgtEl>
                                          <p:spTgt spid="46"/>
                                        </p:tgtEl>
                                        <p:attrNameLst>
                                          <p:attrName>ppt_x</p:attrName>
                                        </p:attrNameLst>
                                      </p:cBhvr>
                                      <p:tavLst>
                                        <p:tav tm="0">
                                          <p:val>
                                            <p:strVal val="#ppt_x"/>
                                          </p:val>
                                        </p:tav>
                                        <p:tav tm="100000">
                                          <p:val>
                                            <p:strVal val="#ppt_x"/>
                                          </p:val>
                                        </p:tav>
                                      </p:tavLst>
                                    </p:anim>
                                    <p:anim calcmode="lin" valueType="num">
                                      <p:cBhvr>
                                        <p:cTn id="1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1000"/>
                                        <p:tgtEl>
                                          <p:spTgt spid="58"/>
                                        </p:tgtEl>
                                      </p:cBhvr>
                                    </p:animEffect>
                                    <p:anim calcmode="lin" valueType="num">
                                      <p:cBhvr>
                                        <p:cTn id="34" dur="1000" fill="hold"/>
                                        <p:tgtEl>
                                          <p:spTgt spid="58"/>
                                        </p:tgtEl>
                                        <p:attrNameLst>
                                          <p:attrName>ppt_x</p:attrName>
                                        </p:attrNameLst>
                                      </p:cBhvr>
                                      <p:tavLst>
                                        <p:tav tm="0">
                                          <p:val>
                                            <p:strVal val="#ppt_x"/>
                                          </p:val>
                                        </p:tav>
                                        <p:tav tm="100000">
                                          <p:val>
                                            <p:strVal val="#ppt_x"/>
                                          </p:val>
                                        </p:tav>
                                      </p:tavLst>
                                    </p:anim>
                                    <p:anim calcmode="lin" valueType="num">
                                      <p:cBhvr>
                                        <p:cTn id="35"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anim calcmode="lin" valueType="num">
                                      <p:cBhvr additive="base">
                                        <p:cTn id="47" dur="500" fill="hold"/>
                                        <p:tgtEl>
                                          <p:spTgt spid="61"/>
                                        </p:tgtEl>
                                        <p:attrNameLst>
                                          <p:attrName>ppt_x</p:attrName>
                                        </p:attrNameLst>
                                      </p:cBhvr>
                                      <p:tavLst>
                                        <p:tav tm="0">
                                          <p:val>
                                            <p:strVal val="#ppt_x"/>
                                          </p:val>
                                        </p:tav>
                                        <p:tav tm="100000">
                                          <p:val>
                                            <p:strVal val="#ppt_x"/>
                                          </p:val>
                                        </p:tav>
                                      </p:tavLst>
                                    </p:anim>
                                    <p:anim calcmode="lin" valueType="num">
                                      <p:cBhvr additive="base">
                                        <p:cTn id="4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wipe(down)">
                                      <p:cBhvr>
                                        <p:cTn id="5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66" grpId="0" animBg="1"/>
      <p:bldP spid="6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00">
            <a:alpha val="15000"/>
          </a:srgbClr>
        </a:solid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236892" y="3768954"/>
            <a:ext cx="9144000" cy="2287474"/>
          </a:xfrm>
        </p:spPr>
        <p:txBody>
          <a:bodyPr>
            <a:normAutofit fontScale="25000" lnSpcReduction="20000"/>
          </a:bodyPr>
          <a:lstStyle/>
          <a:p>
            <a:pPr hangingPunct="0">
              <a:lnSpc>
                <a:spcPct val="170000"/>
              </a:lnSpc>
              <a:spcBef>
                <a:spcPts val="0"/>
              </a:spcBef>
            </a:pPr>
            <a:r>
              <a:rPr lang="en-GB" sz="9600" b="1" dirty="0" smtClean="0"/>
              <a:t>F2B  Control Line Aerobatics in the FAI Sporting Code 2018</a:t>
            </a:r>
            <a:endParaRPr lang="de-CH" sz="9600" dirty="0"/>
          </a:p>
          <a:p>
            <a:pPr hangingPunct="0">
              <a:lnSpc>
                <a:spcPct val="170000"/>
              </a:lnSpc>
              <a:spcBef>
                <a:spcPts val="0"/>
              </a:spcBef>
            </a:pPr>
            <a:r>
              <a:rPr lang="en-GB" sz="9600" dirty="0"/>
              <a:t> </a:t>
            </a:r>
            <a:r>
              <a:rPr lang="en-GB" sz="9600" dirty="0" smtClean="0"/>
              <a:t>Section </a:t>
            </a:r>
            <a:r>
              <a:rPr lang="en-GB" sz="9600" dirty="0"/>
              <a:t>4  -  Aeromodelling  -  Volume F2  -  Control Line Model Aircraft </a:t>
            </a:r>
            <a:endParaRPr lang="de-CH" sz="9600" dirty="0"/>
          </a:p>
          <a:p>
            <a:pPr hangingPunct="0">
              <a:lnSpc>
                <a:spcPct val="170000"/>
              </a:lnSpc>
              <a:spcBef>
                <a:spcPts val="0"/>
              </a:spcBef>
            </a:pPr>
            <a:r>
              <a:rPr lang="en-GB" sz="9600" dirty="0"/>
              <a:t> </a:t>
            </a:r>
            <a:r>
              <a:rPr lang="en-GB" sz="9600" dirty="0" smtClean="0"/>
              <a:t>Class F2B  </a:t>
            </a:r>
            <a:r>
              <a:rPr lang="en-GB" sz="9600" dirty="0"/>
              <a:t>-  CL </a:t>
            </a:r>
            <a:r>
              <a:rPr lang="en-GB" sz="9600" dirty="0" smtClean="0"/>
              <a:t>Aerobatics</a:t>
            </a:r>
          </a:p>
          <a:p>
            <a:pPr hangingPunct="0">
              <a:lnSpc>
                <a:spcPct val="170000"/>
              </a:lnSpc>
              <a:spcBef>
                <a:spcPts val="0"/>
              </a:spcBef>
            </a:pPr>
            <a:r>
              <a:rPr lang="en-GB" sz="9600" dirty="0"/>
              <a:t>ANNEX </a:t>
            </a:r>
            <a:r>
              <a:rPr lang="en-GB" sz="9600" dirty="0" smtClean="0"/>
              <a:t>4 J </a:t>
            </a:r>
            <a:r>
              <a:rPr lang="en-GB" sz="9600" dirty="0"/>
              <a:t>– </a:t>
            </a:r>
            <a:r>
              <a:rPr lang="en-GB" sz="9600" b="1" dirty="0"/>
              <a:t>CLASS F2B MANOEUVRE DIAGRAMS</a:t>
            </a:r>
            <a:endParaRPr lang="en-GB" sz="9600" b="1" dirty="0" smtClean="0"/>
          </a:p>
          <a:p>
            <a:endParaRPr lang="de-CH" dirty="0"/>
          </a:p>
        </p:txBody>
      </p:sp>
      <p:sp>
        <p:nvSpPr>
          <p:cNvPr id="4" name="Datumsplatzhalter 3"/>
          <p:cNvSpPr>
            <a:spLocks noGrp="1"/>
          </p:cNvSpPr>
          <p:nvPr>
            <p:ph type="dt" sz="half" idx="10"/>
          </p:nvPr>
        </p:nvSpPr>
        <p:spPr/>
        <p:txBody>
          <a:bodyPr/>
          <a:lstStyle/>
          <a:p>
            <a:fld id="{F0F25915-D119-4AFB-AD3D-825E06483CA9}" type="datetime4">
              <a:rPr lang="de-DE" smtClean="0"/>
              <a:t>29. Januar 2019</a:t>
            </a:fld>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3</a:t>
            </a:fld>
            <a:endParaRPr lang="de-CH"/>
          </a:p>
        </p:txBody>
      </p:sp>
      <p:pic>
        <p:nvPicPr>
          <p:cNvPr id="7" name="Grafik 6"/>
          <p:cNvPicPr/>
          <p:nvPr/>
        </p:nvPicPr>
        <p:blipFill>
          <a:blip r:embed="rId3"/>
          <a:stretch>
            <a:fillRect/>
          </a:stretch>
        </p:blipFill>
        <p:spPr>
          <a:xfrm>
            <a:off x="533615" y="393901"/>
            <a:ext cx="1670958" cy="2258695"/>
          </a:xfrm>
          <a:prstGeom prst="rect">
            <a:avLst/>
          </a:prstGeom>
        </p:spPr>
      </p:pic>
      <p:sp>
        <p:nvSpPr>
          <p:cNvPr id="2" name="Textfeld 1"/>
          <p:cNvSpPr txBox="1"/>
          <p:nvPr/>
        </p:nvSpPr>
        <p:spPr>
          <a:xfrm>
            <a:off x="2323653" y="656216"/>
            <a:ext cx="7172888" cy="3170099"/>
          </a:xfrm>
          <a:prstGeom prst="rect">
            <a:avLst/>
          </a:prstGeom>
          <a:noFill/>
        </p:spPr>
        <p:txBody>
          <a:bodyPr wrap="square" rtlCol="0">
            <a:spAutoFit/>
          </a:bodyPr>
          <a:lstStyle/>
          <a:p>
            <a:r>
              <a:rPr lang="de-CH" sz="3200" b="1" dirty="0" smtClean="0"/>
              <a:t>1. Reglemente</a:t>
            </a:r>
            <a:endParaRPr lang="de-CH" sz="3200" b="1" dirty="0"/>
          </a:p>
          <a:p>
            <a:pPr algn="just"/>
            <a:r>
              <a:rPr lang="de-CH" sz="2400" dirty="0" smtClean="0"/>
              <a:t>Die verbindlichen Vorschriften der FAI für die Klasse F2B werden in regelmässigen Abständen dem Stand der Technik und der Entwicklung angepasst. Sie gelten, im englischen Originaltext, auf der ganzen Welt. Nationale Übersetzungen können, müssen aber nicht, nachgeführt sein. Aktuelle Reglemente gibt es auf:</a:t>
            </a:r>
          </a:p>
          <a:p>
            <a:pPr algn="just"/>
            <a:r>
              <a:rPr lang="de-CH" sz="2400" b="1" dirty="0"/>
              <a:t>https://</a:t>
            </a:r>
            <a:r>
              <a:rPr lang="de-CH" sz="2400" b="1" dirty="0" smtClean="0"/>
              <a:t>www.fai.org/ciam-documents</a:t>
            </a:r>
            <a:endParaRPr lang="de-CH" sz="2400" b="1" dirty="0"/>
          </a:p>
        </p:txBody>
      </p:sp>
      <p:pic>
        <p:nvPicPr>
          <p:cNvPr id="8" name="Bild 1" descr="fakof2_logo"/>
          <p:cNvPicPr/>
          <p:nvPr/>
        </p:nvPicPr>
        <p:blipFill>
          <a:blip r:embed="rId4">
            <a:extLst>
              <a:ext uri="{28A0092B-C50C-407E-A947-70E740481C1C}">
                <a14:useLocalDpi xmlns:a14="http://schemas.microsoft.com/office/drawing/2010/main" val="0"/>
              </a:ext>
            </a:extLst>
          </a:blip>
          <a:srcRect/>
          <a:stretch>
            <a:fillRect/>
          </a:stretch>
        </p:blipFill>
        <p:spPr bwMode="auto">
          <a:xfrm>
            <a:off x="9590314" y="393901"/>
            <a:ext cx="2122714" cy="2013858"/>
          </a:xfrm>
          <a:prstGeom prst="rect">
            <a:avLst/>
          </a:prstGeom>
          <a:noFill/>
          <a:ln>
            <a:noFill/>
          </a:ln>
        </p:spPr>
      </p:pic>
    </p:spTree>
    <p:extLst>
      <p:ext uri="{BB962C8B-B14F-4D97-AF65-F5344CB8AC3E}">
        <p14:creationId xmlns:p14="http://schemas.microsoft.com/office/powerpoint/2010/main" val="220695776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1" name="Ellipse 40"/>
          <p:cNvSpPr/>
          <p:nvPr/>
        </p:nvSpPr>
        <p:spPr>
          <a:xfrm>
            <a:off x="5962341" y="4509666"/>
            <a:ext cx="441040" cy="44104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2" name="Datumsplatzhalter 81"/>
          <p:cNvSpPr>
            <a:spLocks noGrp="1"/>
          </p:cNvSpPr>
          <p:nvPr>
            <p:ph type="dt" sz="half" idx="10"/>
          </p:nvPr>
        </p:nvSpPr>
        <p:spPr/>
        <p:txBody>
          <a:bodyPr/>
          <a:lstStyle/>
          <a:p>
            <a:fld id="{04E38F20-387B-4FA0-A6E6-D94A7B7EB30B}" type="datetime4">
              <a:rPr lang="de-DE" smtClean="0"/>
              <a:t>29. Januar 2019</a:t>
            </a:fld>
            <a:endParaRPr lang="de-CH"/>
          </a:p>
        </p:txBody>
      </p:sp>
      <p:sp>
        <p:nvSpPr>
          <p:cNvPr id="83" name="Fußzeilenplatzhalter 82"/>
          <p:cNvSpPr>
            <a:spLocks noGrp="1"/>
          </p:cNvSpPr>
          <p:nvPr>
            <p:ph type="ftr" sz="quarter" idx="11"/>
          </p:nvPr>
        </p:nvSpPr>
        <p:spPr/>
        <p:txBody>
          <a:bodyPr/>
          <a:lstStyle/>
          <a:p>
            <a:r>
              <a:rPr lang="de-DE" smtClean="0"/>
              <a:t>CIAM PR Kurs D</a:t>
            </a:r>
            <a:endParaRPr lang="de-CH"/>
          </a:p>
        </p:txBody>
      </p:sp>
      <p:sp>
        <p:nvSpPr>
          <p:cNvPr id="84" name="Foliennummernplatzhalter 83"/>
          <p:cNvSpPr>
            <a:spLocks noGrp="1"/>
          </p:cNvSpPr>
          <p:nvPr>
            <p:ph type="sldNum" sz="quarter" idx="12"/>
          </p:nvPr>
        </p:nvSpPr>
        <p:spPr/>
        <p:txBody>
          <a:bodyPr/>
          <a:lstStyle/>
          <a:p>
            <a:fld id="{B4A00A18-D286-4678-8428-61D7CDEC32E1}" type="slidenum">
              <a:rPr lang="de-CH" smtClean="0"/>
              <a:t>30</a:t>
            </a:fld>
            <a:endParaRPr lang="de-CH"/>
          </a:p>
        </p:txBody>
      </p:sp>
      <p:cxnSp>
        <p:nvCxnSpPr>
          <p:cNvPr id="20" name="Gerader Verbinder 19"/>
          <p:cNvCxnSpPr/>
          <p:nvPr/>
        </p:nvCxnSpPr>
        <p:spPr>
          <a:xfrm>
            <a:off x="1059068" y="5495534"/>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14839" y="1032061"/>
            <a:ext cx="6225159" cy="338554"/>
          </a:xfrm>
          <a:prstGeom prst="rect">
            <a:avLst/>
          </a:prstGeom>
          <a:noFill/>
        </p:spPr>
        <p:txBody>
          <a:bodyPr wrap="square" rtlCol="0">
            <a:spAutoFit/>
          </a:bodyPr>
          <a:lstStyle/>
          <a:p>
            <a:r>
              <a:rPr lang="de-CH" sz="1600" dirty="0" smtClean="0">
                <a:latin typeface="Arial Black" panose="020B0A04020102020204" pitchFamily="34" charset="0"/>
              </a:rPr>
              <a:t>4.2.15.6  </a:t>
            </a:r>
            <a:r>
              <a:rPr lang="de-CH" sz="1600" dirty="0" err="1" smtClean="0">
                <a:latin typeface="Arial Black" panose="020B0A04020102020204" pitchFamily="34" charset="0"/>
              </a:rPr>
              <a:t>Two</a:t>
            </a:r>
            <a:r>
              <a:rPr lang="de-CH" sz="1600" dirty="0" smtClean="0">
                <a:latin typeface="Arial Black" panose="020B0A04020102020204" pitchFamily="34" charset="0"/>
              </a:rPr>
              <a:t> </a:t>
            </a:r>
            <a:r>
              <a:rPr lang="de-CH" sz="1600" dirty="0" err="1" smtClean="0">
                <a:latin typeface="Arial Black" panose="020B0A04020102020204" pitchFamily="34" charset="0"/>
              </a:rPr>
              <a:t>consecutive</a:t>
            </a:r>
            <a:r>
              <a:rPr lang="de-CH" sz="1600" dirty="0" smtClean="0">
                <a:latin typeface="Arial Black" panose="020B0A04020102020204" pitchFamily="34" charset="0"/>
              </a:rPr>
              <a:t> </a:t>
            </a:r>
            <a:r>
              <a:rPr lang="de-CH" sz="1600" dirty="0" err="1" smtClean="0">
                <a:latin typeface="Arial Black" panose="020B0A04020102020204" pitchFamily="34" charset="0"/>
              </a:rPr>
              <a:t>laps</a:t>
            </a:r>
            <a:r>
              <a:rPr lang="de-CH" sz="1600" dirty="0" smtClean="0">
                <a:latin typeface="Arial Black" panose="020B0A04020102020204" pitchFamily="34" charset="0"/>
              </a:rPr>
              <a:t> </a:t>
            </a:r>
            <a:r>
              <a:rPr lang="de-CH" sz="1600" dirty="0" err="1" smtClean="0">
                <a:latin typeface="Arial Black" panose="020B0A04020102020204" pitchFamily="34" charset="0"/>
              </a:rPr>
              <a:t>of</a:t>
            </a:r>
            <a:r>
              <a:rPr lang="de-CH" sz="1600" dirty="0" smtClean="0">
                <a:latin typeface="Arial Black" panose="020B0A04020102020204" pitchFamily="34" charset="0"/>
              </a:rPr>
              <a:t> </a:t>
            </a:r>
            <a:r>
              <a:rPr lang="de-CH" sz="1600" dirty="0" err="1" smtClean="0">
                <a:latin typeface="Arial Black" panose="020B0A04020102020204" pitchFamily="34" charset="0"/>
              </a:rPr>
              <a:t>inverted</a:t>
            </a:r>
            <a:r>
              <a:rPr lang="de-CH" sz="1600" dirty="0" smtClean="0">
                <a:latin typeface="Arial Black" panose="020B0A04020102020204" pitchFamily="34" charset="0"/>
              </a:rPr>
              <a:t> </a:t>
            </a:r>
            <a:r>
              <a:rPr lang="de-CH" sz="1600" dirty="0" err="1" smtClean="0">
                <a:latin typeface="Arial Black" panose="020B0A04020102020204" pitchFamily="34" charset="0"/>
              </a:rPr>
              <a:t>level</a:t>
            </a:r>
            <a:r>
              <a:rPr lang="de-CH" sz="1600" dirty="0" smtClean="0">
                <a:latin typeface="Arial Black" panose="020B0A04020102020204" pitchFamily="34" charset="0"/>
              </a:rPr>
              <a:t> </a:t>
            </a:r>
            <a:r>
              <a:rPr lang="de-CH" sz="1600" dirty="0" err="1" smtClean="0">
                <a:latin typeface="Arial Black" panose="020B0A04020102020204" pitchFamily="34" charset="0"/>
              </a:rPr>
              <a:t>flight</a:t>
            </a:r>
            <a:endParaRPr lang="de-CH" sz="1000" dirty="0">
              <a:latin typeface="Arial Black" panose="020B0A04020102020204" pitchFamily="34" charset="0"/>
            </a:endParaRPr>
          </a:p>
        </p:txBody>
      </p:sp>
      <p:cxnSp>
        <p:nvCxnSpPr>
          <p:cNvPr id="53" name="Gerader Verbinder 52"/>
          <p:cNvCxnSpPr/>
          <p:nvPr/>
        </p:nvCxnSpPr>
        <p:spPr>
          <a:xfrm flipH="1">
            <a:off x="2209800" y="4712053"/>
            <a:ext cx="7394074" cy="24769"/>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9621076" y="4553845"/>
            <a:ext cx="1657973" cy="307777"/>
          </a:xfrm>
          <a:prstGeom prst="rect">
            <a:avLst/>
          </a:prstGeom>
          <a:noFill/>
        </p:spPr>
        <p:txBody>
          <a:bodyPr wrap="square" rtlCol="0">
            <a:spAutoFit/>
          </a:bodyPr>
          <a:lstStyle/>
          <a:p>
            <a:r>
              <a:rPr lang="de-CH" sz="1400" b="1" dirty="0" smtClean="0">
                <a:latin typeface="Arial" panose="020B0604020202020204" pitchFamily="34" charset="0"/>
                <a:cs typeface="Arial" panose="020B0604020202020204" pitchFamily="34" charset="0"/>
              </a:rPr>
              <a:t>1.5 m +/- 30 cm</a:t>
            </a:r>
            <a:endParaRPr lang="de-CH" sz="1400" b="1" dirty="0">
              <a:latin typeface="Arial" panose="020B0604020202020204" pitchFamily="34" charset="0"/>
              <a:cs typeface="Arial" panose="020B0604020202020204" pitchFamily="34" charset="0"/>
            </a:endParaRPr>
          </a:p>
        </p:txBody>
      </p:sp>
      <p:grpSp>
        <p:nvGrpSpPr>
          <p:cNvPr id="10" name="Gruppieren 9"/>
          <p:cNvGrpSpPr/>
          <p:nvPr/>
        </p:nvGrpSpPr>
        <p:grpSpPr>
          <a:xfrm>
            <a:off x="5542414" y="4566789"/>
            <a:ext cx="1281806" cy="934585"/>
            <a:chOff x="2841255" y="3711656"/>
            <a:chExt cx="1075218" cy="805882"/>
          </a:xfrm>
        </p:grpSpPr>
        <p:grpSp>
          <p:nvGrpSpPr>
            <p:cNvPr id="8" name="Gruppieren 7"/>
            <p:cNvGrpSpPr/>
            <p:nvPr/>
          </p:nvGrpSpPr>
          <p:grpSpPr>
            <a:xfrm>
              <a:off x="2841255" y="3711656"/>
              <a:ext cx="317996" cy="789139"/>
              <a:chOff x="2129425" y="2079321"/>
              <a:chExt cx="292274" cy="789139"/>
            </a:xfrm>
            <a:solidFill>
              <a:schemeClr val="bg1"/>
            </a:solidFill>
          </p:grpSpPr>
          <p:sp>
            <p:nvSpPr>
              <p:cNvPr id="3" name="Ellipse 2"/>
              <p:cNvSpPr/>
              <p:nvPr/>
            </p:nvSpPr>
            <p:spPr>
              <a:xfrm>
                <a:off x="2154477" y="2079321"/>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5" name="Gerader Verbinder 4"/>
              <p:cNvCxnSpPr>
                <a:stCxn id="3"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3222137" y="3728401"/>
              <a:ext cx="317996" cy="789137"/>
              <a:chOff x="2129425" y="2079323"/>
              <a:chExt cx="292274" cy="789137"/>
            </a:xfrm>
            <a:solidFill>
              <a:schemeClr val="bg1"/>
            </a:solidFill>
          </p:grpSpPr>
          <p:sp>
            <p:nvSpPr>
              <p:cNvPr id="22" name="Ellipse 21"/>
              <p:cNvSpPr/>
              <p:nvPr/>
            </p:nvSpPr>
            <p:spPr>
              <a:xfrm>
                <a:off x="2154478" y="2079323"/>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23" name="Gerader Verbinder 22"/>
              <p:cNvCxnSpPr>
                <a:stCxn id="22"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3598477" y="3725881"/>
              <a:ext cx="317996" cy="789139"/>
              <a:chOff x="2129425" y="2079321"/>
              <a:chExt cx="292274" cy="789139"/>
            </a:xfrm>
            <a:solidFill>
              <a:schemeClr val="bg1"/>
            </a:solidFill>
          </p:grpSpPr>
          <p:sp>
            <p:nvSpPr>
              <p:cNvPr id="27" name="Ellipse 26"/>
              <p:cNvSpPr/>
              <p:nvPr/>
            </p:nvSpPr>
            <p:spPr>
              <a:xfrm>
                <a:off x="2154477" y="2079321"/>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30" name="Gerader Verbinder 29"/>
              <p:cNvCxnSpPr>
                <a:stCxn id="27"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46" name="Gerader Verbinder 45"/>
          <p:cNvCxnSpPr/>
          <p:nvPr/>
        </p:nvCxnSpPr>
        <p:spPr>
          <a:xfrm flipH="1">
            <a:off x="2167756" y="4991053"/>
            <a:ext cx="2660737" cy="8913"/>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1" name="Gerader Verbinder 50"/>
          <p:cNvCxnSpPr/>
          <p:nvPr/>
        </p:nvCxnSpPr>
        <p:spPr>
          <a:xfrm flipH="1">
            <a:off x="2849318" y="4445933"/>
            <a:ext cx="2660737" cy="8913"/>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9" name="Freihandform 28"/>
          <p:cNvSpPr/>
          <p:nvPr/>
        </p:nvSpPr>
        <p:spPr>
          <a:xfrm>
            <a:off x="6956875" y="4566789"/>
            <a:ext cx="2492680" cy="307025"/>
          </a:xfrm>
          <a:custGeom>
            <a:avLst/>
            <a:gdLst>
              <a:gd name="connsiteX0" fmla="*/ 0 w 2492680"/>
              <a:gd name="connsiteY0" fmla="*/ 37602 h 175389"/>
              <a:gd name="connsiteX1" fmla="*/ 651354 w 2492680"/>
              <a:gd name="connsiteY1" fmla="*/ 150337 h 175389"/>
              <a:gd name="connsiteX2" fmla="*/ 1164921 w 2492680"/>
              <a:gd name="connsiteY2" fmla="*/ 24 h 175389"/>
              <a:gd name="connsiteX3" fmla="*/ 1841326 w 2492680"/>
              <a:gd name="connsiteY3" fmla="*/ 137811 h 175389"/>
              <a:gd name="connsiteX4" fmla="*/ 2254685 w 2492680"/>
              <a:gd name="connsiteY4" fmla="*/ 37602 h 175389"/>
              <a:gd name="connsiteX5" fmla="*/ 2492680 w 2492680"/>
              <a:gd name="connsiteY5" fmla="*/ 175389 h 17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2680" h="175389">
                <a:moveTo>
                  <a:pt x="0" y="37602"/>
                </a:moveTo>
                <a:cubicBezTo>
                  <a:pt x="228600" y="97101"/>
                  <a:pt x="457201" y="156600"/>
                  <a:pt x="651354" y="150337"/>
                </a:cubicBezTo>
                <a:cubicBezTo>
                  <a:pt x="845507" y="144074"/>
                  <a:pt x="966592" y="2112"/>
                  <a:pt x="1164921" y="24"/>
                </a:cubicBezTo>
                <a:cubicBezTo>
                  <a:pt x="1363250" y="-2064"/>
                  <a:pt x="1659699" y="131548"/>
                  <a:pt x="1841326" y="137811"/>
                </a:cubicBezTo>
                <a:cubicBezTo>
                  <a:pt x="2022953" y="144074"/>
                  <a:pt x="2146126" y="31339"/>
                  <a:pt x="2254685" y="37602"/>
                </a:cubicBezTo>
                <a:cubicBezTo>
                  <a:pt x="2363244" y="43865"/>
                  <a:pt x="2492680" y="175389"/>
                  <a:pt x="2492680" y="175389"/>
                </a:cubicBezTo>
              </a:path>
            </a:pathLst>
          </a:cu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31" name="Gruppieren 30"/>
          <p:cNvGrpSpPr/>
          <p:nvPr/>
        </p:nvGrpSpPr>
        <p:grpSpPr>
          <a:xfrm>
            <a:off x="1078390" y="1597063"/>
            <a:ext cx="1279406" cy="461665"/>
            <a:chOff x="1078390" y="1158913"/>
            <a:chExt cx="1279406" cy="461665"/>
          </a:xfrm>
        </p:grpSpPr>
        <p:cxnSp>
          <p:nvCxnSpPr>
            <p:cNvPr id="32" name="Gerader Verbinder 31"/>
            <p:cNvCxnSpPr/>
            <p:nvPr/>
          </p:nvCxnSpPr>
          <p:spPr>
            <a:xfrm>
              <a:off x="1825600" y="1507875"/>
              <a:ext cx="515762" cy="2072"/>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3" name="Gerader Verbinder 32"/>
            <p:cNvCxnSpPr/>
            <p:nvPr/>
          </p:nvCxnSpPr>
          <p:spPr>
            <a:xfrm>
              <a:off x="1842034" y="1305934"/>
              <a:ext cx="515762"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 name="Textfeld 35"/>
            <p:cNvSpPr txBox="1"/>
            <p:nvPr/>
          </p:nvSpPr>
          <p:spPr>
            <a:xfrm>
              <a:off x="1078390" y="1158913"/>
              <a:ext cx="843053" cy="461665"/>
            </a:xfrm>
            <a:prstGeom prst="rect">
              <a:avLst/>
            </a:prstGeom>
            <a:noFill/>
          </p:spPr>
          <p:txBody>
            <a:bodyPr wrap="square" rtlCol="0">
              <a:spAutoFit/>
            </a:bodyPr>
            <a:lstStyle/>
            <a:p>
              <a:r>
                <a:rPr lang="de-CH" sz="1200" dirty="0" smtClean="0">
                  <a:latin typeface="Arial" panose="020B0604020202020204" pitchFamily="34" charset="0"/>
                  <a:cs typeface="Arial" panose="020B0604020202020204" pitchFamily="34" charset="0"/>
                </a:rPr>
                <a:t>Regel</a:t>
              </a:r>
            </a:p>
            <a:p>
              <a:r>
                <a:rPr lang="de-CH" sz="1200" dirty="0" smtClean="0">
                  <a:latin typeface="Arial" panose="020B0604020202020204" pitchFamily="34" charset="0"/>
                  <a:cs typeface="Arial" panose="020B0604020202020204" pitchFamily="34" charset="0"/>
                </a:rPr>
                <a:t>Flugweg</a:t>
              </a:r>
              <a:endParaRPr lang="de-CH" sz="1200" dirty="0">
                <a:latin typeface="Arial" panose="020B0604020202020204" pitchFamily="34" charset="0"/>
                <a:cs typeface="Arial" panose="020B0604020202020204" pitchFamily="34" charset="0"/>
              </a:endParaRPr>
            </a:p>
          </p:txBody>
        </p:sp>
      </p:grpSp>
      <p:grpSp>
        <p:nvGrpSpPr>
          <p:cNvPr id="37" name="Gruppieren 36"/>
          <p:cNvGrpSpPr/>
          <p:nvPr/>
        </p:nvGrpSpPr>
        <p:grpSpPr>
          <a:xfrm>
            <a:off x="7240241" y="3976630"/>
            <a:ext cx="1762727" cy="465488"/>
            <a:chOff x="7314673" y="2190367"/>
            <a:chExt cx="1349649" cy="465488"/>
          </a:xfrm>
        </p:grpSpPr>
        <p:sp>
          <p:nvSpPr>
            <p:cNvPr id="38" name="Rechteckige Legende 1"/>
            <p:cNvSpPr/>
            <p:nvPr/>
          </p:nvSpPr>
          <p:spPr>
            <a:xfrm>
              <a:off x="7314673" y="2190367"/>
              <a:ext cx="1295927" cy="465488"/>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39" name="Textfeld 38"/>
            <p:cNvSpPr txBox="1"/>
            <p:nvPr/>
          </p:nvSpPr>
          <p:spPr>
            <a:xfrm>
              <a:off x="7342986" y="2233832"/>
              <a:ext cx="1321336"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    Sichtbare Korrektur</a:t>
              </a:r>
              <a:endParaRPr lang="de-CH" sz="1000" dirty="0">
                <a:latin typeface="Arial" panose="020B0604020202020204" pitchFamily="34" charset="0"/>
                <a:cs typeface="Arial" panose="020B0604020202020204" pitchFamily="34" charset="0"/>
              </a:endParaRPr>
            </a:p>
          </p:txBody>
        </p:sp>
      </p:grpSp>
      <p:grpSp>
        <p:nvGrpSpPr>
          <p:cNvPr id="43" name="Gruppieren 42"/>
          <p:cNvGrpSpPr/>
          <p:nvPr/>
        </p:nvGrpSpPr>
        <p:grpSpPr>
          <a:xfrm>
            <a:off x="776793" y="4840885"/>
            <a:ext cx="1306688" cy="300336"/>
            <a:chOff x="2894663" y="3527121"/>
            <a:chExt cx="1047681" cy="300336"/>
          </a:xfrm>
        </p:grpSpPr>
        <p:sp>
          <p:nvSpPr>
            <p:cNvPr id="44" name="Rechteckige Legende 1"/>
            <p:cNvSpPr/>
            <p:nvPr/>
          </p:nvSpPr>
          <p:spPr>
            <a:xfrm rot="16200000">
              <a:off x="3268336" y="3153448"/>
              <a:ext cx="300336" cy="1047681"/>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45" name="Textfeld 44"/>
            <p:cNvSpPr txBox="1"/>
            <p:nvPr/>
          </p:nvSpPr>
          <p:spPr>
            <a:xfrm>
              <a:off x="2894664" y="3551308"/>
              <a:ext cx="755133"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Unter 1.2 m</a:t>
              </a:r>
              <a:endParaRPr lang="de-CH" sz="1000" dirty="0">
                <a:latin typeface="Arial" panose="020B0604020202020204" pitchFamily="34" charset="0"/>
                <a:cs typeface="Arial" panose="020B0604020202020204" pitchFamily="34" charset="0"/>
              </a:endParaRPr>
            </a:p>
          </p:txBody>
        </p:sp>
      </p:grpSp>
      <p:grpSp>
        <p:nvGrpSpPr>
          <p:cNvPr id="47" name="Gruppieren 46"/>
          <p:cNvGrpSpPr/>
          <p:nvPr/>
        </p:nvGrpSpPr>
        <p:grpSpPr>
          <a:xfrm>
            <a:off x="1214839" y="4314101"/>
            <a:ext cx="1413208" cy="300336"/>
            <a:chOff x="2894663" y="3527121"/>
            <a:chExt cx="1047681" cy="300336"/>
          </a:xfrm>
        </p:grpSpPr>
        <p:sp>
          <p:nvSpPr>
            <p:cNvPr id="48" name="Rechteckige Legende 1"/>
            <p:cNvSpPr/>
            <p:nvPr/>
          </p:nvSpPr>
          <p:spPr>
            <a:xfrm rot="16200000">
              <a:off x="3268336" y="3153448"/>
              <a:ext cx="300336" cy="1047681"/>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49" name="Textfeld 48"/>
            <p:cNvSpPr txBox="1"/>
            <p:nvPr/>
          </p:nvSpPr>
          <p:spPr>
            <a:xfrm>
              <a:off x="2921521" y="3559887"/>
              <a:ext cx="683114"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Über 1.8 m</a:t>
              </a:r>
              <a:endParaRPr lang="de-CH" sz="1000" dirty="0">
                <a:latin typeface="Arial" panose="020B0604020202020204" pitchFamily="34" charset="0"/>
                <a:cs typeface="Arial" panose="020B0604020202020204" pitchFamily="34" charset="0"/>
              </a:endParaRPr>
            </a:p>
          </p:txBody>
        </p:sp>
      </p:grpSp>
      <p:sp>
        <p:nvSpPr>
          <p:cNvPr id="42" name="Ellipse 41"/>
          <p:cNvSpPr/>
          <p:nvPr/>
        </p:nvSpPr>
        <p:spPr>
          <a:xfrm>
            <a:off x="6011770" y="4553845"/>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757200145"/>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1000"/>
                                        <p:tgtEl>
                                          <p:spTgt spid="37"/>
                                        </p:tgtEl>
                                      </p:cBhvr>
                                    </p:animEffect>
                                    <p:anim calcmode="lin" valueType="num">
                                      <p:cBhvr>
                                        <p:cTn id="12" dur="1000" fill="hold"/>
                                        <p:tgtEl>
                                          <p:spTgt spid="37"/>
                                        </p:tgtEl>
                                        <p:attrNameLst>
                                          <p:attrName>ppt_x</p:attrName>
                                        </p:attrNameLst>
                                      </p:cBhvr>
                                      <p:tavLst>
                                        <p:tav tm="0">
                                          <p:val>
                                            <p:strVal val="#ppt_x"/>
                                          </p:val>
                                        </p:tav>
                                        <p:tav tm="100000">
                                          <p:val>
                                            <p:strVal val="#ppt_x"/>
                                          </p:val>
                                        </p:tav>
                                      </p:tavLst>
                                    </p:anim>
                                    <p:anim calcmode="lin" valueType="num">
                                      <p:cBhvr>
                                        <p:cTn id="1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1000"/>
                                        <p:tgtEl>
                                          <p:spTgt spid="47"/>
                                        </p:tgtEl>
                                      </p:cBhvr>
                                    </p:animEffect>
                                    <p:anim calcmode="lin" valueType="num">
                                      <p:cBhvr>
                                        <p:cTn id="23" dur="1000" fill="hold"/>
                                        <p:tgtEl>
                                          <p:spTgt spid="47"/>
                                        </p:tgtEl>
                                        <p:attrNameLst>
                                          <p:attrName>ppt_x</p:attrName>
                                        </p:attrNameLst>
                                      </p:cBhvr>
                                      <p:tavLst>
                                        <p:tav tm="0">
                                          <p:val>
                                            <p:strVal val="#ppt_x"/>
                                          </p:val>
                                        </p:tav>
                                        <p:tav tm="100000">
                                          <p:val>
                                            <p:strVal val="#ppt_x"/>
                                          </p:val>
                                        </p:tav>
                                      </p:tavLst>
                                    </p:anim>
                                    <p:anim calcmode="lin" valueType="num">
                                      <p:cBhvr>
                                        <p:cTn id="2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1000"/>
                                        <p:tgtEl>
                                          <p:spTgt spid="43"/>
                                        </p:tgtEl>
                                      </p:cBhvr>
                                    </p:animEffect>
                                    <p:anim calcmode="lin" valueType="num">
                                      <p:cBhvr>
                                        <p:cTn id="34" dur="1000" fill="hold"/>
                                        <p:tgtEl>
                                          <p:spTgt spid="43"/>
                                        </p:tgtEl>
                                        <p:attrNameLst>
                                          <p:attrName>ppt_x</p:attrName>
                                        </p:attrNameLst>
                                      </p:cBhvr>
                                      <p:tavLst>
                                        <p:tav tm="0">
                                          <p:val>
                                            <p:strVal val="#ppt_x"/>
                                          </p:val>
                                        </p:tav>
                                        <p:tav tm="100000">
                                          <p:val>
                                            <p:strVal val="#ppt_x"/>
                                          </p:val>
                                        </p:tav>
                                      </p:tavLst>
                                    </p:anim>
                                    <p:anim calcmode="lin" valueType="num">
                                      <p:cBhvr>
                                        <p:cTn id="3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2"/>
                                        </p:tgtEl>
                                        <p:attrNameLst>
                                          <p:attrName>style.visibility</p:attrName>
                                        </p:attrNameLst>
                                      </p:cBhvr>
                                      <p:to>
                                        <p:strVal val="visible"/>
                                      </p:to>
                                    </p:set>
                                    <p:anim calcmode="lin" valueType="num">
                                      <p:cBhvr additive="base">
                                        <p:cTn id="40" dur="500" fill="hold"/>
                                        <p:tgtEl>
                                          <p:spTgt spid="42"/>
                                        </p:tgtEl>
                                        <p:attrNameLst>
                                          <p:attrName>ppt_x</p:attrName>
                                        </p:attrNameLst>
                                      </p:cBhvr>
                                      <p:tavLst>
                                        <p:tav tm="0">
                                          <p:val>
                                            <p:strVal val="#ppt_x"/>
                                          </p:val>
                                        </p:tav>
                                        <p:tav tm="100000">
                                          <p:val>
                                            <p:strVal val="#ppt_x"/>
                                          </p:val>
                                        </p:tav>
                                      </p:tavLst>
                                    </p:anim>
                                    <p:anim calcmode="lin" valueType="num">
                                      <p:cBhvr additive="base">
                                        <p:cTn id="41"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6" name="Ellipse 65"/>
          <p:cNvSpPr/>
          <p:nvPr/>
        </p:nvSpPr>
        <p:spPr>
          <a:xfrm>
            <a:off x="5938707" y="4485011"/>
            <a:ext cx="464466" cy="464466"/>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2" name="Datumsplatzhalter 81"/>
          <p:cNvSpPr>
            <a:spLocks noGrp="1"/>
          </p:cNvSpPr>
          <p:nvPr>
            <p:ph type="dt" sz="half" idx="10"/>
          </p:nvPr>
        </p:nvSpPr>
        <p:spPr/>
        <p:txBody>
          <a:bodyPr/>
          <a:lstStyle/>
          <a:p>
            <a:fld id="{0B9179FB-C1C2-4FC7-9514-BB89E7A5C89E}" type="datetime4">
              <a:rPr lang="de-DE" smtClean="0"/>
              <a:t>29. Januar 2019</a:t>
            </a:fld>
            <a:endParaRPr lang="de-CH"/>
          </a:p>
        </p:txBody>
      </p:sp>
      <p:sp>
        <p:nvSpPr>
          <p:cNvPr id="83" name="Fußzeilenplatzhalter 82"/>
          <p:cNvSpPr>
            <a:spLocks noGrp="1"/>
          </p:cNvSpPr>
          <p:nvPr>
            <p:ph type="ftr" sz="quarter" idx="11"/>
          </p:nvPr>
        </p:nvSpPr>
        <p:spPr/>
        <p:txBody>
          <a:bodyPr/>
          <a:lstStyle/>
          <a:p>
            <a:r>
              <a:rPr lang="de-DE" smtClean="0"/>
              <a:t>CIAM PR Kurs D</a:t>
            </a:r>
            <a:endParaRPr lang="de-CH"/>
          </a:p>
        </p:txBody>
      </p:sp>
      <p:sp>
        <p:nvSpPr>
          <p:cNvPr id="84" name="Foliennummernplatzhalter 83"/>
          <p:cNvSpPr>
            <a:spLocks noGrp="1"/>
          </p:cNvSpPr>
          <p:nvPr>
            <p:ph type="sldNum" sz="quarter" idx="12"/>
          </p:nvPr>
        </p:nvSpPr>
        <p:spPr/>
        <p:txBody>
          <a:bodyPr/>
          <a:lstStyle/>
          <a:p>
            <a:fld id="{B4A00A18-D286-4678-8428-61D7CDEC32E1}" type="slidenum">
              <a:rPr lang="de-CH" smtClean="0"/>
              <a:t>31</a:t>
            </a:fld>
            <a:endParaRPr lang="de-CH"/>
          </a:p>
        </p:txBody>
      </p:sp>
      <p:cxnSp>
        <p:nvCxnSpPr>
          <p:cNvPr id="20" name="Gerader Verbinder 19"/>
          <p:cNvCxnSpPr/>
          <p:nvPr/>
        </p:nvCxnSpPr>
        <p:spPr>
          <a:xfrm>
            <a:off x="1059068" y="5495534"/>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14840" y="1032061"/>
            <a:ext cx="4991338" cy="338554"/>
          </a:xfrm>
          <a:prstGeom prst="rect">
            <a:avLst/>
          </a:prstGeom>
          <a:noFill/>
        </p:spPr>
        <p:txBody>
          <a:bodyPr wrap="square" rtlCol="0">
            <a:spAutoFit/>
          </a:bodyPr>
          <a:lstStyle/>
          <a:p>
            <a:r>
              <a:rPr lang="de-CH" sz="1600" dirty="0" smtClean="0">
                <a:latin typeface="Arial Black" panose="020B0A04020102020204" pitchFamily="34" charset="0"/>
              </a:rPr>
              <a:t>4.2.15.7  </a:t>
            </a:r>
            <a:r>
              <a:rPr lang="de-CH" sz="1600" dirty="0" err="1" smtClean="0">
                <a:latin typeface="Arial Black" panose="020B0A04020102020204" pitchFamily="34" charset="0"/>
              </a:rPr>
              <a:t>Three</a:t>
            </a:r>
            <a:r>
              <a:rPr lang="de-CH" sz="1600" dirty="0" smtClean="0">
                <a:latin typeface="Arial Black" panose="020B0A04020102020204" pitchFamily="34" charset="0"/>
              </a:rPr>
              <a:t> </a:t>
            </a:r>
            <a:r>
              <a:rPr lang="de-CH" sz="1600" dirty="0" err="1" smtClean="0">
                <a:latin typeface="Arial Black" panose="020B0A04020102020204" pitchFamily="34" charset="0"/>
              </a:rPr>
              <a:t>consecutive</a:t>
            </a:r>
            <a:r>
              <a:rPr lang="de-CH" sz="1600" dirty="0" smtClean="0">
                <a:latin typeface="Arial Black" panose="020B0A04020102020204" pitchFamily="34" charset="0"/>
              </a:rPr>
              <a:t> outside </a:t>
            </a:r>
            <a:r>
              <a:rPr lang="de-CH" sz="1600" dirty="0" err="1" smtClean="0">
                <a:latin typeface="Arial Black" panose="020B0A04020102020204" pitchFamily="34" charset="0"/>
              </a:rPr>
              <a:t>loops</a:t>
            </a:r>
            <a:endParaRPr lang="de-CH" sz="1000" dirty="0">
              <a:latin typeface="Arial Black" panose="020B0A04020102020204" pitchFamily="34" charset="0"/>
            </a:endParaRPr>
          </a:p>
        </p:txBody>
      </p:sp>
      <p:cxnSp>
        <p:nvCxnSpPr>
          <p:cNvPr id="11" name="Gerader Verbinder 10"/>
          <p:cNvCxnSpPr/>
          <p:nvPr/>
        </p:nvCxnSpPr>
        <p:spPr>
          <a:xfrm>
            <a:off x="6164276" y="2338022"/>
            <a:ext cx="19041" cy="3727938"/>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flipV="1">
            <a:off x="2801446" y="4759005"/>
            <a:ext cx="3351578" cy="22419"/>
          </a:xfrm>
          <a:prstGeom prst="line">
            <a:avLst/>
          </a:prstGeom>
          <a:ln w="381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1563163" y="4583286"/>
            <a:ext cx="1175999" cy="307777"/>
          </a:xfrm>
          <a:prstGeom prst="rect">
            <a:avLst/>
          </a:prstGeom>
          <a:noFill/>
        </p:spPr>
        <p:txBody>
          <a:bodyPr wrap="square" rtlCol="0">
            <a:spAutoFit/>
          </a:bodyPr>
          <a:lstStyle/>
          <a:p>
            <a:r>
              <a:rPr lang="de-CH" sz="1400" b="1" dirty="0" smtClean="0">
                <a:latin typeface="Arial" panose="020B0604020202020204" pitchFamily="34" charset="0"/>
                <a:cs typeface="Arial" panose="020B0604020202020204" pitchFamily="34" charset="0"/>
              </a:rPr>
              <a:t>1.5 m</a:t>
            </a:r>
            <a:endParaRPr lang="de-CH" sz="1400" b="1" dirty="0">
              <a:latin typeface="Arial" panose="020B0604020202020204" pitchFamily="34" charset="0"/>
              <a:cs typeface="Arial" panose="020B0604020202020204" pitchFamily="34" charset="0"/>
            </a:endParaRPr>
          </a:p>
        </p:txBody>
      </p:sp>
      <p:cxnSp>
        <p:nvCxnSpPr>
          <p:cNvPr id="38" name="Gerader Verbinder 37"/>
          <p:cNvCxnSpPr/>
          <p:nvPr/>
        </p:nvCxnSpPr>
        <p:spPr>
          <a:xfrm flipH="1">
            <a:off x="4034424" y="2756800"/>
            <a:ext cx="2500700"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5191545" y="2785210"/>
            <a:ext cx="1983545" cy="1983545"/>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48" name="Ellipse 47"/>
          <p:cNvSpPr/>
          <p:nvPr/>
        </p:nvSpPr>
        <p:spPr>
          <a:xfrm>
            <a:off x="5031706" y="2343733"/>
            <a:ext cx="2295116" cy="2433364"/>
          </a:xfrm>
          <a:prstGeom prst="ellipse">
            <a:avLst/>
          </a:pr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49" name="Ellipse 48"/>
          <p:cNvSpPr/>
          <p:nvPr/>
        </p:nvSpPr>
        <p:spPr>
          <a:xfrm>
            <a:off x="5336628" y="2494820"/>
            <a:ext cx="2146566" cy="2244554"/>
          </a:xfrm>
          <a:prstGeom prst="ellipse">
            <a:avLst/>
          </a:prstGeom>
          <a:noFill/>
          <a:ln w="76200">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D</a:t>
            </a:r>
            <a:endParaRPr lang="de-CH" dirty="0"/>
          </a:p>
        </p:txBody>
      </p:sp>
      <p:sp>
        <p:nvSpPr>
          <p:cNvPr id="50" name="Ellipse 49"/>
          <p:cNvSpPr/>
          <p:nvPr/>
        </p:nvSpPr>
        <p:spPr>
          <a:xfrm>
            <a:off x="5322292" y="2408869"/>
            <a:ext cx="2451635" cy="2380062"/>
          </a:xfrm>
          <a:prstGeom prst="ellipse">
            <a:avLst/>
          </a:prstGeom>
          <a:noFill/>
          <a:ln w="762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D</a:t>
            </a:r>
            <a:endParaRPr lang="de-CH" dirty="0"/>
          </a:p>
        </p:txBody>
      </p:sp>
      <p:grpSp>
        <p:nvGrpSpPr>
          <p:cNvPr id="10" name="Gruppieren 9"/>
          <p:cNvGrpSpPr/>
          <p:nvPr/>
        </p:nvGrpSpPr>
        <p:grpSpPr>
          <a:xfrm>
            <a:off x="5523777" y="4549116"/>
            <a:ext cx="1281806" cy="934585"/>
            <a:chOff x="2841255" y="3711656"/>
            <a:chExt cx="1075218" cy="805882"/>
          </a:xfrm>
        </p:grpSpPr>
        <p:grpSp>
          <p:nvGrpSpPr>
            <p:cNvPr id="8" name="Gruppieren 7"/>
            <p:cNvGrpSpPr/>
            <p:nvPr/>
          </p:nvGrpSpPr>
          <p:grpSpPr>
            <a:xfrm>
              <a:off x="2841255" y="3711656"/>
              <a:ext cx="317996" cy="789139"/>
              <a:chOff x="2129425" y="2079321"/>
              <a:chExt cx="292274" cy="789139"/>
            </a:xfrm>
            <a:solidFill>
              <a:schemeClr val="bg1"/>
            </a:solidFill>
          </p:grpSpPr>
          <p:sp>
            <p:nvSpPr>
              <p:cNvPr id="3" name="Ellipse 2"/>
              <p:cNvSpPr/>
              <p:nvPr/>
            </p:nvSpPr>
            <p:spPr>
              <a:xfrm>
                <a:off x="2154477" y="2079321"/>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5" name="Gerader Verbinder 4"/>
              <p:cNvCxnSpPr>
                <a:stCxn id="3"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3222137" y="3728401"/>
              <a:ext cx="317996" cy="789137"/>
              <a:chOff x="2129425" y="2079323"/>
              <a:chExt cx="292274" cy="789137"/>
            </a:xfrm>
            <a:solidFill>
              <a:schemeClr val="bg1"/>
            </a:solidFill>
          </p:grpSpPr>
          <p:sp>
            <p:nvSpPr>
              <p:cNvPr id="22" name="Ellipse 21"/>
              <p:cNvSpPr/>
              <p:nvPr/>
            </p:nvSpPr>
            <p:spPr>
              <a:xfrm>
                <a:off x="2154478" y="2079323"/>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23" name="Gerader Verbinder 22"/>
              <p:cNvCxnSpPr>
                <a:stCxn id="22"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3598477" y="3725881"/>
              <a:ext cx="317996" cy="789139"/>
              <a:chOff x="2129425" y="2079321"/>
              <a:chExt cx="292274" cy="789139"/>
            </a:xfrm>
            <a:solidFill>
              <a:schemeClr val="bg1"/>
            </a:solidFill>
          </p:grpSpPr>
          <p:sp>
            <p:nvSpPr>
              <p:cNvPr id="27" name="Ellipse 26"/>
              <p:cNvSpPr/>
              <p:nvPr/>
            </p:nvSpPr>
            <p:spPr>
              <a:xfrm>
                <a:off x="2154477" y="2079321"/>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30" name="Gerader Verbinder 29"/>
              <p:cNvCxnSpPr>
                <a:stCxn id="27"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55" name="Textfeld 54"/>
          <p:cNvSpPr txBox="1"/>
          <p:nvPr/>
        </p:nvSpPr>
        <p:spPr>
          <a:xfrm>
            <a:off x="3131482" y="2603839"/>
            <a:ext cx="1175999" cy="307777"/>
          </a:xfrm>
          <a:prstGeom prst="rect">
            <a:avLst/>
          </a:prstGeom>
          <a:noFill/>
        </p:spPr>
        <p:txBody>
          <a:bodyPr wrap="square" rtlCol="0">
            <a:spAutoFit/>
          </a:bodyPr>
          <a:lstStyle/>
          <a:p>
            <a:r>
              <a:rPr lang="de-CH" sz="1400" b="1" dirty="0" smtClean="0">
                <a:latin typeface="Arial" panose="020B0604020202020204" pitchFamily="34" charset="0"/>
                <a:cs typeface="Arial" panose="020B0604020202020204" pitchFamily="34" charset="0"/>
              </a:rPr>
              <a:t>45 °</a:t>
            </a:r>
            <a:endParaRPr lang="de-CH" sz="1400" b="1" dirty="0">
              <a:latin typeface="Arial" panose="020B0604020202020204" pitchFamily="34" charset="0"/>
              <a:cs typeface="Arial" panose="020B0604020202020204" pitchFamily="34" charset="0"/>
            </a:endParaRPr>
          </a:p>
        </p:txBody>
      </p:sp>
      <p:grpSp>
        <p:nvGrpSpPr>
          <p:cNvPr id="46" name="Gruppieren 45"/>
          <p:cNvGrpSpPr/>
          <p:nvPr/>
        </p:nvGrpSpPr>
        <p:grpSpPr>
          <a:xfrm>
            <a:off x="5816759" y="1840324"/>
            <a:ext cx="687396" cy="465488"/>
            <a:chOff x="7280981" y="2190367"/>
            <a:chExt cx="1329619" cy="465488"/>
          </a:xfrm>
        </p:grpSpPr>
        <p:sp>
          <p:nvSpPr>
            <p:cNvPr id="47" name="Rechteckige Legende 1"/>
            <p:cNvSpPr/>
            <p:nvPr/>
          </p:nvSpPr>
          <p:spPr>
            <a:xfrm>
              <a:off x="7314673" y="2190367"/>
              <a:ext cx="1295927" cy="465488"/>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51" name="Textfeld 50"/>
            <p:cNvSpPr txBox="1"/>
            <p:nvPr/>
          </p:nvSpPr>
          <p:spPr>
            <a:xfrm>
              <a:off x="7280981" y="2213811"/>
              <a:ext cx="1321336"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 Zu hoch</a:t>
              </a:r>
              <a:endParaRPr lang="de-CH" sz="1000" dirty="0">
                <a:latin typeface="Arial" panose="020B0604020202020204" pitchFamily="34" charset="0"/>
                <a:cs typeface="Arial" panose="020B0604020202020204" pitchFamily="34" charset="0"/>
              </a:endParaRPr>
            </a:p>
          </p:txBody>
        </p:sp>
      </p:grpSp>
      <p:grpSp>
        <p:nvGrpSpPr>
          <p:cNvPr id="6" name="Gruppieren 5"/>
          <p:cNvGrpSpPr/>
          <p:nvPr/>
        </p:nvGrpSpPr>
        <p:grpSpPr>
          <a:xfrm>
            <a:off x="1059068" y="1525213"/>
            <a:ext cx="1762355" cy="461665"/>
            <a:chOff x="1059068" y="1614225"/>
            <a:chExt cx="1762355" cy="461665"/>
          </a:xfrm>
        </p:grpSpPr>
        <p:cxnSp>
          <p:nvCxnSpPr>
            <p:cNvPr id="39" name="Gerader Verbinder 38"/>
            <p:cNvCxnSpPr/>
            <p:nvPr/>
          </p:nvCxnSpPr>
          <p:spPr>
            <a:xfrm>
              <a:off x="1793330" y="1959471"/>
              <a:ext cx="302507"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0" name="Gerader Verbinder 39"/>
            <p:cNvCxnSpPr/>
            <p:nvPr/>
          </p:nvCxnSpPr>
          <p:spPr>
            <a:xfrm>
              <a:off x="1809168" y="1757530"/>
              <a:ext cx="101225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Textfeld 40"/>
            <p:cNvSpPr txBox="1"/>
            <p:nvPr/>
          </p:nvSpPr>
          <p:spPr>
            <a:xfrm>
              <a:off x="1059068" y="1614225"/>
              <a:ext cx="812486" cy="461665"/>
            </a:xfrm>
            <a:prstGeom prst="rect">
              <a:avLst/>
            </a:prstGeom>
            <a:noFill/>
          </p:spPr>
          <p:txBody>
            <a:bodyPr wrap="square" rtlCol="0">
              <a:spAutoFit/>
            </a:bodyPr>
            <a:lstStyle/>
            <a:p>
              <a:r>
                <a:rPr lang="de-CH" sz="1200" dirty="0" smtClean="0">
                  <a:latin typeface="Arial" panose="020B0604020202020204" pitchFamily="34" charset="0"/>
                  <a:cs typeface="Arial" panose="020B0604020202020204" pitchFamily="34" charset="0"/>
                </a:rPr>
                <a:t>Regel</a:t>
              </a:r>
            </a:p>
            <a:p>
              <a:r>
                <a:rPr lang="de-CH" sz="1200" dirty="0" smtClean="0">
                  <a:latin typeface="Arial" panose="020B0604020202020204" pitchFamily="34" charset="0"/>
                  <a:cs typeface="Arial" panose="020B0604020202020204" pitchFamily="34" charset="0"/>
                </a:rPr>
                <a:t>Flugweg</a:t>
              </a:r>
              <a:endParaRPr lang="de-CH" sz="1200" dirty="0">
                <a:latin typeface="Arial" panose="020B0604020202020204" pitchFamily="34" charset="0"/>
                <a:cs typeface="Arial" panose="020B0604020202020204" pitchFamily="34" charset="0"/>
              </a:endParaRPr>
            </a:p>
          </p:txBody>
        </p:sp>
        <p:cxnSp>
          <p:nvCxnSpPr>
            <p:cNvPr id="52" name="Gerader Verbinder 51"/>
            <p:cNvCxnSpPr/>
            <p:nvPr/>
          </p:nvCxnSpPr>
          <p:spPr>
            <a:xfrm>
              <a:off x="2154976" y="1959471"/>
              <a:ext cx="302507" cy="0"/>
            </a:xfrm>
            <a:prstGeom prst="line">
              <a:avLst/>
            </a:prstGeom>
            <a:ln w="762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56" name="Gerader Verbinder 55"/>
            <p:cNvCxnSpPr/>
            <p:nvPr/>
          </p:nvCxnSpPr>
          <p:spPr>
            <a:xfrm>
              <a:off x="2518916" y="1959471"/>
              <a:ext cx="302507" cy="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grpSp>
        <p:nvGrpSpPr>
          <p:cNvPr id="58" name="Gruppieren 57"/>
          <p:cNvGrpSpPr/>
          <p:nvPr/>
        </p:nvGrpSpPr>
        <p:grpSpPr>
          <a:xfrm flipV="1">
            <a:off x="7141636" y="4601999"/>
            <a:ext cx="751480" cy="465488"/>
            <a:chOff x="7280981" y="2190367"/>
            <a:chExt cx="1453576" cy="465488"/>
          </a:xfrm>
        </p:grpSpPr>
        <p:sp>
          <p:nvSpPr>
            <p:cNvPr id="59" name="Rechteckige Legende 1"/>
            <p:cNvSpPr/>
            <p:nvPr/>
          </p:nvSpPr>
          <p:spPr>
            <a:xfrm>
              <a:off x="7314673" y="2190367"/>
              <a:ext cx="1295927" cy="465488"/>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60" name="Textfeld 59"/>
            <p:cNvSpPr txBox="1"/>
            <p:nvPr/>
          </p:nvSpPr>
          <p:spPr>
            <a:xfrm flipV="1">
              <a:off x="7280981" y="2213811"/>
              <a:ext cx="1453576"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 Zu breit</a:t>
              </a:r>
              <a:endParaRPr lang="de-CH" sz="1000" dirty="0">
                <a:latin typeface="Arial" panose="020B0604020202020204" pitchFamily="34" charset="0"/>
                <a:cs typeface="Arial" panose="020B0604020202020204" pitchFamily="34" charset="0"/>
              </a:endParaRPr>
            </a:p>
          </p:txBody>
        </p:sp>
      </p:grpSp>
      <p:grpSp>
        <p:nvGrpSpPr>
          <p:cNvPr id="9" name="Gruppieren 8"/>
          <p:cNvGrpSpPr/>
          <p:nvPr/>
        </p:nvGrpSpPr>
        <p:grpSpPr>
          <a:xfrm>
            <a:off x="4199773" y="3590041"/>
            <a:ext cx="1090160" cy="300336"/>
            <a:chOff x="2852184" y="3527121"/>
            <a:chExt cx="1090160" cy="300336"/>
          </a:xfrm>
        </p:grpSpPr>
        <p:sp>
          <p:nvSpPr>
            <p:cNvPr id="62" name="Rechteckige Legende 1"/>
            <p:cNvSpPr/>
            <p:nvPr/>
          </p:nvSpPr>
          <p:spPr>
            <a:xfrm rot="16200000">
              <a:off x="3268336" y="3153448"/>
              <a:ext cx="300336" cy="1047681"/>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63" name="Textfeld 62"/>
            <p:cNvSpPr txBox="1"/>
            <p:nvPr/>
          </p:nvSpPr>
          <p:spPr>
            <a:xfrm>
              <a:off x="2852184" y="3559887"/>
              <a:ext cx="972730"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 versetzt</a:t>
              </a:r>
              <a:endParaRPr lang="de-CH" sz="1000" dirty="0">
                <a:latin typeface="Arial" panose="020B0604020202020204" pitchFamily="34" charset="0"/>
                <a:cs typeface="Arial" panose="020B0604020202020204" pitchFamily="34" charset="0"/>
              </a:endParaRPr>
            </a:p>
          </p:txBody>
        </p:sp>
      </p:grpSp>
      <p:grpSp>
        <p:nvGrpSpPr>
          <p:cNvPr id="12" name="Gruppieren 11"/>
          <p:cNvGrpSpPr/>
          <p:nvPr/>
        </p:nvGrpSpPr>
        <p:grpSpPr>
          <a:xfrm>
            <a:off x="7893117" y="3554959"/>
            <a:ext cx="1166872" cy="300336"/>
            <a:chOff x="2882665" y="4139644"/>
            <a:chExt cx="1166872" cy="300336"/>
          </a:xfrm>
        </p:grpSpPr>
        <p:sp>
          <p:nvSpPr>
            <p:cNvPr id="64" name="Rechteckige Legende 1"/>
            <p:cNvSpPr/>
            <p:nvPr/>
          </p:nvSpPr>
          <p:spPr>
            <a:xfrm rot="5400000" flipH="1">
              <a:off x="3256338" y="3765971"/>
              <a:ext cx="300336" cy="1047681"/>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65" name="Textfeld 64"/>
            <p:cNvSpPr txBox="1"/>
            <p:nvPr/>
          </p:nvSpPr>
          <p:spPr>
            <a:xfrm flipH="1">
              <a:off x="3239843" y="4156956"/>
              <a:ext cx="809694"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 versetzt</a:t>
              </a:r>
              <a:endParaRPr lang="de-CH" sz="1000" dirty="0">
                <a:latin typeface="Arial" panose="020B0604020202020204" pitchFamily="34" charset="0"/>
                <a:cs typeface="Arial" panose="020B0604020202020204" pitchFamily="34" charset="0"/>
              </a:endParaRPr>
            </a:p>
          </p:txBody>
        </p:sp>
      </p:grpSp>
      <p:sp>
        <p:nvSpPr>
          <p:cNvPr id="4" name="Pfeil nach rechts 3"/>
          <p:cNvSpPr/>
          <p:nvPr/>
        </p:nvSpPr>
        <p:spPr>
          <a:xfrm>
            <a:off x="3479904" y="4616964"/>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61" name="Gerader Verbinder 60"/>
          <p:cNvCxnSpPr/>
          <p:nvPr/>
        </p:nvCxnSpPr>
        <p:spPr>
          <a:xfrm flipV="1">
            <a:off x="4067949" y="2878392"/>
            <a:ext cx="1731129" cy="751158"/>
          </a:xfrm>
          <a:prstGeom prst="line">
            <a:avLst/>
          </a:prstGeom>
          <a:ln w="381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7" name="Ellipse 66"/>
          <p:cNvSpPr/>
          <p:nvPr/>
        </p:nvSpPr>
        <p:spPr>
          <a:xfrm>
            <a:off x="5998577" y="4533457"/>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4" name="Pfeil nach rechts 53"/>
          <p:cNvSpPr/>
          <p:nvPr/>
        </p:nvSpPr>
        <p:spPr>
          <a:xfrm rot="9330274">
            <a:off x="4220550" y="3289961"/>
            <a:ext cx="466088" cy="3323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128910047"/>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1000"/>
                                        <p:tgtEl>
                                          <p:spTgt spid="46"/>
                                        </p:tgtEl>
                                      </p:cBhvr>
                                    </p:animEffect>
                                    <p:anim calcmode="lin" valueType="num">
                                      <p:cBhvr>
                                        <p:cTn id="12" dur="1000" fill="hold"/>
                                        <p:tgtEl>
                                          <p:spTgt spid="46"/>
                                        </p:tgtEl>
                                        <p:attrNameLst>
                                          <p:attrName>ppt_x</p:attrName>
                                        </p:attrNameLst>
                                      </p:cBhvr>
                                      <p:tavLst>
                                        <p:tav tm="0">
                                          <p:val>
                                            <p:strVal val="#ppt_x"/>
                                          </p:val>
                                        </p:tav>
                                        <p:tav tm="100000">
                                          <p:val>
                                            <p:strVal val="#ppt_x"/>
                                          </p:val>
                                        </p:tav>
                                      </p:tavLst>
                                    </p:anim>
                                    <p:anim calcmode="lin" valueType="num">
                                      <p:cBhvr>
                                        <p:cTn id="1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1000"/>
                                        <p:tgtEl>
                                          <p:spTgt spid="58"/>
                                        </p:tgtEl>
                                      </p:cBhvr>
                                    </p:animEffect>
                                    <p:anim calcmode="lin" valueType="num">
                                      <p:cBhvr>
                                        <p:cTn id="34" dur="1000" fill="hold"/>
                                        <p:tgtEl>
                                          <p:spTgt spid="58"/>
                                        </p:tgtEl>
                                        <p:attrNameLst>
                                          <p:attrName>ppt_x</p:attrName>
                                        </p:attrNameLst>
                                      </p:cBhvr>
                                      <p:tavLst>
                                        <p:tav tm="0">
                                          <p:val>
                                            <p:strVal val="#ppt_x"/>
                                          </p:val>
                                        </p:tav>
                                        <p:tav tm="100000">
                                          <p:val>
                                            <p:strVal val="#ppt_x"/>
                                          </p:val>
                                        </p:tav>
                                      </p:tavLst>
                                    </p:anim>
                                    <p:anim calcmode="lin" valueType="num">
                                      <p:cBhvr>
                                        <p:cTn id="35"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7"/>
                                        </p:tgtEl>
                                        <p:attrNameLst>
                                          <p:attrName>style.visibility</p:attrName>
                                        </p:attrNameLst>
                                      </p:cBhvr>
                                      <p:to>
                                        <p:strVal val="visible"/>
                                      </p:to>
                                    </p:set>
                                    <p:anim calcmode="lin" valueType="num">
                                      <p:cBhvr additive="base">
                                        <p:cTn id="47" dur="500" fill="hold"/>
                                        <p:tgtEl>
                                          <p:spTgt spid="67"/>
                                        </p:tgtEl>
                                        <p:attrNameLst>
                                          <p:attrName>ppt_x</p:attrName>
                                        </p:attrNameLst>
                                      </p:cBhvr>
                                      <p:tavLst>
                                        <p:tav tm="0">
                                          <p:val>
                                            <p:strVal val="#ppt_x"/>
                                          </p:val>
                                        </p:tav>
                                        <p:tav tm="100000">
                                          <p:val>
                                            <p:strVal val="#ppt_x"/>
                                          </p:val>
                                        </p:tav>
                                      </p:tavLst>
                                    </p:anim>
                                    <p:anim calcmode="lin" valueType="num">
                                      <p:cBhvr additive="base">
                                        <p:cTn id="48"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wipe(down)">
                                      <p:cBhvr>
                                        <p:cTn id="5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67" grpId="0" animBg="1"/>
      <p:bldP spid="5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A9D31542-71AD-430F-8FC0-21A6546A4D30}" type="datetime4">
              <a:rPr lang="de-DE" smtClean="0"/>
              <a:t>29. Januar 2019</a:t>
            </a:fld>
            <a:endParaRPr lang="de-CH"/>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32</a:t>
            </a:fld>
            <a:endParaRPr lang="de-CH"/>
          </a:p>
        </p:txBody>
      </p:sp>
      <p:sp>
        <p:nvSpPr>
          <p:cNvPr id="11" name="Textfeld 10"/>
          <p:cNvSpPr txBox="1"/>
          <p:nvPr/>
        </p:nvSpPr>
        <p:spPr>
          <a:xfrm>
            <a:off x="9167496" y="156209"/>
            <a:ext cx="3223519" cy="461665"/>
          </a:xfrm>
          <a:prstGeom prst="rect">
            <a:avLst/>
          </a:prstGeom>
          <a:noFill/>
        </p:spPr>
        <p:txBody>
          <a:bodyPr wrap="square" rtlCol="0">
            <a:spAutoFit/>
          </a:bodyPr>
          <a:lstStyle/>
          <a:p>
            <a:pPr algn="ctr"/>
            <a:r>
              <a:rPr lang="en-US" sz="2400" b="1" dirty="0" smtClean="0"/>
              <a:t>Quadrat</a:t>
            </a:r>
            <a:endParaRPr lang="de-CH" sz="2400" dirty="0"/>
          </a:p>
        </p:txBody>
      </p:sp>
      <p:sp>
        <p:nvSpPr>
          <p:cNvPr id="7" name="Textfeld 6"/>
          <p:cNvSpPr txBox="1"/>
          <p:nvPr/>
        </p:nvSpPr>
        <p:spPr>
          <a:xfrm>
            <a:off x="1632336" y="1612307"/>
            <a:ext cx="1419225" cy="646331"/>
          </a:xfrm>
          <a:prstGeom prst="rect">
            <a:avLst/>
          </a:prstGeom>
          <a:noFill/>
        </p:spPr>
        <p:txBody>
          <a:bodyPr wrap="square" rtlCol="0">
            <a:spAutoFit/>
          </a:bodyPr>
          <a:lstStyle/>
          <a:p>
            <a:pPr algn="r"/>
            <a:r>
              <a:rPr lang="de-CH" dirty="0" smtClean="0"/>
              <a:t>45° Leinenwinkel</a:t>
            </a:r>
            <a:endParaRPr lang="de-CH" dirty="0"/>
          </a:p>
        </p:txBody>
      </p:sp>
      <p:sp>
        <p:nvSpPr>
          <p:cNvPr id="9" name="Textfeld 8"/>
          <p:cNvSpPr txBox="1"/>
          <p:nvPr/>
        </p:nvSpPr>
        <p:spPr>
          <a:xfrm>
            <a:off x="9167496" y="1612307"/>
            <a:ext cx="1419225" cy="646331"/>
          </a:xfrm>
          <a:prstGeom prst="rect">
            <a:avLst/>
          </a:prstGeom>
          <a:noFill/>
        </p:spPr>
        <p:txBody>
          <a:bodyPr wrap="square" rtlCol="0">
            <a:spAutoFit/>
          </a:bodyPr>
          <a:lstStyle/>
          <a:p>
            <a:r>
              <a:rPr lang="de-CH" dirty="0" smtClean="0"/>
              <a:t>45° Leinenwinkel</a:t>
            </a:r>
            <a:endParaRPr lang="de-CH" dirty="0"/>
          </a:p>
        </p:txBody>
      </p:sp>
      <p:sp>
        <p:nvSpPr>
          <p:cNvPr id="10" name="Textfeld 9"/>
          <p:cNvSpPr txBox="1"/>
          <p:nvPr/>
        </p:nvSpPr>
        <p:spPr>
          <a:xfrm rot="16200000">
            <a:off x="4698136" y="3450810"/>
            <a:ext cx="2524125" cy="369332"/>
          </a:xfrm>
          <a:prstGeom prst="rect">
            <a:avLst/>
          </a:prstGeom>
          <a:noFill/>
        </p:spPr>
        <p:txBody>
          <a:bodyPr wrap="square" rtlCol="0">
            <a:spAutoFit/>
          </a:bodyPr>
          <a:lstStyle/>
          <a:p>
            <a:r>
              <a:rPr lang="de-CH" dirty="0" smtClean="0"/>
              <a:t>Mittellinie</a:t>
            </a:r>
            <a:endParaRPr lang="de-CH" dirty="0"/>
          </a:p>
        </p:txBody>
      </p:sp>
    </p:spTree>
    <p:extLst>
      <p:ext uri="{BB962C8B-B14F-4D97-AF65-F5344CB8AC3E}">
        <p14:creationId xmlns:p14="http://schemas.microsoft.com/office/powerpoint/2010/main" val="2071691991"/>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2" name="Datumsplatzhalter 81"/>
          <p:cNvSpPr>
            <a:spLocks noGrp="1"/>
          </p:cNvSpPr>
          <p:nvPr>
            <p:ph type="dt" sz="half" idx="10"/>
          </p:nvPr>
        </p:nvSpPr>
        <p:spPr/>
        <p:txBody>
          <a:bodyPr/>
          <a:lstStyle/>
          <a:p>
            <a:fld id="{85E102A8-9528-4264-B3F5-CC7C94EF7BD4}" type="datetime4">
              <a:rPr lang="de-DE" smtClean="0"/>
              <a:t>29. Januar 2019</a:t>
            </a:fld>
            <a:endParaRPr lang="de-CH"/>
          </a:p>
        </p:txBody>
      </p:sp>
      <p:sp>
        <p:nvSpPr>
          <p:cNvPr id="83" name="Fußzeilenplatzhalter 82"/>
          <p:cNvSpPr>
            <a:spLocks noGrp="1"/>
          </p:cNvSpPr>
          <p:nvPr>
            <p:ph type="ftr" sz="quarter" idx="11"/>
          </p:nvPr>
        </p:nvSpPr>
        <p:spPr/>
        <p:txBody>
          <a:bodyPr/>
          <a:lstStyle/>
          <a:p>
            <a:r>
              <a:rPr lang="de-DE" smtClean="0"/>
              <a:t>CIAM PR Kurs D</a:t>
            </a:r>
            <a:endParaRPr lang="de-CH"/>
          </a:p>
        </p:txBody>
      </p:sp>
      <p:sp>
        <p:nvSpPr>
          <p:cNvPr id="84" name="Foliennummernplatzhalter 83"/>
          <p:cNvSpPr>
            <a:spLocks noGrp="1"/>
          </p:cNvSpPr>
          <p:nvPr>
            <p:ph type="sldNum" sz="quarter" idx="12"/>
          </p:nvPr>
        </p:nvSpPr>
        <p:spPr/>
        <p:txBody>
          <a:bodyPr/>
          <a:lstStyle/>
          <a:p>
            <a:fld id="{B4A00A18-D286-4678-8428-61D7CDEC32E1}" type="slidenum">
              <a:rPr lang="de-CH" smtClean="0"/>
              <a:t>33</a:t>
            </a:fld>
            <a:endParaRPr lang="de-CH"/>
          </a:p>
        </p:txBody>
      </p:sp>
      <p:cxnSp>
        <p:nvCxnSpPr>
          <p:cNvPr id="20" name="Gerader Verbinder 19"/>
          <p:cNvCxnSpPr/>
          <p:nvPr/>
        </p:nvCxnSpPr>
        <p:spPr>
          <a:xfrm>
            <a:off x="1059068" y="5495534"/>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60549" y="850900"/>
            <a:ext cx="5425248" cy="338554"/>
          </a:xfrm>
          <a:prstGeom prst="rect">
            <a:avLst/>
          </a:prstGeom>
          <a:noFill/>
        </p:spPr>
        <p:txBody>
          <a:bodyPr wrap="square" rtlCol="0">
            <a:spAutoFit/>
          </a:bodyPr>
          <a:lstStyle/>
          <a:p>
            <a:r>
              <a:rPr lang="de-CH" sz="1600" dirty="0" smtClean="0">
                <a:latin typeface="Arial Black" panose="020B0A04020102020204" pitchFamily="34" charset="0"/>
              </a:rPr>
              <a:t>4.2.15.8  </a:t>
            </a:r>
            <a:r>
              <a:rPr lang="de-CH" sz="1600" dirty="0" err="1" smtClean="0">
                <a:latin typeface="Arial Black" panose="020B0A04020102020204" pitchFamily="34" charset="0"/>
              </a:rPr>
              <a:t>Two</a:t>
            </a:r>
            <a:r>
              <a:rPr lang="de-CH" sz="1600" dirty="0" smtClean="0">
                <a:latin typeface="Arial Black" panose="020B0A04020102020204" pitchFamily="34" charset="0"/>
              </a:rPr>
              <a:t> </a:t>
            </a:r>
            <a:r>
              <a:rPr lang="de-CH" sz="1600" dirty="0" err="1" smtClean="0">
                <a:latin typeface="Arial Black" panose="020B0A04020102020204" pitchFamily="34" charset="0"/>
              </a:rPr>
              <a:t>consecutive</a:t>
            </a:r>
            <a:r>
              <a:rPr lang="de-CH" sz="1600" dirty="0" smtClean="0">
                <a:latin typeface="Arial Black" panose="020B0A04020102020204" pitchFamily="34" charset="0"/>
              </a:rPr>
              <a:t> </a:t>
            </a:r>
            <a:r>
              <a:rPr lang="de-CH" sz="1600" dirty="0" err="1" smtClean="0">
                <a:latin typeface="Arial Black" panose="020B0A04020102020204" pitchFamily="34" charset="0"/>
              </a:rPr>
              <a:t>inside</a:t>
            </a:r>
            <a:r>
              <a:rPr lang="de-CH" sz="1600" dirty="0" smtClean="0">
                <a:latin typeface="Arial Black" panose="020B0A04020102020204" pitchFamily="34" charset="0"/>
              </a:rPr>
              <a:t> </a:t>
            </a:r>
            <a:r>
              <a:rPr lang="de-CH" sz="1600" dirty="0" err="1" smtClean="0">
                <a:latin typeface="Arial Black" panose="020B0A04020102020204" pitchFamily="34" charset="0"/>
              </a:rPr>
              <a:t>square</a:t>
            </a:r>
            <a:r>
              <a:rPr lang="de-CH" sz="1600" dirty="0" smtClean="0">
                <a:latin typeface="Arial Black" panose="020B0A04020102020204" pitchFamily="34" charset="0"/>
              </a:rPr>
              <a:t> </a:t>
            </a:r>
            <a:r>
              <a:rPr lang="de-CH" sz="1600" dirty="0" err="1" smtClean="0">
                <a:latin typeface="Arial Black" panose="020B0A04020102020204" pitchFamily="34" charset="0"/>
              </a:rPr>
              <a:t>loops</a:t>
            </a:r>
            <a:endParaRPr lang="de-CH" sz="1000" dirty="0">
              <a:latin typeface="Arial Black" panose="020B0A04020102020204" pitchFamily="34" charset="0"/>
            </a:endParaRPr>
          </a:p>
        </p:txBody>
      </p:sp>
      <p:cxnSp>
        <p:nvCxnSpPr>
          <p:cNvPr id="11" name="Gerader Verbinder 10"/>
          <p:cNvCxnSpPr/>
          <p:nvPr/>
        </p:nvCxnSpPr>
        <p:spPr>
          <a:xfrm>
            <a:off x="6162613" y="2012497"/>
            <a:ext cx="20704" cy="4053463"/>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53" name="Gerader Verbinder 52"/>
          <p:cNvCxnSpPr>
            <a:stCxn id="73" idx="3"/>
            <a:endCxn id="72" idx="0"/>
          </p:cNvCxnSpPr>
          <p:nvPr/>
        </p:nvCxnSpPr>
        <p:spPr>
          <a:xfrm flipH="1">
            <a:off x="6209167" y="4721531"/>
            <a:ext cx="2079581" cy="8491"/>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8771780" y="4583286"/>
            <a:ext cx="1175999" cy="307777"/>
          </a:xfrm>
          <a:prstGeom prst="rect">
            <a:avLst/>
          </a:prstGeom>
          <a:noFill/>
        </p:spPr>
        <p:txBody>
          <a:bodyPr wrap="square" rtlCol="0">
            <a:spAutoFit/>
          </a:bodyPr>
          <a:lstStyle/>
          <a:p>
            <a:r>
              <a:rPr lang="de-CH" sz="1400" b="1" dirty="0" smtClean="0">
                <a:latin typeface="Arial" panose="020B0604020202020204" pitchFamily="34" charset="0"/>
                <a:cs typeface="Arial" panose="020B0604020202020204" pitchFamily="34" charset="0"/>
              </a:rPr>
              <a:t>1.5 m</a:t>
            </a:r>
            <a:endParaRPr lang="de-CH" sz="1400" b="1" dirty="0">
              <a:latin typeface="Arial" panose="020B0604020202020204" pitchFamily="34" charset="0"/>
              <a:cs typeface="Arial" panose="020B0604020202020204" pitchFamily="34" charset="0"/>
            </a:endParaRPr>
          </a:p>
        </p:txBody>
      </p:sp>
      <p:cxnSp>
        <p:nvCxnSpPr>
          <p:cNvPr id="38" name="Gerader Verbinder 37"/>
          <p:cNvCxnSpPr/>
          <p:nvPr/>
        </p:nvCxnSpPr>
        <p:spPr>
          <a:xfrm flipH="1">
            <a:off x="6225055" y="2310827"/>
            <a:ext cx="2500700"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55" name="Textfeld 54"/>
          <p:cNvSpPr txBox="1"/>
          <p:nvPr/>
        </p:nvSpPr>
        <p:spPr>
          <a:xfrm>
            <a:off x="8725755" y="2156938"/>
            <a:ext cx="1175999" cy="307777"/>
          </a:xfrm>
          <a:prstGeom prst="rect">
            <a:avLst/>
          </a:prstGeom>
          <a:noFill/>
        </p:spPr>
        <p:txBody>
          <a:bodyPr wrap="square" rtlCol="0">
            <a:spAutoFit/>
          </a:bodyPr>
          <a:lstStyle/>
          <a:p>
            <a:r>
              <a:rPr lang="de-CH" sz="1400" b="1" dirty="0" smtClean="0">
                <a:latin typeface="Arial" panose="020B0604020202020204" pitchFamily="34" charset="0"/>
                <a:cs typeface="Arial" panose="020B0604020202020204" pitchFamily="34" charset="0"/>
              </a:rPr>
              <a:t>45 °</a:t>
            </a:r>
            <a:endParaRPr lang="de-CH" sz="1400" b="1" dirty="0">
              <a:latin typeface="Arial" panose="020B0604020202020204" pitchFamily="34" charset="0"/>
              <a:cs typeface="Arial" panose="020B0604020202020204" pitchFamily="34" charset="0"/>
            </a:endParaRPr>
          </a:p>
        </p:txBody>
      </p:sp>
      <p:grpSp>
        <p:nvGrpSpPr>
          <p:cNvPr id="31" name="Gruppieren 30"/>
          <p:cNvGrpSpPr/>
          <p:nvPr/>
        </p:nvGrpSpPr>
        <p:grpSpPr>
          <a:xfrm>
            <a:off x="4949818" y="2324523"/>
            <a:ext cx="2421278" cy="2407792"/>
            <a:chOff x="8354860" y="2091702"/>
            <a:chExt cx="2421278" cy="2407792"/>
          </a:xfrm>
        </p:grpSpPr>
        <p:sp>
          <p:nvSpPr>
            <p:cNvPr id="6" name="Bogen 5"/>
            <p:cNvSpPr/>
            <p:nvPr/>
          </p:nvSpPr>
          <p:spPr>
            <a:xfrm flipH="1">
              <a:off x="8354860" y="2102486"/>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40" name="Bogen 39"/>
            <p:cNvSpPr/>
            <p:nvPr/>
          </p:nvSpPr>
          <p:spPr>
            <a:xfrm>
              <a:off x="9749058" y="2091702"/>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41" name="Bogen 40"/>
            <p:cNvSpPr/>
            <p:nvPr/>
          </p:nvSpPr>
          <p:spPr>
            <a:xfrm flipH="1" flipV="1">
              <a:off x="8365644" y="3487235"/>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42" name="Bogen 41"/>
            <p:cNvSpPr/>
            <p:nvPr/>
          </p:nvSpPr>
          <p:spPr>
            <a:xfrm flipV="1">
              <a:off x="9763152" y="3481314"/>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12" name="Gerader Verbinder 11"/>
            <p:cNvCxnSpPr>
              <a:stCxn id="6" idx="0"/>
              <a:endCxn id="40" idx="0"/>
            </p:cNvCxnSpPr>
            <p:nvPr/>
          </p:nvCxnSpPr>
          <p:spPr>
            <a:xfrm flipV="1">
              <a:off x="8860260" y="2091702"/>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Gerader Verbinder 50"/>
            <p:cNvCxnSpPr/>
            <p:nvPr/>
          </p:nvCxnSpPr>
          <p:spPr>
            <a:xfrm rot="16200000" flipV="1">
              <a:off x="7663153" y="3299593"/>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Gerader Verbinder 51"/>
            <p:cNvCxnSpPr/>
            <p:nvPr/>
          </p:nvCxnSpPr>
          <p:spPr>
            <a:xfrm rot="5400000" flipV="1">
              <a:off x="10073647" y="3291872"/>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Gerader Verbinder 53"/>
            <p:cNvCxnSpPr/>
            <p:nvPr/>
          </p:nvCxnSpPr>
          <p:spPr>
            <a:xfrm flipV="1">
              <a:off x="8874354" y="4488710"/>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58" name="Bogen 57"/>
          <p:cNvSpPr/>
          <p:nvPr/>
        </p:nvSpPr>
        <p:spPr>
          <a:xfrm flipH="1">
            <a:off x="4862364" y="1803902"/>
            <a:ext cx="1689735" cy="1714125"/>
          </a:xfrm>
          <a:prstGeom prst="arc">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63" name="Gerader Verbinder 62"/>
          <p:cNvCxnSpPr/>
          <p:nvPr/>
        </p:nvCxnSpPr>
        <p:spPr>
          <a:xfrm rot="16200000" flipV="1">
            <a:off x="4174142" y="3217974"/>
            <a:ext cx="1394198" cy="10784"/>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4" name="Gerader Verbinder 63"/>
          <p:cNvCxnSpPr>
            <a:endCxn id="72" idx="2"/>
          </p:cNvCxnSpPr>
          <p:nvPr/>
        </p:nvCxnSpPr>
        <p:spPr>
          <a:xfrm flipH="1">
            <a:off x="7054035" y="2608562"/>
            <a:ext cx="8245" cy="1264397"/>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5" name="Gerader Verbinder 64"/>
          <p:cNvCxnSpPr/>
          <p:nvPr/>
        </p:nvCxnSpPr>
        <p:spPr>
          <a:xfrm flipV="1">
            <a:off x="5639895" y="1795513"/>
            <a:ext cx="629465" cy="4869"/>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69" name="Bogen 68"/>
          <p:cNvSpPr/>
          <p:nvPr/>
        </p:nvSpPr>
        <p:spPr>
          <a:xfrm flipH="1" flipV="1">
            <a:off x="4873561" y="3042064"/>
            <a:ext cx="1689735" cy="1714125"/>
          </a:xfrm>
          <a:prstGeom prst="arc">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70" name="Bogen 69"/>
          <p:cNvSpPr/>
          <p:nvPr/>
        </p:nvSpPr>
        <p:spPr>
          <a:xfrm>
            <a:off x="5371039" y="1793289"/>
            <a:ext cx="1689735" cy="1714125"/>
          </a:xfrm>
          <a:prstGeom prst="arc">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72" name="Bogen 71"/>
          <p:cNvSpPr/>
          <p:nvPr/>
        </p:nvSpPr>
        <p:spPr>
          <a:xfrm flipV="1">
            <a:off x="5364300" y="3015897"/>
            <a:ext cx="1689735" cy="1714125"/>
          </a:xfrm>
          <a:prstGeom prst="arc">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grpSp>
        <p:nvGrpSpPr>
          <p:cNvPr id="16" name="Gruppieren 15"/>
          <p:cNvGrpSpPr/>
          <p:nvPr/>
        </p:nvGrpSpPr>
        <p:grpSpPr>
          <a:xfrm>
            <a:off x="4494622" y="1905565"/>
            <a:ext cx="2198410" cy="2872992"/>
            <a:chOff x="1846471" y="4146822"/>
            <a:chExt cx="2198410" cy="2872992"/>
          </a:xfrm>
        </p:grpSpPr>
        <p:sp>
          <p:nvSpPr>
            <p:cNvPr id="80" name="Bogen 79"/>
            <p:cNvSpPr/>
            <p:nvPr/>
          </p:nvSpPr>
          <p:spPr>
            <a:xfrm flipH="1">
              <a:off x="1846471" y="4156998"/>
              <a:ext cx="1689735" cy="1643563"/>
            </a:xfrm>
            <a:prstGeom prst="arc">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85" name="Gerader Verbinder 84"/>
            <p:cNvCxnSpPr/>
            <p:nvPr/>
          </p:nvCxnSpPr>
          <p:spPr>
            <a:xfrm rot="16200000" flipV="1">
              <a:off x="1186945" y="5512638"/>
              <a:ext cx="1336805" cy="10784"/>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86" name="Gerader Verbinder 85"/>
            <p:cNvCxnSpPr>
              <a:stCxn id="89" idx="2"/>
              <a:endCxn id="90" idx="2"/>
            </p:cNvCxnSpPr>
            <p:nvPr/>
          </p:nvCxnSpPr>
          <p:spPr>
            <a:xfrm flipH="1">
              <a:off x="4038142" y="4968604"/>
              <a:ext cx="6739" cy="1229428"/>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87" name="Gerader Verbinder 86"/>
            <p:cNvCxnSpPr/>
            <p:nvPr/>
          </p:nvCxnSpPr>
          <p:spPr>
            <a:xfrm flipV="1">
              <a:off x="2624002" y="4148954"/>
              <a:ext cx="629465" cy="4669"/>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88" name="Bogen 87"/>
            <p:cNvSpPr/>
            <p:nvPr/>
          </p:nvSpPr>
          <p:spPr>
            <a:xfrm flipH="1" flipV="1">
              <a:off x="1857668" y="5344191"/>
              <a:ext cx="1689735" cy="1643563"/>
            </a:xfrm>
            <a:prstGeom prst="arc">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89" name="Bogen 88"/>
            <p:cNvSpPr/>
            <p:nvPr/>
          </p:nvSpPr>
          <p:spPr>
            <a:xfrm>
              <a:off x="2355146" y="4146822"/>
              <a:ext cx="1689735" cy="1643563"/>
            </a:xfrm>
            <a:prstGeom prst="arc">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90" name="Bogen 89"/>
            <p:cNvSpPr/>
            <p:nvPr/>
          </p:nvSpPr>
          <p:spPr>
            <a:xfrm flipV="1">
              <a:off x="2348407" y="5376251"/>
              <a:ext cx="1689735" cy="1643563"/>
            </a:xfrm>
            <a:prstGeom prst="arc">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grpSp>
      <p:grpSp>
        <p:nvGrpSpPr>
          <p:cNvPr id="10" name="Gruppieren 9"/>
          <p:cNvGrpSpPr/>
          <p:nvPr/>
        </p:nvGrpSpPr>
        <p:grpSpPr>
          <a:xfrm>
            <a:off x="5529179" y="4560393"/>
            <a:ext cx="1281806" cy="934585"/>
            <a:chOff x="2841255" y="3711656"/>
            <a:chExt cx="1075218" cy="805882"/>
          </a:xfrm>
        </p:grpSpPr>
        <p:grpSp>
          <p:nvGrpSpPr>
            <p:cNvPr id="8" name="Gruppieren 7"/>
            <p:cNvGrpSpPr/>
            <p:nvPr/>
          </p:nvGrpSpPr>
          <p:grpSpPr>
            <a:xfrm>
              <a:off x="2841255" y="3711656"/>
              <a:ext cx="317996" cy="789139"/>
              <a:chOff x="2129425" y="2079321"/>
              <a:chExt cx="292274" cy="789139"/>
            </a:xfrm>
            <a:solidFill>
              <a:schemeClr val="bg1"/>
            </a:solidFill>
          </p:grpSpPr>
          <p:sp>
            <p:nvSpPr>
              <p:cNvPr id="3" name="Ellipse 2"/>
              <p:cNvSpPr/>
              <p:nvPr/>
            </p:nvSpPr>
            <p:spPr>
              <a:xfrm>
                <a:off x="2154477" y="2079321"/>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5" name="Gerader Verbinder 4"/>
              <p:cNvCxnSpPr>
                <a:stCxn id="3"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3222137" y="3728401"/>
              <a:ext cx="317996" cy="789137"/>
              <a:chOff x="2129425" y="2079323"/>
              <a:chExt cx="292274" cy="789137"/>
            </a:xfrm>
            <a:solidFill>
              <a:schemeClr val="bg1"/>
            </a:solidFill>
          </p:grpSpPr>
          <p:sp>
            <p:nvSpPr>
              <p:cNvPr id="22" name="Ellipse 21"/>
              <p:cNvSpPr/>
              <p:nvPr/>
            </p:nvSpPr>
            <p:spPr>
              <a:xfrm>
                <a:off x="2154478" y="2079323"/>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23" name="Gerader Verbinder 22"/>
              <p:cNvCxnSpPr>
                <a:stCxn id="22"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3598477" y="3725881"/>
              <a:ext cx="317996" cy="789139"/>
              <a:chOff x="2129425" y="2079321"/>
              <a:chExt cx="292274" cy="789139"/>
            </a:xfrm>
            <a:solidFill>
              <a:schemeClr val="bg1"/>
            </a:solidFill>
          </p:grpSpPr>
          <p:sp>
            <p:nvSpPr>
              <p:cNvPr id="27" name="Ellipse 26"/>
              <p:cNvSpPr/>
              <p:nvPr/>
            </p:nvSpPr>
            <p:spPr>
              <a:xfrm>
                <a:off x="2154477" y="2079321"/>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30" name="Gerader Verbinder 29"/>
              <p:cNvCxnSpPr>
                <a:stCxn id="27"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59" name="Gerader Verbinder 58"/>
          <p:cNvCxnSpPr/>
          <p:nvPr/>
        </p:nvCxnSpPr>
        <p:spPr>
          <a:xfrm>
            <a:off x="1793330" y="1527559"/>
            <a:ext cx="302507"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0" name="Gerader Verbinder 59"/>
          <p:cNvCxnSpPr/>
          <p:nvPr/>
        </p:nvCxnSpPr>
        <p:spPr>
          <a:xfrm>
            <a:off x="1809168" y="1325618"/>
            <a:ext cx="66935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1" name="Textfeld 60"/>
          <p:cNvSpPr txBox="1"/>
          <p:nvPr/>
        </p:nvSpPr>
        <p:spPr>
          <a:xfrm>
            <a:off x="1111450" y="1189454"/>
            <a:ext cx="833133" cy="461665"/>
          </a:xfrm>
          <a:prstGeom prst="rect">
            <a:avLst/>
          </a:prstGeom>
          <a:noFill/>
        </p:spPr>
        <p:txBody>
          <a:bodyPr wrap="square" rtlCol="0">
            <a:spAutoFit/>
          </a:bodyPr>
          <a:lstStyle/>
          <a:p>
            <a:r>
              <a:rPr lang="de-CH" sz="1200" dirty="0" smtClean="0">
                <a:latin typeface="Arial" panose="020B0604020202020204" pitchFamily="34" charset="0"/>
                <a:cs typeface="Arial" panose="020B0604020202020204" pitchFamily="34" charset="0"/>
              </a:rPr>
              <a:t>Regel</a:t>
            </a:r>
          </a:p>
          <a:p>
            <a:r>
              <a:rPr lang="de-CH" sz="1200" dirty="0" smtClean="0">
                <a:latin typeface="Arial" panose="020B0604020202020204" pitchFamily="34" charset="0"/>
                <a:cs typeface="Arial" panose="020B0604020202020204" pitchFamily="34" charset="0"/>
              </a:rPr>
              <a:t>Flugweg</a:t>
            </a:r>
            <a:endParaRPr lang="de-CH" sz="1200" dirty="0">
              <a:latin typeface="Arial" panose="020B0604020202020204" pitchFamily="34" charset="0"/>
              <a:cs typeface="Arial" panose="020B0604020202020204" pitchFamily="34" charset="0"/>
            </a:endParaRPr>
          </a:p>
        </p:txBody>
      </p:sp>
      <p:cxnSp>
        <p:nvCxnSpPr>
          <p:cNvPr id="66" name="Gerader Verbinder 65"/>
          <p:cNvCxnSpPr/>
          <p:nvPr/>
        </p:nvCxnSpPr>
        <p:spPr>
          <a:xfrm>
            <a:off x="2176016" y="1524277"/>
            <a:ext cx="302507" cy="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67" name="Gerader Verbinder 66"/>
          <p:cNvCxnSpPr/>
          <p:nvPr/>
        </p:nvCxnSpPr>
        <p:spPr>
          <a:xfrm flipV="1">
            <a:off x="2985398" y="4743565"/>
            <a:ext cx="2116356" cy="23567"/>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1" name="Pfeil nach rechts 70"/>
          <p:cNvSpPr/>
          <p:nvPr/>
        </p:nvSpPr>
        <p:spPr>
          <a:xfrm flipH="1">
            <a:off x="2572559" y="4595165"/>
            <a:ext cx="433834" cy="34393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3" name="Pfeil nach rechts 72"/>
          <p:cNvSpPr/>
          <p:nvPr/>
        </p:nvSpPr>
        <p:spPr>
          <a:xfrm flipH="1">
            <a:off x="8288748" y="4549564"/>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75" name="Gruppieren 74"/>
          <p:cNvGrpSpPr/>
          <p:nvPr/>
        </p:nvGrpSpPr>
        <p:grpSpPr>
          <a:xfrm>
            <a:off x="3087682" y="3258968"/>
            <a:ext cx="1306688" cy="300336"/>
            <a:chOff x="2894663" y="3527121"/>
            <a:chExt cx="1047681" cy="300336"/>
          </a:xfrm>
        </p:grpSpPr>
        <p:sp>
          <p:nvSpPr>
            <p:cNvPr id="76" name="Rechteckige Legende 1"/>
            <p:cNvSpPr/>
            <p:nvPr/>
          </p:nvSpPr>
          <p:spPr>
            <a:xfrm rot="16200000">
              <a:off x="3268336" y="3153448"/>
              <a:ext cx="300336" cy="1047681"/>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79" name="Textfeld 78"/>
            <p:cNvSpPr txBox="1"/>
            <p:nvPr/>
          </p:nvSpPr>
          <p:spPr>
            <a:xfrm>
              <a:off x="2921521" y="3559887"/>
              <a:ext cx="683114"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versetzt</a:t>
              </a:r>
              <a:endParaRPr lang="de-CH" sz="1000" dirty="0">
                <a:latin typeface="Arial" panose="020B0604020202020204" pitchFamily="34" charset="0"/>
                <a:cs typeface="Arial" panose="020B0604020202020204" pitchFamily="34" charset="0"/>
              </a:endParaRPr>
            </a:p>
          </p:txBody>
        </p:sp>
      </p:grpSp>
      <p:grpSp>
        <p:nvGrpSpPr>
          <p:cNvPr id="91" name="Gruppieren 90"/>
          <p:cNvGrpSpPr/>
          <p:nvPr/>
        </p:nvGrpSpPr>
        <p:grpSpPr>
          <a:xfrm rot="19417380" flipH="1">
            <a:off x="5073420" y="3901215"/>
            <a:ext cx="1155028" cy="300336"/>
            <a:chOff x="2894663" y="3527121"/>
            <a:chExt cx="1047681" cy="300336"/>
          </a:xfrm>
        </p:grpSpPr>
        <p:sp>
          <p:nvSpPr>
            <p:cNvPr id="92" name="Rechteckige Legende 1"/>
            <p:cNvSpPr/>
            <p:nvPr/>
          </p:nvSpPr>
          <p:spPr>
            <a:xfrm rot="16200000">
              <a:off x="3268336" y="3153448"/>
              <a:ext cx="300336" cy="1047681"/>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93" name="Textfeld 92"/>
            <p:cNvSpPr txBox="1"/>
            <p:nvPr/>
          </p:nvSpPr>
          <p:spPr>
            <a:xfrm>
              <a:off x="2921521" y="3559887"/>
              <a:ext cx="683114"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 Zu weich</a:t>
              </a:r>
              <a:endParaRPr lang="de-CH" sz="1000" dirty="0">
                <a:latin typeface="Arial" panose="020B0604020202020204" pitchFamily="34" charset="0"/>
                <a:cs typeface="Arial" panose="020B0604020202020204" pitchFamily="34" charset="0"/>
              </a:endParaRPr>
            </a:p>
          </p:txBody>
        </p:sp>
      </p:grpSp>
      <p:grpSp>
        <p:nvGrpSpPr>
          <p:cNvPr id="97" name="Gruppieren 96"/>
          <p:cNvGrpSpPr/>
          <p:nvPr/>
        </p:nvGrpSpPr>
        <p:grpSpPr>
          <a:xfrm>
            <a:off x="5609891" y="1266908"/>
            <a:ext cx="687396" cy="465488"/>
            <a:chOff x="7280981" y="2190367"/>
            <a:chExt cx="1329619" cy="465488"/>
          </a:xfrm>
        </p:grpSpPr>
        <p:sp>
          <p:nvSpPr>
            <p:cNvPr id="98" name="Rechteckige Legende 1"/>
            <p:cNvSpPr/>
            <p:nvPr/>
          </p:nvSpPr>
          <p:spPr>
            <a:xfrm>
              <a:off x="7314673" y="2190367"/>
              <a:ext cx="1295927" cy="465488"/>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99" name="Textfeld 98"/>
            <p:cNvSpPr txBox="1"/>
            <p:nvPr/>
          </p:nvSpPr>
          <p:spPr>
            <a:xfrm>
              <a:off x="7280981" y="2213811"/>
              <a:ext cx="1321336"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Zu hoch</a:t>
              </a:r>
              <a:endParaRPr lang="de-CH" sz="1000" dirty="0">
                <a:latin typeface="Arial" panose="020B0604020202020204" pitchFamily="34" charset="0"/>
                <a:cs typeface="Arial" panose="020B0604020202020204" pitchFamily="34" charset="0"/>
              </a:endParaRPr>
            </a:p>
          </p:txBody>
        </p:sp>
      </p:grpSp>
      <p:sp>
        <p:nvSpPr>
          <p:cNvPr id="68" name="Ellipse 67"/>
          <p:cNvSpPr/>
          <p:nvPr/>
        </p:nvSpPr>
        <p:spPr>
          <a:xfrm>
            <a:off x="5276219" y="4582542"/>
            <a:ext cx="263190" cy="26319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4" name="Ellipse 73"/>
          <p:cNvSpPr/>
          <p:nvPr/>
        </p:nvSpPr>
        <p:spPr>
          <a:xfrm>
            <a:off x="5232579" y="4530712"/>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883642352"/>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1000"/>
                                        <p:tgtEl>
                                          <p:spTgt spid="91"/>
                                        </p:tgtEl>
                                      </p:cBhvr>
                                    </p:animEffect>
                                    <p:anim calcmode="lin" valueType="num">
                                      <p:cBhvr>
                                        <p:cTn id="14" dur="1000" fill="hold"/>
                                        <p:tgtEl>
                                          <p:spTgt spid="91"/>
                                        </p:tgtEl>
                                        <p:attrNameLst>
                                          <p:attrName>ppt_x</p:attrName>
                                        </p:attrNameLst>
                                      </p:cBhvr>
                                      <p:tavLst>
                                        <p:tav tm="0">
                                          <p:val>
                                            <p:strVal val="#ppt_x"/>
                                          </p:val>
                                        </p:tav>
                                        <p:tav tm="100000">
                                          <p:val>
                                            <p:strVal val="#ppt_x"/>
                                          </p:val>
                                        </p:tav>
                                      </p:tavLst>
                                    </p:anim>
                                    <p:anim calcmode="lin" valueType="num">
                                      <p:cBhvr>
                                        <p:cTn id="15"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fade">
                                      <p:cBhvr>
                                        <p:cTn id="28" dur="1000"/>
                                        <p:tgtEl>
                                          <p:spTgt spid="97"/>
                                        </p:tgtEl>
                                      </p:cBhvr>
                                    </p:animEffect>
                                    <p:anim calcmode="lin" valueType="num">
                                      <p:cBhvr>
                                        <p:cTn id="29" dur="1000" fill="hold"/>
                                        <p:tgtEl>
                                          <p:spTgt spid="97"/>
                                        </p:tgtEl>
                                        <p:attrNameLst>
                                          <p:attrName>ppt_x</p:attrName>
                                        </p:attrNameLst>
                                      </p:cBhvr>
                                      <p:tavLst>
                                        <p:tav tm="0">
                                          <p:val>
                                            <p:strVal val="#ppt_x"/>
                                          </p:val>
                                        </p:tav>
                                        <p:tav tm="100000">
                                          <p:val>
                                            <p:strVal val="#ppt_x"/>
                                          </p:val>
                                        </p:tav>
                                      </p:tavLst>
                                    </p:anim>
                                    <p:anim calcmode="lin" valueType="num">
                                      <p:cBhvr>
                                        <p:cTn id="30"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75"/>
                                        </p:tgtEl>
                                        <p:attrNameLst>
                                          <p:attrName>style.visibility</p:attrName>
                                        </p:attrNameLst>
                                      </p:cBhvr>
                                      <p:to>
                                        <p:strVal val="visible"/>
                                      </p:to>
                                    </p:set>
                                    <p:animEffect transition="in" filter="fade">
                                      <p:cBhvr>
                                        <p:cTn id="51" dur="1000"/>
                                        <p:tgtEl>
                                          <p:spTgt spid="75"/>
                                        </p:tgtEl>
                                      </p:cBhvr>
                                    </p:animEffect>
                                    <p:anim calcmode="lin" valueType="num">
                                      <p:cBhvr>
                                        <p:cTn id="52" dur="1000" fill="hold"/>
                                        <p:tgtEl>
                                          <p:spTgt spid="75"/>
                                        </p:tgtEl>
                                        <p:attrNameLst>
                                          <p:attrName>ppt_x</p:attrName>
                                        </p:attrNameLst>
                                      </p:cBhvr>
                                      <p:tavLst>
                                        <p:tav tm="0">
                                          <p:val>
                                            <p:strVal val="#ppt_x"/>
                                          </p:val>
                                        </p:tav>
                                        <p:tav tm="100000">
                                          <p:val>
                                            <p:strVal val="#ppt_x"/>
                                          </p:val>
                                        </p:tav>
                                      </p:tavLst>
                                    </p:anim>
                                    <p:anim calcmode="lin" valueType="num">
                                      <p:cBhvr>
                                        <p:cTn id="53"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74"/>
                                        </p:tgtEl>
                                        <p:attrNameLst>
                                          <p:attrName>style.visibility</p:attrName>
                                        </p:attrNameLst>
                                      </p:cBhvr>
                                      <p:to>
                                        <p:strVal val="visible"/>
                                      </p:to>
                                    </p:set>
                                    <p:anim calcmode="lin" valueType="num">
                                      <p:cBhvr additive="base">
                                        <p:cTn id="58" dur="500" fill="hold"/>
                                        <p:tgtEl>
                                          <p:spTgt spid="74"/>
                                        </p:tgtEl>
                                        <p:attrNameLst>
                                          <p:attrName>ppt_x</p:attrName>
                                        </p:attrNameLst>
                                      </p:cBhvr>
                                      <p:tavLst>
                                        <p:tav tm="0">
                                          <p:val>
                                            <p:strVal val="#ppt_x"/>
                                          </p:val>
                                        </p:tav>
                                        <p:tav tm="100000">
                                          <p:val>
                                            <p:strVal val="#ppt_x"/>
                                          </p:val>
                                        </p:tav>
                                      </p:tavLst>
                                    </p:anim>
                                    <p:anim calcmode="lin" valueType="num">
                                      <p:cBhvr additive="base">
                                        <p:cTn id="59"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6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wipe(down)">
                                      <p:cBhvr>
                                        <p:cTn id="6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9" grpId="0" animBg="1"/>
      <p:bldP spid="70" grpId="0" animBg="1"/>
      <p:bldP spid="72" grpId="0" animBg="1"/>
      <p:bldP spid="71" grpId="0" animBg="1"/>
      <p:bldP spid="7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67" name="Gerader Verbinder 66"/>
          <p:cNvCxnSpPr/>
          <p:nvPr/>
        </p:nvCxnSpPr>
        <p:spPr>
          <a:xfrm flipV="1">
            <a:off x="6318645" y="4710772"/>
            <a:ext cx="2116356" cy="23567"/>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2" name="Datumsplatzhalter 81"/>
          <p:cNvSpPr>
            <a:spLocks noGrp="1"/>
          </p:cNvSpPr>
          <p:nvPr>
            <p:ph type="dt" sz="half" idx="10"/>
          </p:nvPr>
        </p:nvSpPr>
        <p:spPr/>
        <p:txBody>
          <a:bodyPr/>
          <a:lstStyle/>
          <a:p>
            <a:fld id="{E3F47CEB-7132-4A08-A295-1C16D12B4A5C}" type="datetime4">
              <a:rPr lang="de-DE" smtClean="0"/>
              <a:t>29. Januar 2019</a:t>
            </a:fld>
            <a:endParaRPr lang="de-CH"/>
          </a:p>
        </p:txBody>
      </p:sp>
      <p:sp>
        <p:nvSpPr>
          <p:cNvPr id="83" name="Fußzeilenplatzhalter 82"/>
          <p:cNvSpPr>
            <a:spLocks noGrp="1"/>
          </p:cNvSpPr>
          <p:nvPr>
            <p:ph type="ftr" sz="quarter" idx="11"/>
          </p:nvPr>
        </p:nvSpPr>
        <p:spPr/>
        <p:txBody>
          <a:bodyPr/>
          <a:lstStyle/>
          <a:p>
            <a:r>
              <a:rPr lang="de-DE" smtClean="0"/>
              <a:t>CIAM PR Kurs D</a:t>
            </a:r>
            <a:endParaRPr lang="de-CH"/>
          </a:p>
        </p:txBody>
      </p:sp>
      <p:sp>
        <p:nvSpPr>
          <p:cNvPr id="84" name="Foliennummernplatzhalter 83"/>
          <p:cNvSpPr>
            <a:spLocks noGrp="1"/>
          </p:cNvSpPr>
          <p:nvPr>
            <p:ph type="sldNum" sz="quarter" idx="12"/>
          </p:nvPr>
        </p:nvSpPr>
        <p:spPr/>
        <p:txBody>
          <a:bodyPr/>
          <a:lstStyle/>
          <a:p>
            <a:fld id="{B4A00A18-D286-4678-8428-61D7CDEC32E1}" type="slidenum">
              <a:rPr lang="de-CH" smtClean="0"/>
              <a:t>34</a:t>
            </a:fld>
            <a:endParaRPr lang="de-CH"/>
          </a:p>
        </p:txBody>
      </p:sp>
      <p:cxnSp>
        <p:nvCxnSpPr>
          <p:cNvPr id="20" name="Gerader Verbinder 19"/>
          <p:cNvCxnSpPr/>
          <p:nvPr/>
        </p:nvCxnSpPr>
        <p:spPr>
          <a:xfrm>
            <a:off x="1059068" y="5495534"/>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14840" y="851086"/>
            <a:ext cx="5998002" cy="338554"/>
          </a:xfrm>
          <a:prstGeom prst="rect">
            <a:avLst/>
          </a:prstGeom>
          <a:noFill/>
        </p:spPr>
        <p:txBody>
          <a:bodyPr wrap="square" rtlCol="0">
            <a:spAutoFit/>
          </a:bodyPr>
          <a:lstStyle/>
          <a:p>
            <a:r>
              <a:rPr lang="de-CH" sz="1600" dirty="0" smtClean="0">
                <a:latin typeface="Arial Black" panose="020B0A04020102020204" pitchFamily="34" charset="0"/>
              </a:rPr>
              <a:t>4.2.15.9  </a:t>
            </a:r>
            <a:r>
              <a:rPr lang="de-CH" sz="1600" dirty="0" err="1" smtClean="0">
                <a:latin typeface="Arial Black" panose="020B0A04020102020204" pitchFamily="34" charset="0"/>
              </a:rPr>
              <a:t>Two</a:t>
            </a:r>
            <a:r>
              <a:rPr lang="de-CH" sz="1600" dirty="0" smtClean="0">
                <a:latin typeface="Arial Black" panose="020B0A04020102020204" pitchFamily="34" charset="0"/>
              </a:rPr>
              <a:t> </a:t>
            </a:r>
            <a:r>
              <a:rPr lang="de-CH" sz="1600" dirty="0" err="1" smtClean="0">
                <a:latin typeface="Arial Black" panose="020B0A04020102020204" pitchFamily="34" charset="0"/>
              </a:rPr>
              <a:t>consecutive</a:t>
            </a:r>
            <a:r>
              <a:rPr lang="de-CH" sz="1600" dirty="0" smtClean="0">
                <a:latin typeface="Arial Black" panose="020B0A04020102020204" pitchFamily="34" charset="0"/>
              </a:rPr>
              <a:t> outside </a:t>
            </a:r>
            <a:r>
              <a:rPr lang="de-CH" sz="1600" dirty="0" err="1" smtClean="0">
                <a:latin typeface="Arial Black" panose="020B0A04020102020204" pitchFamily="34" charset="0"/>
              </a:rPr>
              <a:t>square</a:t>
            </a:r>
            <a:r>
              <a:rPr lang="de-CH" sz="1600" dirty="0" smtClean="0">
                <a:latin typeface="Arial Black" panose="020B0A04020102020204" pitchFamily="34" charset="0"/>
              </a:rPr>
              <a:t> </a:t>
            </a:r>
            <a:r>
              <a:rPr lang="de-CH" sz="1600" dirty="0" err="1" smtClean="0">
                <a:latin typeface="Arial Black" panose="020B0A04020102020204" pitchFamily="34" charset="0"/>
              </a:rPr>
              <a:t>loops</a:t>
            </a:r>
            <a:endParaRPr lang="de-CH" sz="1000" dirty="0">
              <a:latin typeface="Arial Black" panose="020B0A04020102020204" pitchFamily="34" charset="0"/>
            </a:endParaRPr>
          </a:p>
        </p:txBody>
      </p:sp>
      <p:cxnSp>
        <p:nvCxnSpPr>
          <p:cNvPr id="11" name="Gerader Verbinder 10"/>
          <p:cNvCxnSpPr/>
          <p:nvPr/>
        </p:nvCxnSpPr>
        <p:spPr>
          <a:xfrm>
            <a:off x="6162613" y="2012497"/>
            <a:ext cx="20704" cy="4053463"/>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flipH="1" flipV="1">
            <a:off x="7845609" y="2317224"/>
            <a:ext cx="1393925" cy="1396911"/>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8369168" y="4521870"/>
            <a:ext cx="1175999" cy="307777"/>
          </a:xfrm>
          <a:prstGeom prst="rect">
            <a:avLst/>
          </a:prstGeom>
          <a:noFill/>
        </p:spPr>
        <p:txBody>
          <a:bodyPr wrap="square" rtlCol="0">
            <a:spAutoFit/>
          </a:bodyPr>
          <a:lstStyle/>
          <a:p>
            <a:r>
              <a:rPr lang="de-CH" sz="1400" b="1" dirty="0" smtClean="0">
                <a:latin typeface="Arial" panose="020B0604020202020204" pitchFamily="34" charset="0"/>
                <a:cs typeface="Arial" panose="020B0604020202020204" pitchFamily="34" charset="0"/>
              </a:rPr>
              <a:t>1.5 m</a:t>
            </a:r>
            <a:endParaRPr lang="de-CH" sz="1400" b="1" dirty="0">
              <a:latin typeface="Arial" panose="020B0604020202020204" pitchFamily="34" charset="0"/>
              <a:cs typeface="Arial" panose="020B0604020202020204" pitchFamily="34" charset="0"/>
            </a:endParaRPr>
          </a:p>
        </p:txBody>
      </p:sp>
      <p:cxnSp>
        <p:nvCxnSpPr>
          <p:cNvPr id="38" name="Gerader Verbinder 37"/>
          <p:cNvCxnSpPr/>
          <p:nvPr/>
        </p:nvCxnSpPr>
        <p:spPr>
          <a:xfrm flipH="1">
            <a:off x="4421875" y="2310827"/>
            <a:ext cx="4303880"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55" name="Textfeld 54"/>
          <p:cNvSpPr txBox="1"/>
          <p:nvPr/>
        </p:nvSpPr>
        <p:spPr>
          <a:xfrm>
            <a:off x="8725755" y="2156938"/>
            <a:ext cx="1175999" cy="307777"/>
          </a:xfrm>
          <a:prstGeom prst="rect">
            <a:avLst/>
          </a:prstGeom>
          <a:noFill/>
        </p:spPr>
        <p:txBody>
          <a:bodyPr wrap="square" rtlCol="0">
            <a:spAutoFit/>
          </a:bodyPr>
          <a:lstStyle/>
          <a:p>
            <a:r>
              <a:rPr lang="de-CH" sz="1400" b="1" dirty="0" smtClean="0">
                <a:latin typeface="Arial" panose="020B0604020202020204" pitchFamily="34" charset="0"/>
                <a:cs typeface="Arial" panose="020B0604020202020204" pitchFamily="34" charset="0"/>
              </a:rPr>
              <a:t>45 °</a:t>
            </a:r>
            <a:endParaRPr lang="de-CH" sz="1400" b="1" dirty="0">
              <a:latin typeface="Arial" panose="020B0604020202020204" pitchFamily="34" charset="0"/>
              <a:cs typeface="Arial" panose="020B0604020202020204" pitchFamily="34" charset="0"/>
            </a:endParaRPr>
          </a:p>
        </p:txBody>
      </p:sp>
      <p:grpSp>
        <p:nvGrpSpPr>
          <p:cNvPr id="31" name="Gruppieren 30"/>
          <p:cNvGrpSpPr/>
          <p:nvPr/>
        </p:nvGrpSpPr>
        <p:grpSpPr>
          <a:xfrm>
            <a:off x="4949818" y="2324523"/>
            <a:ext cx="2421278" cy="2407792"/>
            <a:chOff x="8354860" y="2091702"/>
            <a:chExt cx="2421278" cy="2407792"/>
          </a:xfrm>
        </p:grpSpPr>
        <p:sp>
          <p:nvSpPr>
            <p:cNvPr id="6" name="Bogen 5"/>
            <p:cNvSpPr/>
            <p:nvPr/>
          </p:nvSpPr>
          <p:spPr>
            <a:xfrm flipH="1">
              <a:off x="8354860" y="2102486"/>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40" name="Bogen 39"/>
            <p:cNvSpPr/>
            <p:nvPr/>
          </p:nvSpPr>
          <p:spPr>
            <a:xfrm>
              <a:off x="9749058" y="2091702"/>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41" name="Bogen 40"/>
            <p:cNvSpPr/>
            <p:nvPr/>
          </p:nvSpPr>
          <p:spPr>
            <a:xfrm flipH="1" flipV="1">
              <a:off x="8365644" y="3487235"/>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42" name="Bogen 41"/>
            <p:cNvSpPr/>
            <p:nvPr/>
          </p:nvSpPr>
          <p:spPr>
            <a:xfrm flipV="1">
              <a:off x="9763152" y="3481314"/>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12" name="Gerader Verbinder 11"/>
            <p:cNvCxnSpPr>
              <a:stCxn id="6" idx="0"/>
              <a:endCxn id="40" idx="0"/>
            </p:cNvCxnSpPr>
            <p:nvPr/>
          </p:nvCxnSpPr>
          <p:spPr>
            <a:xfrm flipV="1">
              <a:off x="8860260" y="2091702"/>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Gerader Verbinder 50"/>
            <p:cNvCxnSpPr/>
            <p:nvPr/>
          </p:nvCxnSpPr>
          <p:spPr>
            <a:xfrm rot="16200000" flipV="1">
              <a:off x="7663153" y="3299593"/>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Gerader Verbinder 51"/>
            <p:cNvCxnSpPr/>
            <p:nvPr/>
          </p:nvCxnSpPr>
          <p:spPr>
            <a:xfrm rot="5400000" flipV="1">
              <a:off x="10073647" y="3291872"/>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Gerader Verbinder 53"/>
            <p:cNvCxnSpPr/>
            <p:nvPr/>
          </p:nvCxnSpPr>
          <p:spPr>
            <a:xfrm flipV="1">
              <a:off x="8874354" y="4488710"/>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58" name="Bogen 57"/>
          <p:cNvSpPr/>
          <p:nvPr/>
        </p:nvSpPr>
        <p:spPr>
          <a:xfrm flipH="1">
            <a:off x="4862364" y="1803902"/>
            <a:ext cx="1689735" cy="1714125"/>
          </a:xfrm>
          <a:prstGeom prst="arc">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63" name="Gerader Verbinder 62"/>
          <p:cNvCxnSpPr/>
          <p:nvPr/>
        </p:nvCxnSpPr>
        <p:spPr>
          <a:xfrm rot="16200000" flipV="1">
            <a:off x="4174142" y="3217974"/>
            <a:ext cx="1394198" cy="10784"/>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4" name="Gerader Verbinder 63"/>
          <p:cNvCxnSpPr/>
          <p:nvPr/>
        </p:nvCxnSpPr>
        <p:spPr>
          <a:xfrm flipH="1">
            <a:off x="7429355" y="2608562"/>
            <a:ext cx="8245" cy="1264397"/>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5" name="Gerader Verbinder 64"/>
          <p:cNvCxnSpPr>
            <a:endCxn id="70" idx="0"/>
          </p:cNvCxnSpPr>
          <p:nvPr/>
        </p:nvCxnSpPr>
        <p:spPr>
          <a:xfrm flipV="1">
            <a:off x="5639895" y="1793289"/>
            <a:ext cx="951331" cy="7094"/>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69" name="Bogen 68"/>
          <p:cNvSpPr/>
          <p:nvPr/>
        </p:nvSpPr>
        <p:spPr>
          <a:xfrm flipH="1" flipV="1">
            <a:off x="4873561" y="3042064"/>
            <a:ext cx="1689735" cy="1714125"/>
          </a:xfrm>
          <a:prstGeom prst="arc">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70" name="Bogen 69"/>
          <p:cNvSpPr/>
          <p:nvPr/>
        </p:nvSpPr>
        <p:spPr>
          <a:xfrm>
            <a:off x="5746359" y="1793289"/>
            <a:ext cx="1689735" cy="1714125"/>
          </a:xfrm>
          <a:prstGeom prst="arc">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72" name="Bogen 71"/>
          <p:cNvSpPr/>
          <p:nvPr/>
        </p:nvSpPr>
        <p:spPr>
          <a:xfrm flipV="1">
            <a:off x="5739614" y="3015897"/>
            <a:ext cx="1689735" cy="1714125"/>
          </a:xfrm>
          <a:prstGeom prst="arc">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grpSp>
        <p:nvGrpSpPr>
          <p:cNvPr id="28" name="Gruppieren 27"/>
          <p:cNvGrpSpPr/>
          <p:nvPr/>
        </p:nvGrpSpPr>
        <p:grpSpPr>
          <a:xfrm>
            <a:off x="1068951" y="1189640"/>
            <a:ext cx="1409572" cy="461665"/>
            <a:chOff x="1068951" y="1189640"/>
            <a:chExt cx="1409572" cy="461665"/>
          </a:xfrm>
        </p:grpSpPr>
        <p:cxnSp>
          <p:nvCxnSpPr>
            <p:cNvPr id="59" name="Gerader Verbinder 58"/>
            <p:cNvCxnSpPr/>
            <p:nvPr/>
          </p:nvCxnSpPr>
          <p:spPr>
            <a:xfrm>
              <a:off x="1793330" y="1527559"/>
              <a:ext cx="302507"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0" name="Gerader Verbinder 59"/>
            <p:cNvCxnSpPr/>
            <p:nvPr/>
          </p:nvCxnSpPr>
          <p:spPr>
            <a:xfrm>
              <a:off x="1809168" y="1325618"/>
              <a:ext cx="66935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1" name="Textfeld 60"/>
            <p:cNvSpPr txBox="1"/>
            <p:nvPr/>
          </p:nvSpPr>
          <p:spPr>
            <a:xfrm>
              <a:off x="1068951" y="1189640"/>
              <a:ext cx="812486" cy="461665"/>
            </a:xfrm>
            <a:prstGeom prst="rect">
              <a:avLst/>
            </a:prstGeom>
            <a:noFill/>
          </p:spPr>
          <p:txBody>
            <a:bodyPr wrap="square" rtlCol="0">
              <a:spAutoFit/>
            </a:bodyPr>
            <a:lstStyle/>
            <a:p>
              <a:r>
                <a:rPr lang="de-CH" sz="1200" dirty="0" err="1" smtClean="0">
                  <a:latin typeface="Arial" panose="020B0604020202020204" pitchFamily="34" charset="0"/>
                  <a:cs typeface="Arial" panose="020B0604020202020204" pitchFamily="34" charset="0"/>
                </a:rPr>
                <a:t>Rule</a:t>
              </a:r>
              <a:endParaRPr lang="de-CH" sz="1200" dirty="0" smtClean="0">
                <a:latin typeface="Arial" panose="020B0604020202020204" pitchFamily="34" charset="0"/>
                <a:cs typeface="Arial" panose="020B0604020202020204" pitchFamily="34" charset="0"/>
              </a:endParaRPr>
            </a:p>
            <a:p>
              <a:r>
                <a:rPr lang="de-CH" sz="1200" dirty="0" smtClean="0">
                  <a:latin typeface="Arial" panose="020B0604020202020204" pitchFamily="34" charset="0"/>
                  <a:cs typeface="Arial" panose="020B0604020202020204" pitchFamily="34" charset="0"/>
                </a:rPr>
                <a:t>Flugweg</a:t>
              </a:r>
              <a:endParaRPr lang="de-CH" sz="1200" dirty="0">
                <a:latin typeface="Arial" panose="020B0604020202020204" pitchFamily="34" charset="0"/>
                <a:cs typeface="Arial" panose="020B0604020202020204" pitchFamily="34" charset="0"/>
              </a:endParaRPr>
            </a:p>
          </p:txBody>
        </p:sp>
        <p:cxnSp>
          <p:nvCxnSpPr>
            <p:cNvPr id="66" name="Gerader Verbinder 65"/>
            <p:cNvCxnSpPr/>
            <p:nvPr/>
          </p:nvCxnSpPr>
          <p:spPr>
            <a:xfrm>
              <a:off x="2176016" y="1524277"/>
              <a:ext cx="302507" cy="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sp>
        <p:nvSpPr>
          <p:cNvPr id="73" name="Pfeil nach rechts 72"/>
          <p:cNvSpPr/>
          <p:nvPr/>
        </p:nvSpPr>
        <p:spPr>
          <a:xfrm rot="2492650" flipH="1">
            <a:off x="9196324" y="3705905"/>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91" name="Gruppieren 90"/>
          <p:cNvGrpSpPr/>
          <p:nvPr/>
        </p:nvGrpSpPr>
        <p:grpSpPr>
          <a:xfrm rot="19417380" flipH="1">
            <a:off x="5073420" y="3901215"/>
            <a:ext cx="1155028" cy="300336"/>
            <a:chOff x="2894663" y="3527121"/>
            <a:chExt cx="1047681" cy="300336"/>
          </a:xfrm>
        </p:grpSpPr>
        <p:sp>
          <p:nvSpPr>
            <p:cNvPr id="92" name="Rechteckige Legende 1"/>
            <p:cNvSpPr/>
            <p:nvPr/>
          </p:nvSpPr>
          <p:spPr>
            <a:xfrm rot="16200000">
              <a:off x="3268336" y="3153448"/>
              <a:ext cx="300336" cy="1047681"/>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93" name="Textfeld 92"/>
            <p:cNvSpPr txBox="1"/>
            <p:nvPr/>
          </p:nvSpPr>
          <p:spPr>
            <a:xfrm>
              <a:off x="2921521" y="3559887"/>
              <a:ext cx="683114"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 Zu weich</a:t>
              </a:r>
              <a:endParaRPr lang="de-CH" sz="1000" dirty="0">
                <a:latin typeface="Arial" panose="020B0604020202020204" pitchFamily="34" charset="0"/>
                <a:cs typeface="Arial" panose="020B0604020202020204" pitchFamily="34" charset="0"/>
              </a:endParaRPr>
            </a:p>
          </p:txBody>
        </p:sp>
      </p:grpSp>
      <p:grpSp>
        <p:nvGrpSpPr>
          <p:cNvPr id="97" name="Gruppieren 96"/>
          <p:cNvGrpSpPr/>
          <p:nvPr/>
        </p:nvGrpSpPr>
        <p:grpSpPr>
          <a:xfrm>
            <a:off x="5744495" y="1273412"/>
            <a:ext cx="687396" cy="465488"/>
            <a:chOff x="7280981" y="2190367"/>
            <a:chExt cx="1329619" cy="465488"/>
          </a:xfrm>
        </p:grpSpPr>
        <p:sp>
          <p:nvSpPr>
            <p:cNvPr id="98" name="Rechteckige Legende 1"/>
            <p:cNvSpPr/>
            <p:nvPr/>
          </p:nvSpPr>
          <p:spPr>
            <a:xfrm>
              <a:off x="7314673" y="2190367"/>
              <a:ext cx="1295927" cy="465488"/>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99" name="Textfeld 98"/>
            <p:cNvSpPr txBox="1"/>
            <p:nvPr/>
          </p:nvSpPr>
          <p:spPr>
            <a:xfrm>
              <a:off x="7280981" y="2213811"/>
              <a:ext cx="1321336"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Zu hoch</a:t>
              </a:r>
              <a:endParaRPr lang="de-CH" sz="1000" dirty="0">
                <a:latin typeface="Arial" panose="020B0604020202020204" pitchFamily="34" charset="0"/>
                <a:cs typeface="Arial" panose="020B0604020202020204" pitchFamily="34" charset="0"/>
              </a:endParaRPr>
            </a:p>
          </p:txBody>
        </p:sp>
      </p:grpSp>
      <p:cxnSp>
        <p:nvCxnSpPr>
          <p:cNvPr id="74" name="Gerader Verbinder 73"/>
          <p:cNvCxnSpPr/>
          <p:nvPr/>
        </p:nvCxnSpPr>
        <p:spPr>
          <a:xfrm flipV="1">
            <a:off x="3049024" y="2310826"/>
            <a:ext cx="1393925" cy="1396911"/>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7" name="Pfeil nach rechts 76"/>
          <p:cNvSpPr/>
          <p:nvPr/>
        </p:nvSpPr>
        <p:spPr>
          <a:xfrm rot="18983540" flipH="1" flipV="1">
            <a:off x="2664969" y="3705905"/>
            <a:ext cx="433834" cy="34393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19" name="Gruppieren 18"/>
          <p:cNvGrpSpPr/>
          <p:nvPr/>
        </p:nvGrpSpPr>
        <p:grpSpPr>
          <a:xfrm>
            <a:off x="4517488" y="1855716"/>
            <a:ext cx="2198410" cy="2881876"/>
            <a:chOff x="2306549" y="2067260"/>
            <a:chExt cx="2198410" cy="2881876"/>
          </a:xfrm>
        </p:grpSpPr>
        <p:sp>
          <p:nvSpPr>
            <p:cNvPr id="80" name="Bogen 79"/>
            <p:cNvSpPr/>
            <p:nvPr/>
          </p:nvSpPr>
          <p:spPr>
            <a:xfrm flipH="1">
              <a:off x="2306549" y="2077436"/>
              <a:ext cx="1689735" cy="1643563"/>
            </a:xfrm>
            <a:prstGeom prst="arc">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85" name="Gerader Verbinder 84"/>
            <p:cNvCxnSpPr>
              <a:stCxn id="88" idx="2"/>
            </p:cNvCxnSpPr>
            <p:nvPr/>
          </p:nvCxnSpPr>
          <p:spPr>
            <a:xfrm flipH="1" flipV="1">
              <a:off x="2310034" y="2770066"/>
              <a:ext cx="7712" cy="1357288"/>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86" name="Gerader Verbinder 85"/>
            <p:cNvCxnSpPr>
              <a:stCxn id="89" idx="2"/>
              <a:endCxn id="90" idx="2"/>
            </p:cNvCxnSpPr>
            <p:nvPr/>
          </p:nvCxnSpPr>
          <p:spPr>
            <a:xfrm flipH="1">
              <a:off x="4498220" y="2889042"/>
              <a:ext cx="6739" cy="1229428"/>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87" name="Gerader Verbinder 86"/>
            <p:cNvCxnSpPr/>
            <p:nvPr/>
          </p:nvCxnSpPr>
          <p:spPr>
            <a:xfrm flipV="1">
              <a:off x="3084080" y="2069392"/>
              <a:ext cx="629465" cy="4669"/>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88" name="Bogen 87"/>
            <p:cNvSpPr/>
            <p:nvPr/>
          </p:nvSpPr>
          <p:spPr>
            <a:xfrm flipH="1" flipV="1">
              <a:off x="2317746" y="3305573"/>
              <a:ext cx="1689735" cy="1643563"/>
            </a:xfrm>
            <a:prstGeom prst="arc">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89" name="Bogen 88"/>
            <p:cNvSpPr/>
            <p:nvPr/>
          </p:nvSpPr>
          <p:spPr>
            <a:xfrm>
              <a:off x="2815224" y="2067260"/>
              <a:ext cx="1689735" cy="1643563"/>
            </a:xfrm>
            <a:prstGeom prst="arc">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90" name="Bogen 89"/>
            <p:cNvSpPr/>
            <p:nvPr/>
          </p:nvSpPr>
          <p:spPr>
            <a:xfrm flipV="1">
              <a:off x="2808485" y="3296689"/>
              <a:ext cx="1689735" cy="1643563"/>
            </a:xfrm>
            <a:prstGeom prst="arc">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78" name="Gerader Verbinder 77"/>
            <p:cNvCxnSpPr/>
            <p:nvPr/>
          </p:nvCxnSpPr>
          <p:spPr>
            <a:xfrm flipV="1">
              <a:off x="3118868" y="4937257"/>
              <a:ext cx="629465" cy="4669"/>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grpSp>
        <p:nvGrpSpPr>
          <p:cNvPr id="75" name="Gruppieren 74"/>
          <p:cNvGrpSpPr/>
          <p:nvPr/>
        </p:nvGrpSpPr>
        <p:grpSpPr>
          <a:xfrm>
            <a:off x="3107349" y="2821933"/>
            <a:ext cx="1306688" cy="300336"/>
            <a:chOff x="2894663" y="3527121"/>
            <a:chExt cx="1047681" cy="300336"/>
          </a:xfrm>
        </p:grpSpPr>
        <p:sp>
          <p:nvSpPr>
            <p:cNvPr id="76" name="Rechteckige Legende 1"/>
            <p:cNvSpPr/>
            <p:nvPr/>
          </p:nvSpPr>
          <p:spPr>
            <a:xfrm rot="16200000">
              <a:off x="3268336" y="3153448"/>
              <a:ext cx="300336" cy="1047681"/>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79" name="Textfeld 78"/>
            <p:cNvSpPr txBox="1"/>
            <p:nvPr/>
          </p:nvSpPr>
          <p:spPr>
            <a:xfrm>
              <a:off x="2921521" y="3559887"/>
              <a:ext cx="683114"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versetzt</a:t>
              </a:r>
              <a:endParaRPr lang="de-CH" sz="1000" dirty="0">
                <a:latin typeface="Arial" panose="020B0604020202020204" pitchFamily="34" charset="0"/>
                <a:cs typeface="Arial" panose="020B0604020202020204" pitchFamily="34" charset="0"/>
              </a:endParaRPr>
            </a:p>
          </p:txBody>
        </p:sp>
      </p:grpSp>
      <p:grpSp>
        <p:nvGrpSpPr>
          <p:cNvPr id="10" name="Gruppieren 9"/>
          <p:cNvGrpSpPr/>
          <p:nvPr/>
        </p:nvGrpSpPr>
        <p:grpSpPr>
          <a:xfrm>
            <a:off x="5529179" y="4560393"/>
            <a:ext cx="1281806" cy="934585"/>
            <a:chOff x="2841255" y="3711656"/>
            <a:chExt cx="1075218" cy="805882"/>
          </a:xfrm>
        </p:grpSpPr>
        <p:grpSp>
          <p:nvGrpSpPr>
            <p:cNvPr id="8" name="Gruppieren 7"/>
            <p:cNvGrpSpPr/>
            <p:nvPr/>
          </p:nvGrpSpPr>
          <p:grpSpPr>
            <a:xfrm>
              <a:off x="2841255" y="3711656"/>
              <a:ext cx="317996" cy="789139"/>
              <a:chOff x="2129425" y="2079321"/>
              <a:chExt cx="292274" cy="789139"/>
            </a:xfrm>
            <a:solidFill>
              <a:schemeClr val="bg1"/>
            </a:solidFill>
          </p:grpSpPr>
          <p:sp>
            <p:nvSpPr>
              <p:cNvPr id="3" name="Ellipse 2"/>
              <p:cNvSpPr/>
              <p:nvPr/>
            </p:nvSpPr>
            <p:spPr>
              <a:xfrm>
                <a:off x="2154477" y="2079321"/>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5" name="Gerader Verbinder 4"/>
              <p:cNvCxnSpPr>
                <a:stCxn id="3"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3222137" y="3728401"/>
              <a:ext cx="317996" cy="789137"/>
              <a:chOff x="2129425" y="2079323"/>
              <a:chExt cx="292274" cy="789137"/>
            </a:xfrm>
            <a:solidFill>
              <a:schemeClr val="bg1"/>
            </a:solidFill>
          </p:grpSpPr>
          <p:sp>
            <p:nvSpPr>
              <p:cNvPr id="22" name="Ellipse 21"/>
              <p:cNvSpPr/>
              <p:nvPr/>
            </p:nvSpPr>
            <p:spPr>
              <a:xfrm>
                <a:off x="2154478" y="2079323"/>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23" name="Gerader Verbinder 22"/>
              <p:cNvCxnSpPr>
                <a:stCxn id="22"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3598477" y="3725881"/>
              <a:ext cx="317996" cy="789139"/>
              <a:chOff x="2129425" y="2079321"/>
              <a:chExt cx="292274" cy="789139"/>
            </a:xfrm>
            <a:solidFill>
              <a:schemeClr val="bg1"/>
            </a:solidFill>
          </p:grpSpPr>
          <p:sp>
            <p:nvSpPr>
              <p:cNvPr id="27" name="Ellipse 26"/>
              <p:cNvSpPr/>
              <p:nvPr/>
            </p:nvSpPr>
            <p:spPr>
              <a:xfrm>
                <a:off x="2154477" y="2079321"/>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30" name="Gerader Verbinder 29"/>
              <p:cNvCxnSpPr>
                <a:stCxn id="27"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71" name="Ellipse 70"/>
          <p:cNvSpPr/>
          <p:nvPr/>
        </p:nvSpPr>
        <p:spPr>
          <a:xfrm>
            <a:off x="5254666" y="2198320"/>
            <a:ext cx="263190" cy="26319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4" name="Ellipse 93"/>
          <p:cNvSpPr/>
          <p:nvPr/>
        </p:nvSpPr>
        <p:spPr>
          <a:xfrm>
            <a:off x="5215251" y="2174195"/>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651637736"/>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fade">
                                      <p:cBhvr>
                                        <p:cTn id="17" dur="1000"/>
                                        <p:tgtEl>
                                          <p:spTgt spid="97"/>
                                        </p:tgtEl>
                                      </p:cBhvr>
                                    </p:animEffect>
                                    <p:anim calcmode="lin" valueType="num">
                                      <p:cBhvr>
                                        <p:cTn id="18" dur="1000" fill="hold"/>
                                        <p:tgtEl>
                                          <p:spTgt spid="97"/>
                                        </p:tgtEl>
                                        <p:attrNameLst>
                                          <p:attrName>ppt_x</p:attrName>
                                        </p:attrNameLst>
                                      </p:cBhvr>
                                      <p:tavLst>
                                        <p:tav tm="0">
                                          <p:val>
                                            <p:strVal val="#ppt_x"/>
                                          </p:val>
                                        </p:tav>
                                        <p:tav tm="100000">
                                          <p:val>
                                            <p:strVal val="#ppt_x"/>
                                          </p:val>
                                        </p:tav>
                                      </p:tavLst>
                                    </p:anim>
                                    <p:anim calcmode="lin" valueType="num">
                                      <p:cBhvr>
                                        <p:cTn id="19"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fade">
                                      <p:cBhvr>
                                        <p:cTn id="24" dur="1000"/>
                                        <p:tgtEl>
                                          <p:spTgt spid="91"/>
                                        </p:tgtEl>
                                      </p:cBhvr>
                                    </p:animEffect>
                                    <p:anim calcmode="lin" valueType="num">
                                      <p:cBhvr>
                                        <p:cTn id="25" dur="1000" fill="hold"/>
                                        <p:tgtEl>
                                          <p:spTgt spid="91"/>
                                        </p:tgtEl>
                                        <p:attrNameLst>
                                          <p:attrName>ppt_x</p:attrName>
                                        </p:attrNameLst>
                                      </p:cBhvr>
                                      <p:tavLst>
                                        <p:tav tm="0">
                                          <p:val>
                                            <p:strVal val="#ppt_x"/>
                                          </p:val>
                                        </p:tav>
                                        <p:tav tm="100000">
                                          <p:val>
                                            <p:strVal val="#ppt_x"/>
                                          </p:val>
                                        </p:tav>
                                      </p:tavLst>
                                    </p:anim>
                                    <p:anim calcmode="lin" valueType="num">
                                      <p:cBhvr>
                                        <p:cTn id="26"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fade">
                                      <p:cBhvr>
                                        <p:cTn id="43" dur="1000"/>
                                        <p:tgtEl>
                                          <p:spTgt spid="75"/>
                                        </p:tgtEl>
                                      </p:cBhvr>
                                    </p:animEffect>
                                    <p:anim calcmode="lin" valueType="num">
                                      <p:cBhvr>
                                        <p:cTn id="44" dur="1000" fill="hold"/>
                                        <p:tgtEl>
                                          <p:spTgt spid="75"/>
                                        </p:tgtEl>
                                        <p:attrNameLst>
                                          <p:attrName>ppt_x</p:attrName>
                                        </p:attrNameLst>
                                      </p:cBhvr>
                                      <p:tavLst>
                                        <p:tav tm="0">
                                          <p:val>
                                            <p:strVal val="#ppt_x"/>
                                          </p:val>
                                        </p:tav>
                                        <p:tav tm="100000">
                                          <p:val>
                                            <p:strVal val="#ppt_x"/>
                                          </p:val>
                                        </p:tav>
                                      </p:tavLst>
                                    </p:anim>
                                    <p:anim calcmode="lin" valueType="num">
                                      <p:cBhvr>
                                        <p:cTn id="45"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94"/>
                                        </p:tgtEl>
                                        <p:attrNameLst>
                                          <p:attrName>style.visibility</p:attrName>
                                        </p:attrNameLst>
                                      </p:cBhvr>
                                      <p:to>
                                        <p:strVal val="visible"/>
                                      </p:to>
                                    </p:set>
                                    <p:anim calcmode="lin" valueType="num">
                                      <p:cBhvr additive="base">
                                        <p:cTn id="50" dur="500" fill="hold"/>
                                        <p:tgtEl>
                                          <p:spTgt spid="94"/>
                                        </p:tgtEl>
                                        <p:attrNameLst>
                                          <p:attrName>ppt_x</p:attrName>
                                        </p:attrNameLst>
                                      </p:cBhvr>
                                      <p:tavLst>
                                        <p:tav tm="0">
                                          <p:val>
                                            <p:strVal val="#ppt_x"/>
                                          </p:val>
                                        </p:tav>
                                        <p:tav tm="100000">
                                          <p:val>
                                            <p:strVal val="#ppt_x"/>
                                          </p:val>
                                        </p:tav>
                                      </p:tavLst>
                                    </p:anim>
                                    <p:anim calcmode="lin" valueType="num">
                                      <p:cBhvr additive="base">
                                        <p:cTn id="51"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7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wipe(down)">
                                      <p:cBhvr>
                                        <p:cTn id="6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9" grpId="0" animBg="1"/>
      <p:bldP spid="70" grpId="0" animBg="1"/>
      <p:bldP spid="72" grpId="0" animBg="1"/>
      <p:bldP spid="77" grpId="0" animBg="1"/>
      <p:bldP spid="9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70E6ED56-7BB9-4B07-9705-36FCDDECEA23}" type="datetime4">
              <a:rPr lang="de-DE" smtClean="0"/>
              <a:t>29. Januar 2019</a:t>
            </a:fld>
            <a:endParaRPr lang="de-CH"/>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35</a:t>
            </a:fld>
            <a:endParaRPr lang="de-CH"/>
          </a:p>
        </p:txBody>
      </p:sp>
      <p:sp>
        <p:nvSpPr>
          <p:cNvPr id="11" name="Textfeld 10"/>
          <p:cNvSpPr txBox="1"/>
          <p:nvPr/>
        </p:nvSpPr>
        <p:spPr>
          <a:xfrm>
            <a:off x="9840775" y="177946"/>
            <a:ext cx="2482699" cy="461665"/>
          </a:xfrm>
          <a:prstGeom prst="rect">
            <a:avLst/>
          </a:prstGeom>
          <a:noFill/>
        </p:spPr>
        <p:txBody>
          <a:bodyPr wrap="square" rtlCol="0">
            <a:spAutoFit/>
          </a:bodyPr>
          <a:lstStyle/>
          <a:p>
            <a:pPr algn="ctr"/>
            <a:r>
              <a:rPr lang="en-US" sz="2400" b="1" dirty="0" err="1" smtClean="0"/>
              <a:t>Dreieck</a:t>
            </a:r>
            <a:endParaRPr lang="de-CH" sz="2400" dirty="0"/>
          </a:p>
        </p:txBody>
      </p:sp>
      <p:sp>
        <p:nvSpPr>
          <p:cNvPr id="7" name="Textfeld 6"/>
          <p:cNvSpPr txBox="1"/>
          <p:nvPr/>
        </p:nvSpPr>
        <p:spPr>
          <a:xfrm>
            <a:off x="1634828" y="1578123"/>
            <a:ext cx="1419225" cy="646331"/>
          </a:xfrm>
          <a:prstGeom prst="rect">
            <a:avLst/>
          </a:prstGeom>
          <a:noFill/>
        </p:spPr>
        <p:txBody>
          <a:bodyPr wrap="square" rtlCol="0">
            <a:spAutoFit/>
          </a:bodyPr>
          <a:lstStyle/>
          <a:p>
            <a:pPr algn="r"/>
            <a:r>
              <a:rPr lang="de-CH" dirty="0" smtClean="0"/>
              <a:t>45° Leinenwinkel</a:t>
            </a:r>
            <a:endParaRPr lang="de-CH" dirty="0"/>
          </a:p>
        </p:txBody>
      </p:sp>
      <p:sp>
        <p:nvSpPr>
          <p:cNvPr id="9" name="Textfeld 8"/>
          <p:cNvSpPr txBox="1"/>
          <p:nvPr/>
        </p:nvSpPr>
        <p:spPr>
          <a:xfrm>
            <a:off x="9131162" y="1578124"/>
            <a:ext cx="1419225" cy="646331"/>
          </a:xfrm>
          <a:prstGeom prst="rect">
            <a:avLst/>
          </a:prstGeom>
          <a:noFill/>
        </p:spPr>
        <p:txBody>
          <a:bodyPr wrap="square" rtlCol="0">
            <a:spAutoFit/>
          </a:bodyPr>
          <a:lstStyle/>
          <a:p>
            <a:r>
              <a:rPr lang="de-CH" dirty="0" smtClean="0"/>
              <a:t>45° Leinenwinkel</a:t>
            </a:r>
            <a:endParaRPr lang="de-CH" dirty="0"/>
          </a:p>
        </p:txBody>
      </p:sp>
      <p:sp>
        <p:nvSpPr>
          <p:cNvPr id="10" name="Textfeld 9"/>
          <p:cNvSpPr txBox="1"/>
          <p:nvPr/>
        </p:nvSpPr>
        <p:spPr>
          <a:xfrm rot="16200000">
            <a:off x="4698136" y="3510968"/>
            <a:ext cx="2524125" cy="369332"/>
          </a:xfrm>
          <a:prstGeom prst="rect">
            <a:avLst/>
          </a:prstGeom>
          <a:noFill/>
        </p:spPr>
        <p:txBody>
          <a:bodyPr wrap="square" rtlCol="0">
            <a:spAutoFit/>
          </a:bodyPr>
          <a:lstStyle/>
          <a:p>
            <a:r>
              <a:rPr lang="de-CH" dirty="0" smtClean="0"/>
              <a:t>Symmetrieachse</a:t>
            </a:r>
            <a:endParaRPr lang="de-CH" dirty="0"/>
          </a:p>
        </p:txBody>
      </p:sp>
    </p:spTree>
    <p:extLst>
      <p:ext uri="{BB962C8B-B14F-4D97-AF65-F5344CB8AC3E}">
        <p14:creationId xmlns:p14="http://schemas.microsoft.com/office/powerpoint/2010/main" val="443684313"/>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2" name="Datumsplatzhalter 81"/>
          <p:cNvSpPr>
            <a:spLocks noGrp="1"/>
          </p:cNvSpPr>
          <p:nvPr>
            <p:ph type="dt" sz="half" idx="10"/>
          </p:nvPr>
        </p:nvSpPr>
        <p:spPr/>
        <p:txBody>
          <a:bodyPr/>
          <a:lstStyle/>
          <a:p>
            <a:fld id="{30386508-7AE2-4ACD-89D4-2623C780ABE2}" type="datetime4">
              <a:rPr lang="de-DE" smtClean="0"/>
              <a:t>29. Januar 2019</a:t>
            </a:fld>
            <a:endParaRPr lang="de-CH"/>
          </a:p>
        </p:txBody>
      </p:sp>
      <p:sp>
        <p:nvSpPr>
          <p:cNvPr id="83" name="Fußzeilenplatzhalter 82"/>
          <p:cNvSpPr>
            <a:spLocks noGrp="1"/>
          </p:cNvSpPr>
          <p:nvPr>
            <p:ph type="ftr" sz="quarter" idx="11"/>
          </p:nvPr>
        </p:nvSpPr>
        <p:spPr/>
        <p:txBody>
          <a:bodyPr/>
          <a:lstStyle/>
          <a:p>
            <a:r>
              <a:rPr lang="de-DE" smtClean="0"/>
              <a:t>CIAM PR Kurs D</a:t>
            </a:r>
            <a:endParaRPr lang="de-CH"/>
          </a:p>
        </p:txBody>
      </p:sp>
      <p:sp>
        <p:nvSpPr>
          <p:cNvPr id="84" name="Foliennummernplatzhalter 83"/>
          <p:cNvSpPr>
            <a:spLocks noGrp="1"/>
          </p:cNvSpPr>
          <p:nvPr>
            <p:ph type="sldNum" sz="quarter" idx="12"/>
          </p:nvPr>
        </p:nvSpPr>
        <p:spPr/>
        <p:txBody>
          <a:bodyPr/>
          <a:lstStyle/>
          <a:p>
            <a:fld id="{B4A00A18-D286-4678-8428-61D7CDEC32E1}" type="slidenum">
              <a:rPr lang="de-CH" smtClean="0"/>
              <a:t>36</a:t>
            </a:fld>
            <a:endParaRPr lang="de-CH"/>
          </a:p>
        </p:txBody>
      </p:sp>
      <p:cxnSp>
        <p:nvCxnSpPr>
          <p:cNvPr id="20" name="Gerader Verbinder 19"/>
          <p:cNvCxnSpPr/>
          <p:nvPr/>
        </p:nvCxnSpPr>
        <p:spPr>
          <a:xfrm>
            <a:off x="1059068" y="5495534"/>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14839" y="1032061"/>
            <a:ext cx="6560369" cy="338554"/>
          </a:xfrm>
          <a:prstGeom prst="rect">
            <a:avLst/>
          </a:prstGeom>
          <a:noFill/>
        </p:spPr>
        <p:txBody>
          <a:bodyPr wrap="square" rtlCol="0">
            <a:spAutoFit/>
          </a:bodyPr>
          <a:lstStyle/>
          <a:p>
            <a:r>
              <a:rPr lang="de-CH" sz="1600" dirty="0" smtClean="0">
                <a:latin typeface="Arial Black" panose="020B0A04020102020204" pitchFamily="34" charset="0"/>
              </a:rPr>
              <a:t>4.2.15.10  </a:t>
            </a:r>
            <a:r>
              <a:rPr lang="de-CH" sz="1600" dirty="0" err="1" smtClean="0">
                <a:latin typeface="Arial Black" panose="020B0A04020102020204" pitchFamily="34" charset="0"/>
              </a:rPr>
              <a:t>Two</a:t>
            </a:r>
            <a:r>
              <a:rPr lang="de-CH" sz="1600" dirty="0" smtClean="0">
                <a:latin typeface="Arial Black" panose="020B0A04020102020204" pitchFamily="34" charset="0"/>
              </a:rPr>
              <a:t> </a:t>
            </a:r>
            <a:r>
              <a:rPr lang="de-CH" sz="1600" dirty="0" err="1" smtClean="0">
                <a:latin typeface="Arial Black" panose="020B0A04020102020204" pitchFamily="34" charset="0"/>
              </a:rPr>
              <a:t>consecutive</a:t>
            </a:r>
            <a:r>
              <a:rPr lang="de-CH" sz="1600" dirty="0" smtClean="0">
                <a:latin typeface="Arial Black" panose="020B0A04020102020204" pitchFamily="34" charset="0"/>
              </a:rPr>
              <a:t> </a:t>
            </a:r>
            <a:r>
              <a:rPr lang="de-CH" sz="1600" dirty="0" err="1" smtClean="0">
                <a:latin typeface="Arial Black" panose="020B0A04020102020204" pitchFamily="34" charset="0"/>
              </a:rPr>
              <a:t>inside</a:t>
            </a:r>
            <a:r>
              <a:rPr lang="de-CH" sz="1600" dirty="0" smtClean="0">
                <a:latin typeface="Arial Black" panose="020B0A04020102020204" pitchFamily="34" charset="0"/>
              </a:rPr>
              <a:t> </a:t>
            </a:r>
            <a:r>
              <a:rPr lang="de-CH" sz="1600" dirty="0" err="1" smtClean="0">
                <a:latin typeface="Arial Black" panose="020B0A04020102020204" pitchFamily="34" charset="0"/>
              </a:rPr>
              <a:t>triangular</a:t>
            </a:r>
            <a:r>
              <a:rPr lang="de-CH" sz="1600" dirty="0" smtClean="0">
                <a:latin typeface="Arial Black" panose="020B0A04020102020204" pitchFamily="34" charset="0"/>
              </a:rPr>
              <a:t> </a:t>
            </a:r>
            <a:r>
              <a:rPr lang="de-CH" sz="1600" dirty="0" err="1" smtClean="0">
                <a:latin typeface="Arial Black" panose="020B0A04020102020204" pitchFamily="34" charset="0"/>
              </a:rPr>
              <a:t>loops</a:t>
            </a:r>
            <a:endParaRPr lang="de-CH" sz="1000" dirty="0">
              <a:latin typeface="Arial Black" panose="020B0A04020102020204" pitchFamily="34" charset="0"/>
            </a:endParaRPr>
          </a:p>
        </p:txBody>
      </p:sp>
      <p:cxnSp>
        <p:nvCxnSpPr>
          <p:cNvPr id="11" name="Gerader Verbinder 10"/>
          <p:cNvCxnSpPr/>
          <p:nvPr/>
        </p:nvCxnSpPr>
        <p:spPr>
          <a:xfrm flipH="1" flipV="1">
            <a:off x="6183658" y="1913525"/>
            <a:ext cx="16846" cy="3298137"/>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9829415" y="4554119"/>
            <a:ext cx="1175999" cy="307777"/>
          </a:xfrm>
          <a:prstGeom prst="rect">
            <a:avLst/>
          </a:prstGeom>
          <a:noFill/>
        </p:spPr>
        <p:txBody>
          <a:bodyPr wrap="square" rtlCol="0">
            <a:spAutoFit/>
          </a:bodyPr>
          <a:lstStyle/>
          <a:p>
            <a:r>
              <a:rPr lang="de-CH" sz="1400" b="1" dirty="0" smtClean="0">
                <a:latin typeface="Arial" panose="020B0604020202020204" pitchFamily="34" charset="0"/>
                <a:cs typeface="Arial" panose="020B0604020202020204" pitchFamily="34" charset="0"/>
              </a:rPr>
              <a:t>1.5 m</a:t>
            </a:r>
            <a:endParaRPr lang="de-CH" sz="1400" b="1" dirty="0">
              <a:latin typeface="Arial" panose="020B0604020202020204" pitchFamily="34" charset="0"/>
              <a:cs typeface="Arial" panose="020B0604020202020204" pitchFamily="34" charset="0"/>
            </a:endParaRPr>
          </a:p>
        </p:txBody>
      </p:sp>
      <p:cxnSp>
        <p:nvCxnSpPr>
          <p:cNvPr id="38" name="Gerader Verbinder 37"/>
          <p:cNvCxnSpPr/>
          <p:nvPr/>
        </p:nvCxnSpPr>
        <p:spPr>
          <a:xfrm flipH="1">
            <a:off x="3695302" y="2352302"/>
            <a:ext cx="2500700"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55" name="Textfeld 54"/>
          <p:cNvSpPr txBox="1"/>
          <p:nvPr/>
        </p:nvSpPr>
        <p:spPr>
          <a:xfrm>
            <a:off x="3286271" y="2198413"/>
            <a:ext cx="1175999" cy="307777"/>
          </a:xfrm>
          <a:prstGeom prst="rect">
            <a:avLst/>
          </a:prstGeom>
          <a:noFill/>
        </p:spPr>
        <p:txBody>
          <a:bodyPr wrap="square" rtlCol="0">
            <a:spAutoFit/>
          </a:bodyPr>
          <a:lstStyle/>
          <a:p>
            <a:r>
              <a:rPr lang="de-CH" sz="1400" b="1" dirty="0" smtClean="0">
                <a:latin typeface="Arial" panose="020B0604020202020204" pitchFamily="34" charset="0"/>
                <a:cs typeface="Arial" panose="020B0604020202020204" pitchFamily="34" charset="0"/>
              </a:rPr>
              <a:t>45 °</a:t>
            </a:r>
            <a:endParaRPr lang="de-CH" sz="1400" b="1" dirty="0">
              <a:latin typeface="Arial" panose="020B0604020202020204" pitchFamily="34" charset="0"/>
              <a:cs typeface="Arial" panose="020B0604020202020204" pitchFamily="34" charset="0"/>
            </a:endParaRPr>
          </a:p>
        </p:txBody>
      </p:sp>
      <p:cxnSp>
        <p:nvCxnSpPr>
          <p:cNvPr id="52" name="Gerader Verbinder 51"/>
          <p:cNvCxnSpPr/>
          <p:nvPr/>
        </p:nvCxnSpPr>
        <p:spPr>
          <a:xfrm flipH="1">
            <a:off x="6941169" y="4698004"/>
            <a:ext cx="2431889" cy="18811"/>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6" name="Gruppieren 35"/>
          <p:cNvGrpSpPr/>
          <p:nvPr/>
        </p:nvGrpSpPr>
        <p:grpSpPr>
          <a:xfrm>
            <a:off x="4925408" y="2352302"/>
            <a:ext cx="2520267" cy="2370990"/>
            <a:chOff x="4925408" y="2361827"/>
            <a:chExt cx="2520267" cy="2370990"/>
          </a:xfrm>
        </p:grpSpPr>
        <p:sp>
          <p:nvSpPr>
            <p:cNvPr id="6" name="Bogen 5"/>
            <p:cNvSpPr/>
            <p:nvPr/>
          </p:nvSpPr>
          <p:spPr>
            <a:xfrm flipH="1">
              <a:off x="5824519" y="2361827"/>
              <a:ext cx="742967" cy="758816"/>
            </a:xfrm>
            <a:prstGeom prst="arc">
              <a:avLst>
                <a:gd name="adj1" fmla="val 12189294"/>
                <a:gd name="adj2" fmla="val 20113536"/>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41" name="Bogen 40"/>
            <p:cNvSpPr/>
            <p:nvPr/>
          </p:nvSpPr>
          <p:spPr>
            <a:xfrm flipH="1" flipV="1">
              <a:off x="4925408" y="3947026"/>
              <a:ext cx="785791" cy="785791"/>
            </a:xfrm>
            <a:prstGeom prst="arc">
              <a:avLst>
                <a:gd name="adj1" fmla="val 16200000"/>
                <a:gd name="adj2" fmla="val 1882089"/>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51" name="Gerader Verbinder 50"/>
            <p:cNvCxnSpPr>
              <a:stCxn id="41" idx="2"/>
            </p:cNvCxnSpPr>
            <p:nvPr/>
          </p:nvCxnSpPr>
          <p:spPr>
            <a:xfrm flipV="1">
              <a:off x="4982833" y="2562145"/>
              <a:ext cx="881553" cy="157326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Gerader Verbinder 53"/>
            <p:cNvCxnSpPr/>
            <p:nvPr/>
          </p:nvCxnSpPr>
          <p:spPr>
            <a:xfrm>
              <a:off x="5318303" y="4732817"/>
              <a:ext cx="1760004"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Gerader Verbinder 59"/>
            <p:cNvCxnSpPr>
              <a:stCxn id="67" idx="2"/>
            </p:cNvCxnSpPr>
            <p:nvPr/>
          </p:nvCxnSpPr>
          <p:spPr>
            <a:xfrm flipH="1" flipV="1">
              <a:off x="6510741" y="2562145"/>
              <a:ext cx="877509" cy="156283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7" name="Bogen 66"/>
            <p:cNvSpPr/>
            <p:nvPr/>
          </p:nvSpPr>
          <p:spPr>
            <a:xfrm flipV="1">
              <a:off x="6659884" y="3936597"/>
              <a:ext cx="785791" cy="785791"/>
            </a:xfrm>
            <a:prstGeom prst="arc">
              <a:avLst>
                <a:gd name="adj1" fmla="val 16200000"/>
                <a:gd name="adj2" fmla="val 1882089"/>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grpSp>
      <p:sp>
        <p:nvSpPr>
          <p:cNvPr id="74" name="Bogen 73"/>
          <p:cNvSpPr/>
          <p:nvPr/>
        </p:nvSpPr>
        <p:spPr>
          <a:xfrm flipH="1" flipV="1">
            <a:off x="4970676" y="3937500"/>
            <a:ext cx="785791" cy="785791"/>
          </a:xfrm>
          <a:prstGeom prst="arc">
            <a:avLst>
              <a:gd name="adj1" fmla="val 16200000"/>
              <a:gd name="adj2" fmla="val 1882089"/>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75" name="Gerader Verbinder 74"/>
          <p:cNvCxnSpPr>
            <a:stCxn id="74" idx="2"/>
          </p:cNvCxnSpPr>
          <p:nvPr/>
        </p:nvCxnSpPr>
        <p:spPr>
          <a:xfrm flipV="1">
            <a:off x="5028101" y="2103962"/>
            <a:ext cx="1659137" cy="2021918"/>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73" name="Bogen 72"/>
          <p:cNvSpPr/>
          <p:nvPr/>
        </p:nvSpPr>
        <p:spPr>
          <a:xfrm flipH="1">
            <a:off x="6569685" y="1986439"/>
            <a:ext cx="742967" cy="758816"/>
          </a:xfrm>
          <a:prstGeom prst="arc">
            <a:avLst>
              <a:gd name="adj1" fmla="val 12189294"/>
              <a:gd name="adj2" fmla="val 20113536"/>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79" name="Gerader Verbinder 78"/>
          <p:cNvCxnSpPr>
            <a:stCxn id="91" idx="2"/>
            <a:endCxn id="73" idx="0"/>
          </p:cNvCxnSpPr>
          <p:nvPr/>
        </p:nvCxnSpPr>
        <p:spPr>
          <a:xfrm flipH="1" flipV="1">
            <a:off x="7283824" y="2219304"/>
            <a:ext cx="335240" cy="1674111"/>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91" name="Bogen 90"/>
          <p:cNvSpPr/>
          <p:nvPr/>
        </p:nvSpPr>
        <p:spPr>
          <a:xfrm flipV="1">
            <a:off x="6264339" y="3353095"/>
            <a:ext cx="1370197" cy="1370197"/>
          </a:xfrm>
          <a:prstGeom prst="arc">
            <a:avLst>
              <a:gd name="adj1" fmla="val 16200000"/>
              <a:gd name="adj2" fmla="val 732000"/>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grpSp>
        <p:nvGrpSpPr>
          <p:cNvPr id="44" name="Gruppieren 43"/>
          <p:cNvGrpSpPr/>
          <p:nvPr/>
        </p:nvGrpSpPr>
        <p:grpSpPr>
          <a:xfrm>
            <a:off x="6625256" y="1431294"/>
            <a:ext cx="687396" cy="465488"/>
            <a:chOff x="7280981" y="2190367"/>
            <a:chExt cx="1329619" cy="465488"/>
          </a:xfrm>
        </p:grpSpPr>
        <p:sp>
          <p:nvSpPr>
            <p:cNvPr id="45" name="Rechteckige Legende 1"/>
            <p:cNvSpPr/>
            <p:nvPr/>
          </p:nvSpPr>
          <p:spPr>
            <a:xfrm>
              <a:off x="7314673" y="2190367"/>
              <a:ext cx="1295927" cy="465488"/>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46" name="Textfeld 45"/>
            <p:cNvSpPr txBox="1"/>
            <p:nvPr/>
          </p:nvSpPr>
          <p:spPr>
            <a:xfrm>
              <a:off x="7280981" y="2213811"/>
              <a:ext cx="1321336"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Zu hoch</a:t>
              </a:r>
              <a:endParaRPr lang="de-CH" sz="1000" dirty="0">
                <a:latin typeface="Arial" panose="020B0604020202020204" pitchFamily="34" charset="0"/>
                <a:cs typeface="Arial" panose="020B0604020202020204" pitchFamily="34" charset="0"/>
              </a:endParaRPr>
            </a:p>
          </p:txBody>
        </p:sp>
      </p:grpSp>
      <p:grpSp>
        <p:nvGrpSpPr>
          <p:cNvPr id="47" name="Gruppieren 46"/>
          <p:cNvGrpSpPr/>
          <p:nvPr/>
        </p:nvGrpSpPr>
        <p:grpSpPr>
          <a:xfrm>
            <a:off x="1208512" y="1381648"/>
            <a:ext cx="1270011" cy="461665"/>
            <a:chOff x="1208512" y="1191148"/>
            <a:chExt cx="1270011" cy="461665"/>
          </a:xfrm>
        </p:grpSpPr>
        <p:cxnSp>
          <p:nvCxnSpPr>
            <p:cNvPr id="48" name="Gerader Verbinder 47"/>
            <p:cNvCxnSpPr/>
            <p:nvPr/>
          </p:nvCxnSpPr>
          <p:spPr>
            <a:xfrm>
              <a:off x="1793330" y="1527559"/>
              <a:ext cx="302507"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9" name="Gerader Verbinder 48"/>
            <p:cNvCxnSpPr/>
            <p:nvPr/>
          </p:nvCxnSpPr>
          <p:spPr>
            <a:xfrm>
              <a:off x="1809168" y="1325618"/>
              <a:ext cx="66935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0" name="Textfeld 49"/>
            <p:cNvSpPr txBox="1"/>
            <p:nvPr/>
          </p:nvSpPr>
          <p:spPr>
            <a:xfrm>
              <a:off x="1208512" y="1191148"/>
              <a:ext cx="812486" cy="461665"/>
            </a:xfrm>
            <a:prstGeom prst="rect">
              <a:avLst/>
            </a:prstGeom>
            <a:noFill/>
          </p:spPr>
          <p:txBody>
            <a:bodyPr wrap="square" rtlCol="0">
              <a:spAutoFit/>
            </a:bodyPr>
            <a:lstStyle/>
            <a:p>
              <a:r>
                <a:rPr lang="de-CH" sz="1200" dirty="0" err="1" smtClean="0">
                  <a:latin typeface="Arial" panose="020B0604020202020204" pitchFamily="34" charset="0"/>
                  <a:cs typeface="Arial" panose="020B0604020202020204" pitchFamily="34" charset="0"/>
                </a:rPr>
                <a:t>Rule</a:t>
              </a:r>
              <a:endParaRPr lang="de-CH" sz="1200" dirty="0" smtClean="0">
                <a:latin typeface="Arial" panose="020B0604020202020204" pitchFamily="34" charset="0"/>
                <a:cs typeface="Arial" panose="020B0604020202020204" pitchFamily="34" charset="0"/>
              </a:endParaRPr>
            </a:p>
            <a:p>
              <a:r>
                <a:rPr lang="de-CH" sz="1200" dirty="0" smtClean="0">
                  <a:latin typeface="Arial" panose="020B0604020202020204" pitchFamily="34" charset="0"/>
                  <a:cs typeface="Arial" panose="020B0604020202020204" pitchFamily="34" charset="0"/>
                </a:rPr>
                <a:t>Track</a:t>
              </a:r>
              <a:endParaRPr lang="de-CH" sz="1200" dirty="0">
                <a:latin typeface="Arial" panose="020B0604020202020204" pitchFamily="34" charset="0"/>
                <a:cs typeface="Arial" panose="020B0604020202020204" pitchFamily="34" charset="0"/>
              </a:endParaRPr>
            </a:p>
          </p:txBody>
        </p:sp>
        <p:cxnSp>
          <p:nvCxnSpPr>
            <p:cNvPr id="53" name="Gerader Verbinder 52"/>
            <p:cNvCxnSpPr/>
            <p:nvPr/>
          </p:nvCxnSpPr>
          <p:spPr>
            <a:xfrm>
              <a:off x="2176016" y="1524277"/>
              <a:ext cx="302507" cy="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sp>
        <p:nvSpPr>
          <p:cNvPr id="56" name="Pfeil nach rechts 55"/>
          <p:cNvSpPr/>
          <p:nvPr/>
        </p:nvSpPr>
        <p:spPr>
          <a:xfrm flipH="1">
            <a:off x="9414938" y="4535442"/>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58" name="Gerader Verbinder 57"/>
          <p:cNvCxnSpPr/>
          <p:nvPr/>
        </p:nvCxnSpPr>
        <p:spPr>
          <a:xfrm flipH="1">
            <a:off x="3907917" y="4714593"/>
            <a:ext cx="1876639" cy="14516"/>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9" name="Pfeil nach rechts 58"/>
          <p:cNvSpPr/>
          <p:nvPr/>
        </p:nvSpPr>
        <p:spPr>
          <a:xfrm flipH="1">
            <a:off x="3662668" y="4552753"/>
            <a:ext cx="433834" cy="34393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61" name="Gruppieren 60"/>
          <p:cNvGrpSpPr/>
          <p:nvPr/>
        </p:nvGrpSpPr>
        <p:grpSpPr>
          <a:xfrm rot="18527777" flipV="1">
            <a:off x="5451096" y="3332213"/>
            <a:ext cx="951842" cy="465488"/>
            <a:chOff x="7143130" y="2190367"/>
            <a:chExt cx="1756915" cy="465488"/>
          </a:xfrm>
        </p:grpSpPr>
        <p:sp>
          <p:nvSpPr>
            <p:cNvPr id="62" name="Rechteckige Legende 1"/>
            <p:cNvSpPr/>
            <p:nvPr/>
          </p:nvSpPr>
          <p:spPr>
            <a:xfrm>
              <a:off x="7230333" y="2190367"/>
              <a:ext cx="1551283" cy="465488"/>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63" name="Textfeld 62"/>
            <p:cNvSpPr txBox="1"/>
            <p:nvPr/>
          </p:nvSpPr>
          <p:spPr>
            <a:xfrm flipV="1">
              <a:off x="7143130" y="2213810"/>
              <a:ext cx="1756915"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    Zu flach</a:t>
              </a:r>
              <a:endParaRPr lang="de-CH" sz="1000" dirty="0">
                <a:latin typeface="Arial" panose="020B0604020202020204" pitchFamily="34" charset="0"/>
                <a:cs typeface="Arial" panose="020B0604020202020204" pitchFamily="34" charset="0"/>
              </a:endParaRPr>
            </a:p>
          </p:txBody>
        </p:sp>
      </p:grpSp>
      <p:grpSp>
        <p:nvGrpSpPr>
          <p:cNvPr id="66" name="Gruppieren 65"/>
          <p:cNvGrpSpPr/>
          <p:nvPr/>
        </p:nvGrpSpPr>
        <p:grpSpPr>
          <a:xfrm rot="986275" flipH="1">
            <a:off x="7817918" y="4371545"/>
            <a:ext cx="1121994" cy="300336"/>
            <a:chOff x="2846103" y="3527121"/>
            <a:chExt cx="1096241" cy="300336"/>
          </a:xfrm>
        </p:grpSpPr>
        <p:sp>
          <p:nvSpPr>
            <p:cNvPr id="69" name="Rechteckige Legende 1"/>
            <p:cNvSpPr/>
            <p:nvPr/>
          </p:nvSpPr>
          <p:spPr>
            <a:xfrm rot="16200000">
              <a:off x="3268336" y="3153448"/>
              <a:ext cx="300336" cy="1047681"/>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70" name="Textfeld 69"/>
            <p:cNvSpPr txBox="1"/>
            <p:nvPr/>
          </p:nvSpPr>
          <p:spPr>
            <a:xfrm>
              <a:off x="2846103" y="3559887"/>
              <a:ext cx="758532"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 Zu weich</a:t>
              </a:r>
              <a:endParaRPr lang="de-CH" sz="1000" dirty="0">
                <a:latin typeface="Arial" panose="020B0604020202020204" pitchFamily="34" charset="0"/>
                <a:cs typeface="Arial" panose="020B0604020202020204" pitchFamily="34" charset="0"/>
              </a:endParaRPr>
            </a:p>
          </p:txBody>
        </p:sp>
      </p:grpSp>
      <p:grpSp>
        <p:nvGrpSpPr>
          <p:cNvPr id="16" name="Gruppieren 15"/>
          <p:cNvGrpSpPr/>
          <p:nvPr/>
        </p:nvGrpSpPr>
        <p:grpSpPr>
          <a:xfrm>
            <a:off x="4567999" y="2257079"/>
            <a:ext cx="2804533" cy="2472030"/>
            <a:chOff x="4567999" y="2257079"/>
            <a:chExt cx="2804533" cy="2472030"/>
          </a:xfrm>
        </p:grpSpPr>
        <p:sp>
          <p:nvSpPr>
            <p:cNvPr id="72" name="Bogen 71"/>
            <p:cNvSpPr/>
            <p:nvPr/>
          </p:nvSpPr>
          <p:spPr>
            <a:xfrm flipV="1">
              <a:off x="6013529" y="3686113"/>
              <a:ext cx="1359003" cy="1042995"/>
            </a:xfrm>
            <a:prstGeom prst="arc">
              <a:avLst>
                <a:gd name="adj1" fmla="val 16200000"/>
                <a:gd name="adj2" fmla="val 1882089"/>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77" name="Gerader Verbinder 76"/>
            <p:cNvCxnSpPr/>
            <p:nvPr/>
          </p:nvCxnSpPr>
          <p:spPr>
            <a:xfrm flipH="1" flipV="1">
              <a:off x="5655971" y="2363231"/>
              <a:ext cx="1577008" cy="1521216"/>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80" name="Bogen 79"/>
            <p:cNvSpPr/>
            <p:nvPr/>
          </p:nvSpPr>
          <p:spPr>
            <a:xfrm>
              <a:off x="5030556" y="2257079"/>
              <a:ext cx="742967" cy="685392"/>
            </a:xfrm>
            <a:prstGeom prst="arc">
              <a:avLst>
                <a:gd name="adj1" fmla="val 12189294"/>
                <a:gd name="adj2" fmla="val 20113536"/>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85" name="Gerader Verbinder 84"/>
            <p:cNvCxnSpPr>
              <a:stCxn id="72" idx="0"/>
              <a:endCxn id="87" idx="0"/>
            </p:cNvCxnSpPr>
            <p:nvPr/>
          </p:nvCxnSpPr>
          <p:spPr>
            <a:xfrm flipH="1">
              <a:off x="4991460" y="4729108"/>
              <a:ext cx="1701570" cy="1"/>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86" name="Gerader Verbinder 85"/>
            <p:cNvCxnSpPr>
              <a:stCxn id="87" idx="2"/>
              <a:endCxn id="80" idx="0"/>
            </p:cNvCxnSpPr>
            <p:nvPr/>
          </p:nvCxnSpPr>
          <p:spPr>
            <a:xfrm flipV="1">
              <a:off x="4577612" y="2455639"/>
              <a:ext cx="487400" cy="1761662"/>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87" name="Bogen 86"/>
            <p:cNvSpPr/>
            <p:nvPr/>
          </p:nvSpPr>
          <p:spPr>
            <a:xfrm flipH="1" flipV="1">
              <a:off x="4567999" y="3884447"/>
              <a:ext cx="846921" cy="844662"/>
            </a:xfrm>
            <a:prstGeom prst="arc">
              <a:avLst>
                <a:gd name="adj1" fmla="val 16200000"/>
                <a:gd name="adj2" fmla="val 732000"/>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grpSp>
      <p:grpSp>
        <p:nvGrpSpPr>
          <p:cNvPr id="88" name="Gruppieren 87"/>
          <p:cNvGrpSpPr/>
          <p:nvPr/>
        </p:nvGrpSpPr>
        <p:grpSpPr>
          <a:xfrm>
            <a:off x="3213219" y="3202927"/>
            <a:ext cx="1471321" cy="300336"/>
            <a:chOff x="2809913" y="3527121"/>
            <a:chExt cx="1132431" cy="300336"/>
          </a:xfrm>
        </p:grpSpPr>
        <p:sp>
          <p:nvSpPr>
            <p:cNvPr id="89" name="Rechteckige Legende 1"/>
            <p:cNvSpPr/>
            <p:nvPr/>
          </p:nvSpPr>
          <p:spPr>
            <a:xfrm rot="16200000">
              <a:off x="3268336" y="3153448"/>
              <a:ext cx="300336" cy="1047681"/>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90" name="Textfeld 89"/>
            <p:cNvSpPr txBox="1"/>
            <p:nvPr/>
          </p:nvSpPr>
          <p:spPr>
            <a:xfrm>
              <a:off x="2809913" y="3560019"/>
              <a:ext cx="882770" cy="246221"/>
            </a:xfrm>
            <a:prstGeom prst="rect">
              <a:avLst/>
            </a:prstGeom>
            <a:noFill/>
          </p:spPr>
          <p:txBody>
            <a:bodyPr wrap="square" rtlCol="0">
              <a:spAutoFit/>
            </a:bodyPr>
            <a:lstStyle/>
            <a:p>
              <a:r>
                <a:rPr lang="de-CH" sz="1000" dirty="0" err="1" smtClean="0">
                  <a:latin typeface="Arial" panose="020B0604020202020204" pitchFamily="34" charset="0"/>
                  <a:cs typeface="Arial" panose="020B0604020202020204" pitchFamily="34" charset="0"/>
                </a:rPr>
                <a:t>Assymmetrisch</a:t>
              </a:r>
              <a:endParaRPr lang="de-CH" sz="1000" dirty="0">
                <a:latin typeface="Arial" panose="020B0604020202020204" pitchFamily="34" charset="0"/>
                <a:cs typeface="Arial" panose="020B0604020202020204" pitchFamily="34" charset="0"/>
              </a:endParaRPr>
            </a:p>
          </p:txBody>
        </p:sp>
      </p:grpSp>
      <p:grpSp>
        <p:nvGrpSpPr>
          <p:cNvPr id="10" name="Gruppieren 9"/>
          <p:cNvGrpSpPr/>
          <p:nvPr/>
        </p:nvGrpSpPr>
        <p:grpSpPr>
          <a:xfrm>
            <a:off x="5546232" y="4549484"/>
            <a:ext cx="1281806" cy="934585"/>
            <a:chOff x="2841255" y="3711656"/>
            <a:chExt cx="1075218" cy="805882"/>
          </a:xfrm>
        </p:grpSpPr>
        <p:grpSp>
          <p:nvGrpSpPr>
            <p:cNvPr id="8" name="Gruppieren 7"/>
            <p:cNvGrpSpPr/>
            <p:nvPr/>
          </p:nvGrpSpPr>
          <p:grpSpPr>
            <a:xfrm>
              <a:off x="2841255" y="3711656"/>
              <a:ext cx="317996" cy="789139"/>
              <a:chOff x="2129425" y="2079321"/>
              <a:chExt cx="292274" cy="789139"/>
            </a:xfrm>
            <a:solidFill>
              <a:schemeClr val="bg1"/>
            </a:solidFill>
          </p:grpSpPr>
          <p:sp>
            <p:nvSpPr>
              <p:cNvPr id="3" name="Ellipse 2"/>
              <p:cNvSpPr/>
              <p:nvPr/>
            </p:nvSpPr>
            <p:spPr>
              <a:xfrm>
                <a:off x="2154477" y="2079321"/>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5" name="Gerader Verbinder 4"/>
              <p:cNvCxnSpPr>
                <a:stCxn id="3"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3222137" y="3728401"/>
              <a:ext cx="317996" cy="789137"/>
              <a:chOff x="2129425" y="2079323"/>
              <a:chExt cx="292274" cy="789137"/>
            </a:xfrm>
            <a:solidFill>
              <a:schemeClr val="bg1"/>
            </a:solidFill>
          </p:grpSpPr>
          <p:sp>
            <p:nvSpPr>
              <p:cNvPr id="22" name="Ellipse 21"/>
              <p:cNvSpPr/>
              <p:nvPr/>
            </p:nvSpPr>
            <p:spPr>
              <a:xfrm>
                <a:off x="2154478" y="2079323"/>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23" name="Gerader Verbinder 22"/>
              <p:cNvCxnSpPr>
                <a:stCxn id="22"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3598477" y="3725881"/>
              <a:ext cx="317996" cy="789139"/>
              <a:chOff x="2129425" y="2079321"/>
              <a:chExt cx="292274" cy="789139"/>
            </a:xfrm>
            <a:solidFill>
              <a:schemeClr val="bg1"/>
            </a:solidFill>
          </p:grpSpPr>
          <p:sp>
            <p:nvSpPr>
              <p:cNvPr id="27" name="Ellipse 26"/>
              <p:cNvSpPr/>
              <p:nvPr/>
            </p:nvSpPr>
            <p:spPr>
              <a:xfrm>
                <a:off x="2154477" y="2079321"/>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30" name="Gerader Verbinder 29"/>
              <p:cNvCxnSpPr>
                <a:stCxn id="27"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8" name="Ellipse 67"/>
          <p:cNvSpPr/>
          <p:nvPr/>
        </p:nvSpPr>
        <p:spPr>
          <a:xfrm>
            <a:off x="5249359" y="4593320"/>
            <a:ext cx="263190" cy="26319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1" name="Ellipse 70"/>
          <p:cNvSpPr/>
          <p:nvPr/>
        </p:nvSpPr>
        <p:spPr>
          <a:xfrm>
            <a:off x="5246982" y="4548587"/>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4189283110"/>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1000"/>
                                        <p:tgtEl>
                                          <p:spTgt spid="61"/>
                                        </p:tgtEl>
                                      </p:cBhvr>
                                    </p:animEffect>
                                    <p:anim calcmode="lin" valueType="num">
                                      <p:cBhvr>
                                        <p:cTn id="14" dur="1000" fill="hold"/>
                                        <p:tgtEl>
                                          <p:spTgt spid="61"/>
                                        </p:tgtEl>
                                        <p:attrNameLst>
                                          <p:attrName>ppt_x</p:attrName>
                                        </p:attrNameLst>
                                      </p:cBhvr>
                                      <p:tavLst>
                                        <p:tav tm="0">
                                          <p:val>
                                            <p:strVal val="#ppt_x"/>
                                          </p:val>
                                        </p:tav>
                                        <p:tav tm="100000">
                                          <p:val>
                                            <p:strVal val="#ppt_x"/>
                                          </p:val>
                                        </p:tav>
                                      </p:tavLst>
                                    </p:anim>
                                    <p:anim calcmode="lin" valueType="num">
                                      <p:cBhvr>
                                        <p:cTn id="1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1000"/>
                                        <p:tgtEl>
                                          <p:spTgt spid="66"/>
                                        </p:tgtEl>
                                      </p:cBhvr>
                                    </p:animEffect>
                                    <p:anim calcmode="lin" valueType="num">
                                      <p:cBhvr>
                                        <p:cTn id="38" dur="1000" fill="hold"/>
                                        <p:tgtEl>
                                          <p:spTgt spid="66"/>
                                        </p:tgtEl>
                                        <p:attrNameLst>
                                          <p:attrName>ppt_x</p:attrName>
                                        </p:attrNameLst>
                                      </p:cBhvr>
                                      <p:tavLst>
                                        <p:tav tm="0">
                                          <p:val>
                                            <p:strVal val="#ppt_x"/>
                                          </p:val>
                                        </p:tav>
                                        <p:tav tm="100000">
                                          <p:val>
                                            <p:strVal val="#ppt_x"/>
                                          </p:val>
                                        </p:tav>
                                      </p:tavLst>
                                    </p:anim>
                                    <p:anim calcmode="lin" valueType="num">
                                      <p:cBhvr>
                                        <p:cTn id="39"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88"/>
                                        </p:tgtEl>
                                        <p:attrNameLst>
                                          <p:attrName>style.visibility</p:attrName>
                                        </p:attrNameLst>
                                      </p:cBhvr>
                                      <p:to>
                                        <p:strVal val="visible"/>
                                      </p:to>
                                    </p:set>
                                    <p:animEffect transition="in" filter="fade">
                                      <p:cBhvr>
                                        <p:cTn id="48" dur="1000"/>
                                        <p:tgtEl>
                                          <p:spTgt spid="88"/>
                                        </p:tgtEl>
                                      </p:cBhvr>
                                    </p:animEffect>
                                    <p:anim calcmode="lin" valueType="num">
                                      <p:cBhvr>
                                        <p:cTn id="49" dur="1000" fill="hold"/>
                                        <p:tgtEl>
                                          <p:spTgt spid="88"/>
                                        </p:tgtEl>
                                        <p:attrNameLst>
                                          <p:attrName>ppt_x</p:attrName>
                                        </p:attrNameLst>
                                      </p:cBhvr>
                                      <p:tavLst>
                                        <p:tav tm="0">
                                          <p:val>
                                            <p:strVal val="#ppt_x"/>
                                          </p:val>
                                        </p:tav>
                                        <p:tav tm="100000">
                                          <p:val>
                                            <p:strVal val="#ppt_x"/>
                                          </p:val>
                                        </p:tav>
                                      </p:tavLst>
                                    </p:anim>
                                    <p:anim calcmode="lin" valueType="num">
                                      <p:cBhvr>
                                        <p:cTn id="50"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anim calcmode="lin" valueType="num">
                                      <p:cBhvr additive="base">
                                        <p:cTn id="55" dur="500" fill="hold"/>
                                        <p:tgtEl>
                                          <p:spTgt spid="71"/>
                                        </p:tgtEl>
                                        <p:attrNameLst>
                                          <p:attrName>ppt_x</p:attrName>
                                        </p:attrNameLst>
                                      </p:cBhvr>
                                      <p:tavLst>
                                        <p:tav tm="0">
                                          <p:val>
                                            <p:strVal val="#ppt_x"/>
                                          </p:val>
                                        </p:tav>
                                        <p:tav tm="100000">
                                          <p:val>
                                            <p:strVal val="#ppt_x"/>
                                          </p:val>
                                        </p:tav>
                                      </p:tavLst>
                                    </p:anim>
                                    <p:anim calcmode="lin" valueType="num">
                                      <p:cBhvr additive="base">
                                        <p:cTn id="56"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59"/>
                                        </p:tgtEl>
                                        <p:attrNameLst>
                                          <p:attrName>style.visibility</p:attrName>
                                        </p:attrNameLst>
                                      </p:cBhvr>
                                      <p:to>
                                        <p:strVal val="visible"/>
                                      </p:to>
                                    </p:set>
                                    <p:animEffect transition="in" filter="wipe(down)">
                                      <p:cBhvr>
                                        <p:cTn id="6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3" grpId="0" animBg="1"/>
      <p:bldP spid="91" grpId="0" animBg="1"/>
      <p:bldP spid="59" grpId="0" animBg="1"/>
      <p:bldP spid="7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249A1982-48DA-416E-A511-7C106D4C3EC0}" type="datetime4">
              <a:rPr lang="de-DE" smtClean="0"/>
              <a:t>29. Januar 2019</a:t>
            </a:fld>
            <a:endParaRPr lang="de-CH"/>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37</a:t>
            </a:fld>
            <a:endParaRPr lang="de-CH"/>
          </a:p>
        </p:txBody>
      </p:sp>
      <p:sp>
        <p:nvSpPr>
          <p:cNvPr id="11" name="Textfeld 10"/>
          <p:cNvSpPr txBox="1"/>
          <p:nvPr/>
        </p:nvSpPr>
        <p:spPr>
          <a:xfrm>
            <a:off x="8726899" y="156209"/>
            <a:ext cx="3912330" cy="461665"/>
          </a:xfrm>
          <a:prstGeom prst="rect">
            <a:avLst/>
          </a:prstGeom>
          <a:noFill/>
        </p:spPr>
        <p:txBody>
          <a:bodyPr wrap="square" rtlCol="0">
            <a:spAutoFit/>
          </a:bodyPr>
          <a:lstStyle/>
          <a:p>
            <a:pPr algn="ctr"/>
            <a:r>
              <a:rPr lang="en-US" sz="2400" b="1" dirty="0" err="1" smtClean="0"/>
              <a:t>Liegende</a:t>
            </a:r>
            <a:r>
              <a:rPr lang="en-US" sz="2400" b="1" dirty="0" smtClean="0"/>
              <a:t> </a:t>
            </a:r>
            <a:r>
              <a:rPr lang="en-US" sz="2400" b="1" dirty="0" err="1" smtClean="0"/>
              <a:t>Acht</a:t>
            </a:r>
            <a:endParaRPr lang="de-CH" sz="2400" dirty="0"/>
          </a:p>
        </p:txBody>
      </p:sp>
      <p:sp>
        <p:nvSpPr>
          <p:cNvPr id="7" name="Textfeld 6"/>
          <p:cNvSpPr txBox="1"/>
          <p:nvPr/>
        </p:nvSpPr>
        <p:spPr>
          <a:xfrm>
            <a:off x="1609191" y="1595215"/>
            <a:ext cx="1419225" cy="646331"/>
          </a:xfrm>
          <a:prstGeom prst="rect">
            <a:avLst/>
          </a:prstGeom>
          <a:noFill/>
        </p:spPr>
        <p:txBody>
          <a:bodyPr wrap="square" rtlCol="0">
            <a:spAutoFit/>
          </a:bodyPr>
          <a:lstStyle/>
          <a:p>
            <a:pPr algn="r"/>
            <a:r>
              <a:rPr lang="de-CH" dirty="0" smtClean="0"/>
              <a:t>45° Leinenwinkel</a:t>
            </a:r>
            <a:endParaRPr lang="de-CH" dirty="0"/>
          </a:p>
        </p:txBody>
      </p:sp>
      <p:sp>
        <p:nvSpPr>
          <p:cNvPr id="9" name="Textfeld 8"/>
          <p:cNvSpPr txBox="1"/>
          <p:nvPr/>
        </p:nvSpPr>
        <p:spPr>
          <a:xfrm>
            <a:off x="9133313" y="1501896"/>
            <a:ext cx="1419225" cy="646331"/>
          </a:xfrm>
          <a:prstGeom prst="rect">
            <a:avLst/>
          </a:prstGeom>
          <a:noFill/>
        </p:spPr>
        <p:txBody>
          <a:bodyPr wrap="square" rtlCol="0">
            <a:spAutoFit/>
          </a:bodyPr>
          <a:lstStyle/>
          <a:p>
            <a:r>
              <a:rPr lang="de-CH" dirty="0" smtClean="0"/>
              <a:t>45° Leinenwinkel</a:t>
            </a:r>
            <a:endParaRPr lang="de-CH" dirty="0"/>
          </a:p>
        </p:txBody>
      </p:sp>
      <p:sp>
        <p:nvSpPr>
          <p:cNvPr id="10" name="Textfeld 9"/>
          <p:cNvSpPr txBox="1"/>
          <p:nvPr/>
        </p:nvSpPr>
        <p:spPr>
          <a:xfrm rot="16200000">
            <a:off x="4698136" y="1233605"/>
            <a:ext cx="2524125" cy="369332"/>
          </a:xfrm>
          <a:prstGeom prst="rect">
            <a:avLst/>
          </a:prstGeom>
          <a:noFill/>
        </p:spPr>
        <p:txBody>
          <a:bodyPr wrap="square" rtlCol="0">
            <a:spAutoFit/>
          </a:bodyPr>
          <a:lstStyle/>
          <a:p>
            <a:r>
              <a:rPr lang="de-CH" dirty="0" smtClean="0"/>
              <a:t>Kreuzungsachse</a:t>
            </a:r>
            <a:endParaRPr lang="de-CH" dirty="0"/>
          </a:p>
        </p:txBody>
      </p:sp>
    </p:spTree>
    <p:extLst>
      <p:ext uri="{BB962C8B-B14F-4D97-AF65-F5344CB8AC3E}">
        <p14:creationId xmlns:p14="http://schemas.microsoft.com/office/powerpoint/2010/main" val="2287713268"/>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2" name="Datumsplatzhalter 81"/>
          <p:cNvSpPr>
            <a:spLocks noGrp="1"/>
          </p:cNvSpPr>
          <p:nvPr>
            <p:ph type="dt" sz="half" idx="10"/>
          </p:nvPr>
        </p:nvSpPr>
        <p:spPr/>
        <p:txBody>
          <a:bodyPr/>
          <a:lstStyle/>
          <a:p>
            <a:fld id="{0506907E-F1BA-4EDE-9922-02682D9A1BDA}" type="datetime4">
              <a:rPr lang="de-DE" smtClean="0"/>
              <a:t>29. Januar 2019</a:t>
            </a:fld>
            <a:endParaRPr lang="de-CH"/>
          </a:p>
        </p:txBody>
      </p:sp>
      <p:sp>
        <p:nvSpPr>
          <p:cNvPr id="83" name="Fußzeilenplatzhalter 82"/>
          <p:cNvSpPr>
            <a:spLocks noGrp="1"/>
          </p:cNvSpPr>
          <p:nvPr>
            <p:ph type="ftr" sz="quarter" idx="11"/>
          </p:nvPr>
        </p:nvSpPr>
        <p:spPr/>
        <p:txBody>
          <a:bodyPr/>
          <a:lstStyle/>
          <a:p>
            <a:r>
              <a:rPr lang="de-DE" smtClean="0"/>
              <a:t>CIAM PR Kurs D</a:t>
            </a:r>
            <a:endParaRPr lang="de-CH"/>
          </a:p>
        </p:txBody>
      </p:sp>
      <p:sp>
        <p:nvSpPr>
          <p:cNvPr id="84" name="Foliennummernplatzhalter 83"/>
          <p:cNvSpPr>
            <a:spLocks noGrp="1"/>
          </p:cNvSpPr>
          <p:nvPr>
            <p:ph type="sldNum" sz="quarter" idx="12"/>
          </p:nvPr>
        </p:nvSpPr>
        <p:spPr/>
        <p:txBody>
          <a:bodyPr/>
          <a:lstStyle/>
          <a:p>
            <a:fld id="{B4A00A18-D286-4678-8428-61D7CDEC32E1}" type="slidenum">
              <a:rPr lang="de-CH" smtClean="0"/>
              <a:t>38</a:t>
            </a:fld>
            <a:endParaRPr lang="de-CH"/>
          </a:p>
        </p:txBody>
      </p:sp>
      <p:cxnSp>
        <p:nvCxnSpPr>
          <p:cNvPr id="20" name="Gerader Verbinder 19"/>
          <p:cNvCxnSpPr/>
          <p:nvPr/>
        </p:nvCxnSpPr>
        <p:spPr>
          <a:xfrm>
            <a:off x="1059068" y="5495534"/>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14840" y="1032061"/>
            <a:ext cx="5609380" cy="338554"/>
          </a:xfrm>
          <a:prstGeom prst="rect">
            <a:avLst/>
          </a:prstGeom>
          <a:noFill/>
        </p:spPr>
        <p:txBody>
          <a:bodyPr wrap="square" rtlCol="0">
            <a:spAutoFit/>
          </a:bodyPr>
          <a:lstStyle/>
          <a:p>
            <a:r>
              <a:rPr lang="de-CH" sz="1600" dirty="0" smtClean="0">
                <a:latin typeface="Arial Black" panose="020B0A04020102020204" pitchFamily="34" charset="0"/>
              </a:rPr>
              <a:t>4.2.15.11  </a:t>
            </a:r>
            <a:r>
              <a:rPr lang="de-CH" sz="1600" dirty="0" err="1" smtClean="0">
                <a:latin typeface="Arial Black" panose="020B0A04020102020204" pitchFamily="34" charset="0"/>
              </a:rPr>
              <a:t>Two</a:t>
            </a:r>
            <a:r>
              <a:rPr lang="de-CH" sz="1600" dirty="0" smtClean="0">
                <a:latin typeface="Arial Black" panose="020B0A04020102020204" pitchFamily="34" charset="0"/>
              </a:rPr>
              <a:t> </a:t>
            </a:r>
            <a:r>
              <a:rPr lang="de-CH" sz="1600" dirty="0" err="1" smtClean="0">
                <a:latin typeface="Arial Black" panose="020B0A04020102020204" pitchFamily="34" charset="0"/>
              </a:rPr>
              <a:t>consecutive</a:t>
            </a:r>
            <a:r>
              <a:rPr lang="de-CH" sz="1600" dirty="0" smtClean="0">
                <a:latin typeface="Arial Black" panose="020B0A04020102020204" pitchFamily="34" charset="0"/>
              </a:rPr>
              <a:t> horizontal </a:t>
            </a:r>
            <a:r>
              <a:rPr lang="de-CH" sz="1600" dirty="0" err="1" smtClean="0">
                <a:latin typeface="Arial Black" panose="020B0A04020102020204" pitchFamily="34" charset="0"/>
              </a:rPr>
              <a:t>eight</a:t>
            </a:r>
            <a:endParaRPr lang="de-CH" sz="1000" dirty="0">
              <a:latin typeface="Arial Black" panose="020B0A04020102020204" pitchFamily="34" charset="0"/>
            </a:endParaRPr>
          </a:p>
        </p:txBody>
      </p:sp>
      <p:cxnSp>
        <p:nvCxnSpPr>
          <p:cNvPr id="11" name="Gerader Verbinder 10"/>
          <p:cNvCxnSpPr/>
          <p:nvPr/>
        </p:nvCxnSpPr>
        <p:spPr>
          <a:xfrm>
            <a:off x="6148946" y="2212414"/>
            <a:ext cx="14510" cy="2840851"/>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flipV="1">
            <a:off x="7198404" y="4760204"/>
            <a:ext cx="2099091" cy="14041"/>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9225229" y="4596557"/>
            <a:ext cx="1175999" cy="307777"/>
          </a:xfrm>
          <a:prstGeom prst="rect">
            <a:avLst/>
          </a:prstGeom>
          <a:noFill/>
        </p:spPr>
        <p:txBody>
          <a:bodyPr wrap="square" rtlCol="0">
            <a:spAutoFit/>
          </a:bodyPr>
          <a:lstStyle/>
          <a:p>
            <a:r>
              <a:rPr lang="de-CH" sz="1400" b="1" dirty="0" smtClean="0">
                <a:latin typeface="Arial" panose="020B0604020202020204" pitchFamily="34" charset="0"/>
                <a:cs typeface="Arial" panose="020B0604020202020204" pitchFamily="34" charset="0"/>
              </a:rPr>
              <a:t>1.5m </a:t>
            </a:r>
            <a:endParaRPr lang="de-CH" sz="1400" b="1" dirty="0">
              <a:latin typeface="Arial" panose="020B0604020202020204" pitchFamily="34" charset="0"/>
              <a:cs typeface="Arial" panose="020B0604020202020204" pitchFamily="34" charset="0"/>
            </a:endParaRPr>
          </a:p>
        </p:txBody>
      </p:sp>
      <p:cxnSp>
        <p:nvCxnSpPr>
          <p:cNvPr id="38" name="Gerader Verbinder 37"/>
          <p:cNvCxnSpPr/>
          <p:nvPr/>
        </p:nvCxnSpPr>
        <p:spPr>
          <a:xfrm flipH="1">
            <a:off x="1572544" y="2756800"/>
            <a:ext cx="5606207"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5" name="Ellipse 14"/>
          <p:cNvSpPr/>
          <p:nvPr/>
        </p:nvSpPr>
        <p:spPr>
          <a:xfrm>
            <a:off x="6160459" y="3674453"/>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Ellipse 15"/>
          <p:cNvSpPr/>
          <p:nvPr/>
        </p:nvSpPr>
        <p:spPr>
          <a:xfrm>
            <a:off x="4201832" y="2785210"/>
            <a:ext cx="1983545" cy="1983545"/>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D</a:t>
            </a:r>
            <a:endParaRPr lang="de-CH" dirty="0"/>
          </a:p>
        </p:txBody>
      </p:sp>
      <p:sp>
        <p:nvSpPr>
          <p:cNvPr id="55" name="Textfeld 54"/>
          <p:cNvSpPr txBox="1"/>
          <p:nvPr/>
        </p:nvSpPr>
        <p:spPr>
          <a:xfrm>
            <a:off x="1169748" y="2599362"/>
            <a:ext cx="1175999" cy="307777"/>
          </a:xfrm>
          <a:prstGeom prst="rect">
            <a:avLst/>
          </a:prstGeom>
          <a:noFill/>
        </p:spPr>
        <p:txBody>
          <a:bodyPr wrap="square" rtlCol="0">
            <a:spAutoFit/>
          </a:bodyPr>
          <a:lstStyle/>
          <a:p>
            <a:r>
              <a:rPr lang="de-CH" sz="1400" b="1" dirty="0" smtClean="0">
                <a:latin typeface="Arial" panose="020B0604020202020204" pitchFamily="34" charset="0"/>
                <a:cs typeface="Arial" panose="020B0604020202020204" pitchFamily="34" charset="0"/>
              </a:rPr>
              <a:t>45°</a:t>
            </a:r>
            <a:endParaRPr lang="de-CH" sz="1400" b="1" dirty="0">
              <a:latin typeface="Arial" panose="020B0604020202020204" pitchFamily="34" charset="0"/>
              <a:cs typeface="Arial" panose="020B0604020202020204" pitchFamily="34" charset="0"/>
            </a:endParaRPr>
          </a:p>
        </p:txBody>
      </p:sp>
      <p:sp>
        <p:nvSpPr>
          <p:cNvPr id="39" name="Ellipse 38"/>
          <p:cNvSpPr/>
          <p:nvPr/>
        </p:nvSpPr>
        <p:spPr>
          <a:xfrm>
            <a:off x="6193085" y="2756800"/>
            <a:ext cx="1994515" cy="2003695"/>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D</a:t>
            </a:r>
            <a:endParaRPr lang="de-CH" dirty="0"/>
          </a:p>
        </p:txBody>
      </p:sp>
      <p:sp>
        <p:nvSpPr>
          <p:cNvPr id="42" name="Pfeil nach rechts 41"/>
          <p:cNvSpPr/>
          <p:nvPr/>
        </p:nvSpPr>
        <p:spPr>
          <a:xfrm flipH="1">
            <a:off x="8863661" y="4578478"/>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43" name="Gerader Verbinder 42"/>
          <p:cNvCxnSpPr/>
          <p:nvPr/>
        </p:nvCxnSpPr>
        <p:spPr>
          <a:xfrm flipV="1">
            <a:off x="2895047" y="3033920"/>
            <a:ext cx="1664028" cy="1109066"/>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 name="Pfeil nach rechts 43"/>
          <p:cNvSpPr/>
          <p:nvPr/>
        </p:nvSpPr>
        <p:spPr>
          <a:xfrm rot="19472457" flipH="1">
            <a:off x="2499058" y="4096245"/>
            <a:ext cx="433834" cy="34393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Bogen 5"/>
          <p:cNvSpPr/>
          <p:nvPr/>
        </p:nvSpPr>
        <p:spPr>
          <a:xfrm rot="16200000">
            <a:off x="6209127" y="2777281"/>
            <a:ext cx="1936344" cy="1952202"/>
          </a:xfrm>
          <a:prstGeom prst="arc">
            <a:avLst>
              <a:gd name="adj1" fmla="val 16200000"/>
              <a:gd name="adj2" fmla="val 5470659"/>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47" name="Bogen 46"/>
          <p:cNvSpPr/>
          <p:nvPr/>
        </p:nvSpPr>
        <p:spPr>
          <a:xfrm rot="5400000" flipV="1">
            <a:off x="5976223" y="2578910"/>
            <a:ext cx="2177282" cy="2177073"/>
          </a:xfrm>
          <a:prstGeom prst="arc">
            <a:avLst>
              <a:gd name="adj1" fmla="val 16199995"/>
              <a:gd name="adj2" fmla="val 5433368"/>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48" name="Bogen 47"/>
          <p:cNvSpPr/>
          <p:nvPr/>
        </p:nvSpPr>
        <p:spPr>
          <a:xfrm rot="16200000">
            <a:off x="3897428" y="2640410"/>
            <a:ext cx="2109690" cy="2044641"/>
          </a:xfrm>
          <a:prstGeom prst="arc">
            <a:avLst>
              <a:gd name="adj1" fmla="val 16199995"/>
              <a:gd name="adj2" fmla="val 5433368"/>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49" name="Bogen 48"/>
          <p:cNvSpPr/>
          <p:nvPr/>
        </p:nvSpPr>
        <p:spPr>
          <a:xfrm rot="5573059" flipV="1">
            <a:off x="3892268" y="2655103"/>
            <a:ext cx="2107079" cy="2021190"/>
          </a:xfrm>
          <a:prstGeom prst="arc">
            <a:avLst>
              <a:gd name="adj1" fmla="val 16200000"/>
              <a:gd name="adj2" fmla="val 5452607"/>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50" name="Bogen 49"/>
          <p:cNvSpPr/>
          <p:nvPr/>
        </p:nvSpPr>
        <p:spPr>
          <a:xfrm rot="16200000">
            <a:off x="6018704" y="2447230"/>
            <a:ext cx="2248308" cy="2297634"/>
          </a:xfrm>
          <a:prstGeom prst="arc">
            <a:avLst>
              <a:gd name="adj1" fmla="val 16199995"/>
              <a:gd name="adj2" fmla="val 5433368"/>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51" name="Bogen 50"/>
          <p:cNvSpPr/>
          <p:nvPr/>
        </p:nvSpPr>
        <p:spPr>
          <a:xfrm rot="5400000" flipV="1">
            <a:off x="5943643" y="2373802"/>
            <a:ext cx="2183075" cy="2504473"/>
          </a:xfrm>
          <a:prstGeom prst="arc">
            <a:avLst>
              <a:gd name="adj1" fmla="val 16199996"/>
              <a:gd name="adj2" fmla="val 5544817"/>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52" name="Bogen 51"/>
          <p:cNvSpPr/>
          <p:nvPr/>
        </p:nvSpPr>
        <p:spPr>
          <a:xfrm rot="16200000">
            <a:off x="3538769" y="2642758"/>
            <a:ext cx="2224743" cy="2298409"/>
          </a:xfrm>
          <a:prstGeom prst="arc">
            <a:avLst>
              <a:gd name="adj1" fmla="val 5552463"/>
              <a:gd name="adj2" fmla="val 4926138"/>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grpSp>
        <p:nvGrpSpPr>
          <p:cNvPr id="12" name="Gruppieren 11"/>
          <p:cNvGrpSpPr/>
          <p:nvPr/>
        </p:nvGrpSpPr>
        <p:grpSpPr>
          <a:xfrm>
            <a:off x="6767519" y="1915541"/>
            <a:ext cx="723782" cy="465488"/>
            <a:chOff x="6795074" y="1583694"/>
            <a:chExt cx="723782" cy="465488"/>
          </a:xfrm>
        </p:grpSpPr>
        <p:sp>
          <p:nvSpPr>
            <p:cNvPr id="64" name="Rechteckige Legende 1"/>
            <p:cNvSpPr/>
            <p:nvPr/>
          </p:nvSpPr>
          <p:spPr>
            <a:xfrm>
              <a:off x="6795074" y="1583694"/>
              <a:ext cx="669978" cy="465488"/>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65" name="Textfeld 64"/>
            <p:cNvSpPr txBox="1"/>
            <p:nvPr/>
          </p:nvSpPr>
          <p:spPr>
            <a:xfrm>
              <a:off x="6835742" y="1634346"/>
              <a:ext cx="683114"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Zu hoch</a:t>
              </a:r>
              <a:endParaRPr lang="de-CH" sz="1000" dirty="0">
                <a:latin typeface="Arial" panose="020B0604020202020204" pitchFamily="34" charset="0"/>
                <a:cs typeface="Arial" panose="020B0604020202020204" pitchFamily="34" charset="0"/>
              </a:endParaRPr>
            </a:p>
          </p:txBody>
        </p:sp>
      </p:grpSp>
      <p:grpSp>
        <p:nvGrpSpPr>
          <p:cNvPr id="29" name="Gruppieren 28"/>
          <p:cNvGrpSpPr/>
          <p:nvPr/>
        </p:nvGrpSpPr>
        <p:grpSpPr>
          <a:xfrm>
            <a:off x="6375466" y="3521852"/>
            <a:ext cx="1603651" cy="694955"/>
            <a:chOff x="6058905" y="3544915"/>
            <a:chExt cx="1437626" cy="532834"/>
          </a:xfrm>
        </p:grpSpPr>
        <p:sp>
          <p:nvSpPr>
            <p:cNvPr id="67" name="Rechteckige Legende 1"/>
            <p:cNvSpPr/>
            <p:nvPr/>
          </p:nvSpPr>
          <p:spPr>
            <a:xfrm rot="16200000" flipV="1">
              <a:off x="6481784" y="3122036"/>
              <a:ext cx="532834" cy="1378591"/>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69" name="Textfeld 68"/>
            <p:cNvSpPr txBox="1"/>
            <p:nvPr/>
          </p:nvSpPr>
          <p:spPr>
            <a:xfrm>
              <a:off x="6517899" y="3665658"/>
              <a:ext cx="978632" cy="306771"/>
            </a:xfrm>
            <a:prstGeom prst="rect">
              <a:avLst/>
            </a:prstGeom>
            <a:noFill/>
          </p:spPr>
          <p:txBody>
            <a:bodyPr wrap="square" rtlCol="0">
              <a:spAutoFit/>
            </a:bodyPr>
            <a:lstStyle/>
            <a:p>
              <a:pPr algn="ctr"/>
              <a:r>
                <a:rPr lang="de-CH" sz="1000" dirty="0" smtClean="0">
                  <a:latin typeface="Arial" panose="020B0604020202020204" pitchFamily="34" charset="0"/>
                  <a:cs typeface="Arial" panose="020B0604020202020204" pitchFamily="34" charset="0"/>
                </a:rPr>
                <a:t>Kreuzung</a:t>
              </a:r>
            </a:p>
            <a:p>
              <a:pPr algn="ctr"/>
              <a:r>
                <a:rPr lang="de-CH" sz="1000" dirty="0" smtClean="0">
                  <a:latin typeface="Arial" panose="020B0604020202020204" pitchFamily="34" charset="0"/>
                  <a:cs typeface="Arial" panose="020B0604020202020204" pitchFamily="34" charset="0"/>
                </a:rPr>
                <a:t>verschoben</a:t>
              </a:r>
              <a:endParaRPr lang="de-CH" sz="1000" dirty="0">
                <a:latin typeface="Arial" panose="020B0604020202020204" pitchFamily="34" charset="0"/>
                <a:cs typeface="Arial" panose="020B0604020202020204" pitchFamily="34" charset="0"/>
              </a:endParaRPr>
            </a:p>
          </p:txBody>
        </p:sp>
      </p:grpSp>
      <p:grpSp>
        <p:nvGrpSpPr>
          <p:cNvPr id="70" name="Gruppieren 69"/>
          <p:cNvGrpSpPr/>
          <p:nvPr/>
        </p:nvGrpSpPr>
        <p:grpSpPr>
          <a:xfrm>
            <a:off x="1083680" y="1339357"/>
            <a:ext cx="1432124" cy="461665"/>
            <a:chOff x="1046399" y="1191418"/>
            <a:chExt cx="1432124" cy="461665"/>
          </a:xfrm>
        </p:grpSpPr>
        <p:cxnSp>
          <p:nvCxnSpPr>
            <p:cNvPr id="71" name="Gerader Verbinder 70"/>
            <p:cNvCxnSpPr/>
            <p:nvPr/>
          </p:nvCxnSpPr>
          <p:spPr>
            <a:xfrm>
              <a:off x="1793330" y="1527559"/>
              <a:ext cx="302507"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2" name="Gerader Verbinder 71"/>
            <p:cNvCxnSpPr/>
            <p:nvPr/>
          </p:nvCxnSpPr>
          <p:spPr>
            <a:xfrm>
              <a:off x="1809168" y="1325618"/>
              <a:ext cx="66935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3" name="Textfeld 72"/>
            <p:cNvSpPr txBox="1"/>
            <p:nvPr/>
          </p:nvSpPr>
          <p:spPr>
            <a:xfrm>
              <a:off x="1046399" y="1191418"/>
              <a:ext cx="812486" cy="461665"/>
            </a:xfrm>
            <a:prstGeom prst="rect">
              <a:avLst/>
            </a:prstGeom>
            <a:noFill/>
          </p:spPr>
          <p:txBody>
            <a:bodyPr wrap="square" rtlCol="0">
              <a:spAutoFit/>
            </a:bodyPr>
            <a:lstStyle/>
            <a:p>
              <a:r>
                <a:rPr lang="de-CH" sz="1200" dirty="0" smtClean="0">
                  <a:latin typeface="Arial" panose="020B0604020202020204" pitchFamily="34" charset="0"/>
                  <a:cs typeface="Arial" panose="020B0604020202020204" pitchFamily="34" charset="0"/>
                </a:rPr>
                <a:t>Regel</a:t>
              </a:r>
            </a:p>
            <a:p>
              <a:r>
                <a:rPr lang="de-CH" sz="1200" dirty="0" smtClean="0">
                  <a:latin typeface="Arial" panose="020B0604020202020204" pitchFamily="34" charset="0"/>
                  <a:cs typeface="Arial" panose="020B0604020202020204" pitchFamily="34" charset="0"/>
                </a:rPr>
                <a:t>Flugweg</a:t>
              </a:r>
              <a:endParaRPr lang="de-CH" sz="1200" dirty="0">
                <a:latin typeface="Arial" panose="020B0604020202020204" pitchFamily="34" charset="0"/>
                <a:cs typeface="Arial" panose="020B0604020202020204" pitchFamily="34" charset="0"/>
              </a:endParaRPr>
            </a:p>
          </p:txBody>
        </p:sp>
        <p:cxnSp>
          <p:nvCxnSpPr>
            <p:cNvPr id="74" name="Gerader Verbinder 73"/>
            <p:cNvCxnSpPr/>
            <p:nvPr/>
          </p:nvCxnSpPr>
          <p:spPr>
            <a:xfrm>
              <a:off x="2176016" y="1524277"/>
              <a:ext cx="302507" cy="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grpSp>
        <p:nvGrpSpPr>
          <p:cNvPr id="9" name="Gruppieren 8"/>
          <p:cNvGrpSpPr/>
          <p:nvPr/>
        </p:nvGrpSpPr>
        <p:grpSpPr>
          <a:xfrm>
            <a:off x="4274182" y="4956840"/>
            <a:ext cx="806930" cy="465488"/>
            <a:chOff x="4952272" y="1704458"/>
            <a:chExt cx="669978" cy="465488"/>
          </a:xfrm>
        </p:grpSpPr>
        <p:sp>
          <p:nvSpPr>
            <p:cNvPr id="77" name="Rechteckige Legende 1"/>
            <p:cNvSpPr/>
            <p:nvPr/>
          </p:nvSpPr>
          <p:spPr>
            <a:xfrm flipV="1">
              <a:off x="4952272" y="1704458"/>
              <a:ext cx="669978" cy="465488"/>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78" name="Textfeld 77"/>
            <p:cNvSpPr txBox="1"/>
            <p:nvPr/>
          </p:nvSpPr>
          <p:spPr>
            <a:xfrm>
              <a:off x="5023459" y="1916922"/>
              <a:ext cx="541379" cy="246221"/>
            </a:xfrm>
            <a:prstGeom prst="rect">
              <a:avLst/>
            </a:prstGeom>
            <a:noFill/>
          </p:spPr>
          <p:txBody>
            <a:bodyPr wrap="square" rtlCol="0">
              <a:spAutoFit/>
            </a:bodyPr>
            <a:lstStyle/>
            <a:p>
              <a:pPr algn="ctr"/>
              <a:r>
                <a:rPr lang="de-CH" sz="1000" dirty="0" smtClean="0">
                  <a:latin typeface="Arial" panose="020B0604020202020204" pitchFamily="34" charset="0"/>
                  <a:cs typeface="Arial" panose="020B0604020202020204" pitchFamily="34" charset="0"/>
                </a:rPr>
                <a:t>Zu tief</a:t>
              </a:r>
              <a:endParaRPr lang="de-CH" sz="1000" dirty="0">
                <a:latin typeface="Arial" panose="020B0604020202020204" pitchFamily="34" charset="0"/>
                <a:cs typeface="Arial" panose="020B0604020202020204" pitchFamily="34" charset="0"/>
              </a:endParaRPr>
            </a:p>
          </p:txBody>
        </p:sp>
      </p:grpSp>
      <p:grpSp>
        <p:nvGrpSpPr>
          <p:cNvPr id="28" name="Gruppieren 27"/>
          <p:cNvGrpSpPr/>
          <p:nvPr/>
        </p:nvGrpSpPr>
        <p:grpSpPr>
          <a:xfrm>
            <a:off x="4389379" y="3517311"/>
            <a:ext cx="1304525" cy="568365"/>
            <a:chOff x="9533076" y="961011"/>
            <a:chExt cx="1304525" cy="568365"/>
          </a:xfrm>
        </p:grpSpPr>
        <p:sp>
          <p:nvSpPr>
            <p:cNvPr id="80" name="Rechteckige Legende 1"/>
            <p:cNvSpPr/>
            <p:nvPr/>
          </p:nvSpPr>
          <p:spPr>
            <a:xfrm rot="5400000" flipH="1" flipV="1">
              <a:off x="9949510" y="641285"/>
              <a:ext cx="568365" cy="1207817"/>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85" name="Textfeld 84"/>
            <p:cNvSpPr txBox="1"/>
            <p:nvPr/>
          </p:nvSpPr>
          <p:spPr>
            <a:xfrm>
              <a:off x="9533076" y="1062174"/>
              <a:ext cx="978632" cy="400110"/>
            </a:xfrm>
            <a:prstGeom prst="rect">
              <a:avLst/>
            </a:prstGeom>
            <a:noFill/>
          </p:spPr>
          <p:txBody>
            <a:bodyPr wrap="square" rtlCol="0">
              <a:spAutoFit/>
            </a:bodyPr>
            <a:lstStyle/>
            <a:p>
              <a:pPr algn="ctr"/>
              <a:r>
                <a:rPr lang="de-CH" sz="1000" dirty="0" smtClean="0">
                  <a:latin typeface="Arial" panose="020B0604020202020204" pitchFamily="34" charset="0"/>
                  <a:cs typeface="Arial" panose="020B0604020202020204" pitchFamily="34" charset="0"/>
                </a:rPr>
                <a:t>nach aussen</a:t>
              </a:r>
            </a:p>
            <a:p>
              <a:pPr algn="ctr"/>
              <a:r>
                <a:rPr lang="de-CH" sz="1000" dirty="0" smtClean="0">
                  <a:latin typeface="Arial" panose="020B0604020202020204" pitchFamily="34" charset="0"/>
                  <a:cs typeface="Arial" panose="020B0604020202020204" pitchFamily="34" charset="0"/>
                </a:rPr>
                <a:t>versetzt</a:t>
              </a:r>
              <a:endParaRPr lang="de-CH" sz="1000" dirty="0">
                <a:latin typeface="Arial" panose="020B0604020202020204" pitchFamily="34" charset="0"/>
                <a:cs typeface="Arial" panose="020B0604020202020204" pitchFamily="34" charset="0"/>
              </a:endParaRPr>
            </a:p>
          </p:txBody>
        </p:sp>
      </p:grpSp>
      <p:grpSp>
        <p:nvGrpSpPr>
          <p:cNvPr id="10" name="Gruppieren 9"/>
          <p:cNvGrpSpPr/>
          <p:nvPr/>
        </p:nvGrpSpPr>
        <p:grpSpPr>
          <a:xfrm>
            <a:off x="5521463" y="4533338"/>
            <a:ext cx="1281806" cy="934585"/>
            <a:chOff x="2841255" y="3711656"/>
            <a:chExt cx="1075218" cy="805882"/>
          </a:xfrm>
        </p:grpSpPr>
        <p:grpSp>
          <p:nvGrpSpPr>
            <p:cNvPr id="8" name="Gruppieren 7"/>
            <p:cNvGrpSpPr/>
            <p:nvPr/>
          </p:nvGrpSpPr>
          <p:grpSpPr>
            <a:xfrm>
              <a:off x="2841255" y="3711656"/>
              <a:ext cx="317996" cy="789139"/>
              <a:chOff x="2129425" y="2079321"/>
              <a:chExt cx="292274" cy="789139"/>
            </a:xfrm>
            <a:solidFill>
              <a:schemeClr val="bg1"/>
            </a:solidFill>
          </p:grpSpPr>
          <p:sp>
            <p:nvSpPr>
              <p:cNvPr id="3" name="Ellipse 2"/>
              <p:cNvSpPr/>
              <p:nvPr/>
            </p:nvSpPr>
            <p:spPr>
              <a:xfrm>
                <a:off x="2154477" y="2079321"/>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5" name="Gerader Verbinder 4"/>
              <p:cNvCxnSpPr>
                <a:stCxn id="3"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3222137" y="3728401"/>
              <a:ext cx="317996" cy="789137"/>
              <a:chOff x="2129425" y="2079323"/>
              <a:chExt cx="292274" cy="789137"/>
            </a:xfrm>
            <a:solidFill>
              <a:schemeClr val="bg1"/>
            </a:solidFill>
          </p:grpSpPr>
          <p:sp>
            <p:nvSpPr>
              <p:cNvPr id="22" name="Ellipse 21"/>
              <p:cNvSpPr/>
              <p:nvPr/>
            </p:nvSpPr>
            <p:spPr>
              <a:xfrm>
                <a:off x="2154478" y="2079323"/>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23" name="Gerader Verbinder 22"/>
              <p:cNvCxnSpPr>
                <a:stCxn id="22"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3598477" y="3725881"/>
              <a:ext cx="317996" cy="789139"/>
              <a:chOff x="2129425" y="2079321"/>
              <a:chExt cx="292274" cy="789139"/>
            </a:xfrm>
            <a:solidFill>
              <a:schemeClr val="bg1"/>
            </a:solidFill>
          </p:grpSpPr>
          <p:sp>
            <p:nvSpPr>
              <p:cNvPr id="27" name="Ellipse 26"/>
              <p:cNvSpPr/>
              <p:nvPr/>
            </p:nvSpPr>
            <p:spPr>
              <a:xfrm>
                <a:off x="2154477" y="2079321"/>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30" name="Gerader Verbinder 29"/>
              <p:cNvCxnSpPr>
                <a:stCxn id="27"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58" name="Ellipse 57"/>
          <p:cNvSpPr/>
          <p:nvPr/>
        </p:nvSpPr>
        <p:spPr>
          <a:xfrm>
            <a:off x="6069867" y="3673875"/>
            <a:ext cx="263190" cy="26319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9" name="Ellipse 58"/>
          <p:cNvSpPr/>
          <p:nvPr/>
        </p:nvSpPr>
        <p:spPr>
          <a:xfrm>
            <a:off x="6014527" y="3626038"/>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75085093"/>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1" presetClass="entr" presetSubtype="0"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59"/>
                                        </p:tgtEl>
                                        <p:attrNameLst>
                                          <p:attrName>style.visibility</p:attrName>
                                        </p:attrNameLst>
                                      </p:cBhvr>
                                      <p:to>
                                        <p:strVal val="visible"/>
                                      </p:to>
                                    </p:set>
                                    <p:anim calcmode="lin" valueType="num">
                                      <p:cBhvr additive="base">
                                        <p:cTn id="59" dur="500" fill="hold"/>
                                        <p:tgtEl>
                                          <p:spTgt spid="59"/>
                                        </p:tgtEl>
                                        <p:attrNameLst>
                                          <p:attrName>ppt_x</p:attrName>
                                        </p:attrNameLst>
                                      </p:cBhvr>
                                      <p:tavLst>
                                        <p:tav tm="0">
                                          <p:val>
                                            <p:strVal val="#ppt_x"/>
                                          </p:val>
                                        </p:tav>
                                        <p:tav tm="100000">
                                          <p:val>
                                            <p:strVal val="#ppt_x"/>
                                          </p:val>
                                        </p:tav>
                                      </p:tavLst>
                                    </p:anim>
                                    <p:anim calcmode="lin" valueType="num">
                                      <p:cBhvr additive="base">
                                        <p:cTn id="6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wipe(down)">
                                      <p:cBhvr>
                                        <p:cTn id="6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6" grpId="0" animBg="1"/>
      <p:bldP spid="47" grpId="0" animBg="1"/>
      <p:bldP spid="48" grpId="0" animBg="1"/>
      <p:bldP spid="49" grpId="0" animBg="1"/>
      <p:bldP spid="50" grpId="0" animBg="1"/>
      <p:bldP spid="51" grpId="0" animBg="1"/>
      <p:bldP spid="52" grpId="0" animBg="1"/>
      <p:bldP spid="5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29EC92B6-8AF4-4537-A29E-0F3181DABBC7}" type="datetime4">
              <a:rPr lang="de-DE" smtClean="0"/>
              <a:t>29. Januar 2019</a:t>
            </a:fld>
            <a:endParaRPr lang="de-CH"/>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39</a:t>
            </a:fld>
            <a:endParaRPr lang="de-CH"/>
          </a:p>
        </p:txBody>
      </p:sp>
      <p:sp>
        <p:nvSpPr>
          <p:cNvPr id="11" name="Textfeld 10"/>
          <p:cNvSpPr txBox="1"/>
          <p:nvPr/>
        </p:nvSpPr>
        <p:spPr>
          <a:xfrm>
            <a:off x="8610600" y="150048"/>
            <a:ext cx="4177800" cy="461665"/>
          </a:xfrm>
          <a:prstGeom prst="rect">
            <a:avLst/>
          </a:prstGeom>
          <a:noFill/>
        </p:spPr>
        <p:txBody>
          <a:bodyPr wrap="square" rtlCol="0">
            <a:spAutoFit/>
          </a:bodyPr>
          <a:lstStyle/>
          <a:p>
            <a:pPr algn="ctr"/>
            <a:r>
              <a:rPr lang="en-US" sz="2400" b="1" dirty="0" err="1" smtClean="0"/>
              <a:t>Quadratische</a:t>
            </a:r>
            <a:r>
              <a:rPr lang="en-US" sz="2400" b="1" dirty="0" smtClean="0"/>
              <a:t> </a:t>
            </a:r>
            <a:r>
              <a:rPr lang="en-US" sz="2400" b="1" dirty="0" err="1" smtClean="0"/>
              <a:t>Acht</a:t>
            </a:r>
            <a:endParaRPr lang="de-CH" sz="2400" dirty="0"/>
          </a:p>
        </p:txBody>
      </p:sp>
      <p:sp>
        <p:nvSpPr>
          <p:cNvPr id="7" name="Textfeld 6"/>
          <p:cNvSpPr txBox="1"/>
          <p:nvPr/>
        </p:nvSpPr>
        <p:spPr>
          <a:xfrm>
            <a:off x="1634828" y="1586669"/>
            <a:ext cx="1419225" cy="646331"/>
          </a:xfrm>
          <a:prstGeom prst="rect">
            <a:avLst/>
          </a:prstGeom>
          <a:noFill/>
        </p:spPr>
        <p:txBody>
          <a:bodyPr wrap="square" rtlCol="0">
            <a:spAutoFit/>
          </a:bodyPr>
          <a:lstStyle/>
          <a:p>
            <a:pPr algn="r"/>
            <a:r>
              <a:rPr lang="de-CH" dirty="0" smtClean="0"/>
              <a:t>45° Leinenwinkel</a:t>
            </a:r>
            <a:endParaRPr lang="de-CH" dirty="0"/>
          </a:p>
        </p:txBody>
      </p:sp>
      <p:sp>
        <p:nvSpPr>
          <p:cNvPr id="9" name="Textfeld 8"/>
          <p:cNvSpPr txBox="1"/>
          <p:nvPr/>
        </p:nvSpPr>
        <p:spPr>
          <a:xfrm>
            <a:off x="9064946" y="1501896"/>
            <a:ext cx="1419225" cy="646331"/>
          </a:xfrm>
          <a:prstGeom prst="rect">
            <a:avLst/>
          </a:prstGeom>
          <a:noFill/>
        </p:spPr>
        <p:txBody>
          <a:bodyPr wrap="square" rtlCol="0">
            <a:spAutoFit/>
          </a:bodyPr>
          <a:lstStyle/>
          <a:p>
            <a:r>
              <a:rPr lang="de-CH" dirty="0" smtClean="0"/>
              <a:t>45° Leinenwinkel</a:t>
            </a:r>
            <a:endParaRPr lang="de-CH" dirty="0"/>
          </a:p>
        </p:txBody>
      </p:sp>
      <p:sp>
        <p:nvSpPr>
          <p:cNvPr id="10" name="Textfeld 9"/>
          <p:cNvSpPr txBox="1"/>
          <p:nvPr/>
        </p:nvSpPr>
        <p:spPr>
          <a:xfrm rot="16200000">
            <a:off x="5057030" y="1573081"/>
            <a:ext cx="1806336" cy="369332"/>
          </a:xfrm>
          <a:prstGeom prst="rect">
            <a:avLst/>
          </a:prstGeom>
          <a:noFill/>
        </p:spPr>
        <p:txBody>
          <a:bodyPr wrap="square" rtlCol="0">
            <a:spAutoFit/>
          </a:bodyPr>
          <a:lstStyle/>
          <a:p>
            <a:r>
              <a:rPr lang="de-CH" dirty="0" smtClean="0"/>
              <a:t>Kreuzungsachse</a:t>
            </a:r>
            <a:endParaRPr lang="de-CH" dirty="0"/>
          </a:p>
        </p:txBody>
      </p:sp>
    </p:spTree>
    <p:extLst>
      <p:ext uri="{BB962C8B-B14F-4D97-AF65-F5344CB8AC3E}">
        <p14:creationId xmlns:p14="http://schemas.microsoft.com/office/powerpoint/2010/main" val="1634109642"/>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t="-1000" b="-49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323682" y="304800"/>
            <a:ext cx="6004193" cy="478972"/>
          </a:xfrm>
        </p:spPr>
        <p:txBody>
          <a:bodyPr>
            <a:noAutofit/>
          </a:bodyPr>
          <a:lstStyle/>
          <a:p>
            <a:pPr algn="l"/>
            <a:r>
              <a:rPr lang="de-CH" altLang="zh-CN" sz="3600" dirty="0" smtClean="0"/>
              <a:t/>
            </a:r>
            <a:br>
              <a:rPr lang="de-CH" altLang="zh-CN" sz="3600" dirty="0" smtClean="0"/>
            </a:br>
            <a:r>
              <a:rPr lang="de-CH" altLang="zh-CN" sz="3600" dirty="0"/>
              <a:t/>
            </a:r>
            <a:br>
              <a:rPr lang="de-CH" altLang="zh-CN" sz="3600" dirty="0"/>
            </a:br>
            <a:r>
              <a:rPr lang="de-CH" altLang="zh-CN" sz="3200" b="1" dirty="0" smtClean="0"/>
              <a:t>2. </a:t>
            </a:r>
            <a:r>
              <a:rPr lang="de-CH" sz="3200" b="1" dirty="0" smtClean="0"/>
              <a:t>Flugfiguren </a:t>
            </a:r>
            <a:r>
              <a:rPr lang="de-CH" sz="3200" b="1" dirty="0"/>
              <a:t>und kritische </a:t>
            </a:r>
            <a:r>
              <a:rPr lang="de-CH" sz="3200" b="1" dirty="0" smtClean="0"/>
              <a:t>Punkte</a:t>
            </a:r>
            <a:endParaRPr lang="de-CH" sz="3200" b="1" dirty="0">
              <a:latin typeface="SimSun" panose="02010600030101010101" pitchFamily="2" charset="-122"/>
              <a:ea typeface="SimSun" panose="02010600030101010101" pitchFamily="2" charset="-122"/>
            </a:endParaRPr>
          </a:p>
        </p:txBody>
      </p:sp>
      <p:sp>
        <p:nvSpPr>
          <p:cNvPr id="3" name="Untertitel 2"/>
          <p:cNvSpPr>
            <a:spLocks noGrp="1"/>
          </p:cNvSpPr>
          <p:nvPr>
            <p:ph type="subTitle" idx="1"/>
          </p:nvPr>
        </p:nvSpPr>
        <p:spPr>
          <a:xfrm>
            <a:off x="1210201" y="5400954"/>
            <a:ext cx="9499994" cy="864870"/>
          </a:xfrm>
        </p:spPr>
        <p:txBody>
          <a:bodyPr>
            <a:normAutofit fontScale="25000" lnSpcReduction="20000"/>
          </a:bodyPr>
          <a:lstStyle/>
          <a:p>
            <a:pPr algn="l" hangingPunct="0">
              <a:lnSpc>
                <a:spcPct val="170000"/>
              </a:lnSpc>
              <a:spcBef>
                <a:spcPts val="0"/>
              </a:spcBef>
            </a:pPr>
            <a:r>
              <a:rPr lang="en-GB" sz="9600" dirty="0" smtClean="0"/>
              <a:t>Class </a:t>
            </a:r>
            <a:r>
              <a:rPr lang="en-GB" sz="9600" dirty="0"/>
              <a:t>F2B  -  CL </a:t>
            </a:r>
            <a:r>
              <a:rPr lang="en-GB" sz="9600" dirty="0" smtClean="0"/>
              <a:t>Aerobatics</a:t>
            </a:r>
            <a:r>
              <a:rPr lang="en-GB" sz="9600" dirty="0"/>
              <a:t> </a:t>
            </a:r>
            <a:r>
              <a:rPr lang="en-GB" sz="9600" dirty="0" smtClean="0"/>
              <a:t> and Annex 4 J – Class F2B Manoeuvre Diagrams</a:t>
            </a:r>
          </a:p>
          <a:p>
            <a:pPr algn="l" hangingPunct="0">
              <a:lnSpc>
                <a:spcPct val="170000"/>
              </a:lnSpc>
              <a:spcBef>
                <a:spcPts val="0"/>
              </a:spcBef>
            </a:pPr>
            <a:endParaRPr lang="de-CH" sz="9600" b="1" dirty="0"/>
          </a:p>
          <a:p>
            <a:endParaRPr lang="de-CH" dirty="0"/>
          </a:p>
        </p:txBody>
      </p:sp>
      <p:sp>
        <p:nvSpPr>
          <p:cNvPr id="4" name="Datumsplatzhalter 3"/>
          <p:cNvSpPr>
            <a:spLocks noGrp="1"/>
          </p:cNvSpPr>
          <p:nvPr>
            <p:ph type="dt" sz="half" idx="10"/>
          </p:nvPr>
        </p:nvSpPr>
        <p:spPr/>
        <p:txBody>
          <a:bodyPr/>
          <a:lstStyle/>
          <a:p>
            <a:fld id="{D0BD226A-C494-4E3A-B338-3CC52CA64411}" type="datetime4">
              <a:rPr lang="de-DE" smtClean="0"/>
              <a:t>29. Januar 2019</a:t>
            </a:fld>
            <a:endParaRPr lang="de-CH"/>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4</a:t>
            </a:fld>
            <a:endParaRPr lang="de-CH"/>
          </a:p>
        </p:txBody>
      </p:sp>
    </p:spTree>
    <p:extLst>
      <p:ext uri="{BB962C8B-B14F-4D97-AF65-F5344CB8AC3E}">
        <p14:creationId xmlns:p14="http://schemas.microsoft.com/office/powerpoint/2010/main" val="1681528216"/>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8" name="Ellipse 117"/>
          <p:cNvSpPr/>
          <p:nvPr/>
        </p:nvSpPr>
        <p:spPr>
          <a:xfrm>
            <a:off x="6365818" y="4475231"/>
            <a:ext cx="423637" cy="423637"/>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8" name="Bogen 57"/>
          <p:cNvSpPr/>
          <p:nvPr/>
        </p:nvSpPr>
        <p:spPr>
          <a:xfrm flipH="1" flipV="1">
            <a:off x="3745055" y="3348908"/>
            <a:ext cx="1689735" cy="1714125"/>
          </a:xfrm>
          <a:prstGeom prst="arc">
            <a:avLst>
              <a:gd name="adj1" fmla="val 16200000"/>
              <a:gd name="adj2" fmla="val 21225643"/>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67" name="Gerader Verbinder 66"/>
          <p:cNvCxnSpPr>
            <a:endCxn id="57" idx="1"/>
          </p:cNvCxnSpPr>
          <p:nvPr/>
        </p:nvCxnSpPr>
        <p:spPr>
          <a:xfrm flipV="1">
            <a:off x="6811012" y="4665711"/>
            <a:ext cx="2583082" cy="58582"/>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2" name="Datumsplatzhalter 81"/>
          <p:cNvSpPr>
            <a:spLocks noGrp="1"/>
          </p:cNvSpPr>
          <p:nvPr>
            <p:ph type="dt" sz="half" idx="10"/>
          </p:nvPr>
        </p:nvSpPr>
        <p:spPr/>
        <p:txBody>
          <a:bodyPr/>
          <a:lstStyle/>
          <a:p>
            <a:fld id="{ECCA7A80-11FB-42E7-97C9-429FE5F690DD}" type="datetime4">
              <a:rPr lang="de-DE" smtClean="0"/>
              <a:t>29. Januar 2019</a:t>
            </a:fld>
            <a:endParaRPr lang="de-CH"/>
          </a:p>
        </p:txBody>
      </p:sp>
      <p:sp>
        <p:nvSpPr>
          <p:cNvPr id="83" name="Fußzeilenplatzhalter 82"/>
          <p:cNvSpPr>
            <a:spLocks noGrp="1"/>
          </p:cNvSpPr>
          <p:nvPr>
            <p:ph type="ftr" sz="quarter" idx="11"/>
          </p:nvPr>
        </p:nvSpPr>
        <p:spPr/>
        <p:txBody>
          <a:bodyPr/>
          <a:lstStyle/>
          <a:p>
            <a:r>
              <a:rPr lang="de-DE" smtClean="0"/>
              <a:t>CIAM PR Kurs D</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40</a:t>
            </a:fld>
            <a:endParaRPr lang="de-CH"/>
          </a:p>
        </p:txBody>
      </p:sp>
      <p:cxnSp>
        <p:nvCxnSpPr>
          <p:cNvPr id="20" name="Gerader Verbinder 19"/>
          <p:cNvCxnSpPr/>
          <p:nvPr/>
        </p:nvCxnSpPr>
        <p:spPr>
          <a:xfrm>
            <a:off x="1059068" y="5495534"/>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14840" y="729474"/>
            <a:ext cx="5998002" cy="338554"/>
          </a:xfrm>
          <a:prstGeom prst="rect">
            <a:avLst/>
          </a:prstGeom>
          <a:noFill/>
        </p:spPr>
        <p:txBody>
          <a:bodyPr wrap="square" rtlCol="0">
            <a:spAutoFit/>
          </a:bodyPr>
          <a:lstStyle/>
          <a:p>
            <a:r>
              <a:rPr lang="de-CH" sz="1600" dirty="0" smtClean="0">
                <a:latin typeface="Arial Black" panose="020B0A04020102020204" pitchFamily="34" charset="0"/>
              </a:rPr>
              <a:t>4.2.15.12  </a:t>
            </a:r>
            <a:r>
              <a:rPr lang="de-CH" sz="1600" dirty="0" err="1" smtClean="0">
                <a:latin typeface="Arial Black" panose="020B0A04020102020204" pitchFamily="34" charset="0"/>
              </a:rPr>
              <a:t>Two</a:t>
            </a:r>
            <a:r>
              <a:rPr lang="de-CH" sz="1600" dirty="0" smtClean="0">
                <a:latin typeface="Arial Black" panose="020B0A04020102020204" pitchFamily="34" charset="0"/>
              </a:rPr>
              <a:t> </a:t>
            </a:r>
            <a:r>
              <a:rPr lang="de-CH" sz="1600" dirty="0" err="1" smtClean="0">
                <a:latin typeface="Arial Black" panose="020B0A04020102020204" pitchFamily="34" charset="0"/>
              </a:rPr>
              <a:t>consecutive</a:t>
            </a:r>
            <a:r>
              <a:rPr lang="de-CH" sz="1600" dirty="0" smtClean="0">
                <a:latin typeface="Arial Black" panose="020B0A04020102020204" pitchFamily="34" charset="0"/>
              </a:rPr>
              <a:t> horizontal </a:t>
            </a:r>
            <a:r>
              <a:rPr lang="de-CH" sz="1600" dirty="0" err="1" smtClean="0">
                <a:latin typeface="Arial Black" panose="020B0A04020102020204" pitchFamily="34" charset="0"/>
              </a:rPr>
              <a:t>square</a:t>
            </a:r>
            <a:r>
              <a:rPr lang="de-CH" sz="1600" dirty="0" smtClean="0">
                <a:latin typeface="Arial Black" panose="020B0A04020102020204" pitchFamily="34" charset="0"/>
              </a:rPr>
              <a:t> </a:t>
            </a:r>
            <a:r>
              <a:rPr lang="de-CH" sz="1600" dirty="0" err="1" smtClean="0">
                <a:latin typeface="Arial Black" panose="020B0A04020102020204" pitchFamily="34" charset="0"/>
              </a:rPr>
              <a:t>eights</a:t>
            </a:r>
            <a:endParaRPr lang="de-CH" sz="1000" dirty="0">
              <a:latin typeface="Arial Black" panose="020B0A04020102020204" pitchFamily="34" charset="0"/>
            </a:endParaRPr>
          </a:p>
        </p:txBody>
      </p:sp>
      <p:cxnSp>
        <p:nvCxnSpPr>
          <p:cNvPr id="11" name="Gerader Verbinder 10"/>
          <p:cNvCxnSpPr/>
          <p:nvPr/>
        </p:nvCxnSpPr>
        <p:spPr>
          <a:xfrm flipV="1">
            <a:off x="6112481" y="1631982"/>
            <a:ext cx="0" cy="226225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9394094" y="4511822"/>
            <a:ext cx="1175999" cy="307777"/>
          </a:xfrm>
          <a:prstGeom prst="rect">
            <a:avLst/>
          </a:prstGeom>
          <a:noFill/>
        </p:spPr>
        <p:txBody>
          <a:bodyPr wrap="square" rtlCol="0">
            <a:spAutoFit/>
          </a:bodyPr>
          <a:lstStyle/>
          <a:p>
            <a:r>
              <a:rPr lang="de-CH" sz="1400" b="1" dirty="0" smtClean="0">
                <a:latin typeface="Arial" panose="020B0604020202020204" pitchFamily="34" charset="0"/>
                <a:cs typeface="Arial" panose="020B0604020202020204" pitchFamily="34" charset="0"/>
              </a:rPr>
              <a:t>1.5 m</a:t>
            </a:r>
            <a:endParaRPr lang="de-CH" sz="1400" b="1" dirty="0">
              <a:latin typeface="Arial" panose="020B0604020202020204" pitchFamily="34" charset="0"/>
              <a:cs typeface="Arial" panose="020B0604020202020204" pitchFamily="34" charset="0"/>
            </a:endParaRPr>
          </a:p>
        </p:txBody>
      </p:sp>
      <p:cxnSp>
        <p:nvCxnSpPr>
          <p:cNvPr id="38" name="Gerader Verbinder 37"/>
          <p:cNvCxnSpPr/>
          <p:nvPr/>
        </p:nvCxnSpPr>
        <p:spPr>
          <a:xfrm flipH="1">
            <a:off x="4421875" y="2310827"/>
            <a:ext cx="4303880"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55" name="Textfeld 54"/>
          <p:cNvSpPr txBox="1"/>
          <p:nvPr/>
        </p:nvSpPr>
        <p:spPr>
          <a:xfrm>
            <a:off x="8905221" y="2156938"/>
            <a:ext cx="1175999" cy="307777"/>
          </a:xfrm>
          <a:prstGeom prst="rect">
            <a:avLst/>
          </a:prstGeom>
          <a:noFill/>
        </p:spPr>
        <p:txBody>
          <a:bodyPr wrap="square" rtlCol="0">
            <a:spAutoFit/>
          </a:bodyPr>
          <a:lstStyle/>
          <a:p>
            <a:r>
              <a:rPr lang="de-CH" sz="1400" b="1" dirty="0" smtClean="0">
                <a:latin typeface="Arial" panose="020B0604020202020204" pitchFamily="34" charset="0"/>
                <a:cs typeface="Arial" panose="020B0604020202020204" pitchFamily="34" charset="0"/>
              </a:rPr>
              <a:t>45 °</a:t>
            </a:r>
            <a:endParaRPr lang="de-CH" sz="1400" b="1" dirty="0">
              <a:latin typeface="Arial" panose="020B0604020202020204" pitchFamily="34" charset="0"/>
              <a:cs typeface="Arial" panose="020B0604020202020204" pitchFamily="34" charset="0"/>
            </a:endParaRPr>
          </a:p>
        </p:txBody>
      </p:sp>
      <p:grpSp>
        <p:nvGrpSpPr>
          <p:cNvPr id="31" name="Gruppieren 30"/>
          <p:cNvGrpSpPr/>
          <p:nvPr/>
        </p:nvGrpSpPr>
        <p:grpSpPr>
          <a:xfrm>
            <a:off x="6120582" y="2301311"/>
            <a:ext cx="2421278" cy="2407792"/>
            <a:chOff x="8354860" y="2091702"/>
            <a:chExt cx="2421278" cy="2407792"/>
          </a:xfrm>
        </p:grpSpPr>
        <p:sp>
          <p:nvSpPr>
            <p:cNvPr id="6" name="Bogen 5"/>
            <p:cNvSpPr/>
            <p:nvPr/>
          </p:nvSpPr>
          <p:spPr>
            <a:xfrm flipH="1">
              <a:off x="8354860" y="2102486"/>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40" name="Bogen 39"/>
            <p:cNvSpPr/>
            <p:nvPr/>
          </p:nvSpPr>
          <p:spPr>
            <a:xfrm>
              <a:off x="9749058" y="2091702"/>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41" name="Bogen 40"/>
            <p:cNvSpPr/>
            <p:nvPr/>
          </p:nvSpPr>
          <p:spPr>
            <a:xfrm flipH="1" flipV="1">
              <a:off x="8365644" y="3487235"/>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42" name="Bogen 41"/>
            <p:cNvSpPr/>
            <p:nvPr/>
          </p:nvSpPr>
          <p:spPr>
            <a:xfrm flipV="1">
              <a:off x="9763152" y="3481314"/>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12" name="Gerader Verbinder 11"/>
            <p:cNvCxnSpPr>
              <a:stCxn id="6" idx="0"/>
              <a:endCxn id="40" idx="0"/>
            </p:cNvCxnSpPr>
            <p:nvPr/>
          </p:nvCxnSpPr>
          <p:spPr>
            <a:xfrm flipV="1">
              <a:off x="8860260" y="2091702"/>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Gerader Verbinder 50"/>
            <p:cNvCxnSpPr/>
            <p:nvPr/>
          </p:nvCxnSpPr>
          <p:spPr>
            <a:xfrm rot="16200000" flipV="1">
              <a:off x="7663153" y="3299593"/>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Gerader Verbinder 51"/>
            <p:cNvCxnSpPr/>
            <p:nvPr/>
          </p:nvCxnSpPr>
          <p:spPr>
            <a:xfrm rot="5400000" flipV="1">
              <a:off x="10073647" y="3291872"/>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Gerader Verbinder 53"/>
            <p:cNvCxnSpPr/>
            <p:nvPr/>
          </p:nvCxnSpPr>
          <p:spPr>
            <a:xfrm flipV="1">
              <a:off x="8874354" y="4488710"/>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3" name="Gerader Verbinder 62"/>
          <p:cNvCxnSpPr>
            <a:stCxn id="69" idx="2"/>
            <a:endCxn id="106" idx="2"/>
          </p:cNvCxnSpPr>
          <p:nvPr/>
        </p:nvCxnSpPr>
        <p:spPr>
          <a:xfrm flipH="1" flipV="1">
            <a:off x="6160377" y="2300584"/>
            <a:ext cx="9457" cy="1845552"/>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4" name="Gerader Verbinder 63"/>
          <p:cNvCxnSpPr>
            <a:endCxn id="72" idx="2"/>
          </p:cNvCxnSpPr>
          <p:nvPr/>
        </p:nvCxnSpPr>
        <p:spPr>
          <a:xfrm>
            <a:off x="8187885" y="2455245"/>
            <a:ext cx="27800" cy="1412884"/>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5" name="Gerader Verbinder 64"/>
          <p:cNvCxnSpPr/>
          <p:nvPr/>
        </p:nvCxnSpPr>
        <p:spPr>
          <a:xfrm flipH="1">
            <a:off x="4039196" y="2323938"/>
            <a:ext cx="1217308" cy="29925"/>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69" name="Bogen 68"/>
          <p:cNvSpPr/>
          <p:nvPr/>
        </p:nvSpPr>
        <p:spPr>
          <a:xfrm flipH="1" flipV="1">
            <a:off x="6169834" y="3571778"/>
            <a:ext cx="1132371" cy="1148716"/>
          </a:xfrm>
          <a:prstGeom prst="arc">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70" name="Bogen 69"/>
          <p:cNvSpPr/>
          <p:nvPr/>
        </p:nvSpPr>
        <p:spPr>
          <a:xfrm>
            <a:off x="4781782" y="2327894"/>
            <a:ext cx="955944" cy="969742"/>
          </a:xfrm>
          <a:prstGeom prst="arc">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72" name="Bogen 71"/>
          <p:cNvSpPr/>
          <p:nvPr/>
        </p:nvSpPr>
        <p:spPr>
          <a:xfrm flipV="1">
            <a:off x="6525950" y="3011067"/>
            <a:ext cx="1689735" cy="1714125"/>
          </a:xfrm>
          <a:prstGeom prst="arc">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grpSp>
        <p:nvGrpSpPr>
          <p:cNvPr id="28" name="Gruppieren 27"/>
          <p:cNvGrpSpPr/>
          <p:nvPr/>
        </p:nvGrpSpPr>
        <p:grpSpPr>
          <a:xfrm>
            <a:off x="1059068" y="1104957"/>
            <a:ext cx="1408711" cy="461665"/>
            <a:chOff x="1069812" y="1198052"/>
            <a:chExt cx="1408711" cy="461665"/>
          </a:xfrm>
        </p:grpSpPr>
        <p:cxnSp>
          <p:nvCxnSpPr>
            <p:cNvPr id="59" name="Gerader Verbinder 58"/>
            <p:cNvCxnSpPr/>
            <p:nvPr/>
          </p:nvCxnSpPr>
          <p:spPr>
            <a:xfrm>
              <a:off x="1793330" y="1527559"/>
              <a:ext cx="302507"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0" name="Gerader Verbinder 59"/>
            <p:cNvCxnSpPr/>
            <p:nvPr/>
          </p:nvCxnSpPr>
          <p:spPr>
            <a:xfrm>
              <a:off x="1809168" y="1325618"/>
              <a:ext cx="66935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1" name="Textfeld 60"/>
            <p:cNvSpPr txBox="1"/>
            <p:nvPr/>
          </p:nvSpPr>
          <p:spPr>
            <a:xfrm>
              <a:off x="1069812" y="1198052"/>
              <a:ext cx="812486" cy="461665"/>
            </a:xfrm>
            <a:prstGeom prst="rect">
              <a:avLst/>
            </a:prstGeom>
            <a:noFill/>
          </p:spPr>
          <p:txBody>
            <a:bodyPr wrap="square" rtlCol="0">
              <a:spAutoFit/>
            </a:bodyPr>
            <a:lstStyle/>
            <a:p>
              <a:r>
                <a:rPr lang="de-CH" sz="1200" dirty="0" smtClean="0">
                  <a:latin typeface="Arial" panose="020B0604020202020204" pitchFamily="34" charset="0"/>
                  <a:cs typeface="Arial" panose="020B0604020202020204" pitchFamily="34" charset="0"/>
                </a:rPr>
                <a:t>Regel</a:t>
              </a:r>
            </a:p>
            <a:p>
              <a:r>
                <a:rPr lang="de-CH" sz="1200" dirty="0" smtClean="0">
                  <a:latin typeface="Arial" panose="020B0604020202020204" pitchFamily="34" charset="0"/>
                  <a:cs typeface="Arial" panose="020B0604020202020204" pitchFamily="34" charset="0"/>
                </a:rPr>
                <a:t>Flugweg</a:t>
              </a:r>
              <a:endParaRPr lang="de-CH" sz="1200" dirty="0">
                <a:latin typeface="Arial" panose="020B0604020202020204" pitchFamily="34" charset="0"/>
                <a:cs typeface="Arial" panose="020B0604020202020204" pitchFamily="34" charset="0"/>
              </a:endParaRPr>
            </a:p>
          </p:txBody>
        </p:sp>
        <p:cxnSp>
          <p:nvCxnSpPr>
            <p:cNvPr id="66" name="Gerader Verbinder 65"/>
            <p:cNvCxnSpPr/>
            <p:nvPr/>
          </p:nvCxnSpPr>
          <p:spPr>
            <a:xfrm>
              <a:off x="2176016" y="1524277"/>
              <a:ext cx="302507" cy="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sp>
        <p:nvSpPr>
          <p:cNvPr id="73" name="Pfeil nach rechts 72"/>
          <p:cNvSpPr/>
          <p:nvPr/>
        </p:nvSpPr>
        <p:spPr>
          <a:xfrm flipH="1">
            <a:off x="9020626" y="4500226"/>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43" name="Gruppieren 42"/>
          <p:cNvGrpSpPr/>
          <p:nvPr/>
        </p:nvGrpSpPr>
        <p:grpSpPr>
          <a:xfrm flipH="1">
            <a:off x="6891805" y="3800660"/>
            <a:ext cx="1155028" cy="380447"/>
            <a:chOff x="1243935" y="3448668"/>
            <a:chExt cx="1155028" cy="380447"/>
          </a:xfrm>
        </p:grpSpPr>
        <p:sp>
          <p:nvSpPr>
            <p:cNvPr id="92" name="Rechteckige Legende 1"/>
            <p:cNvSpPr/>
            <p:nvPr/>
          </p:nvSpPr>
          <p:spPr>
            <a:xfrm rot="3217380" flipH="1">
              <a:off x="1671281" y="3101433"/>
              <a:ext cx="300336" cy="1155028"/>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93" name="Textfeld 92"/>
            <p:cNvSpPr txBox="1"/>
            <p:nvPr/>
          </p:nvSpPr>
          <p:spPr>
            <a:xfrm rot="19417380" flipH="1">
              <a:off x="1566773" y="3448668"/>
              <a:ext cx="753107"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 Zu weich</a:t>
              </a:r>
              <a:endParaRPr lang="de-CH" sz="1000" dirty="0">
                <a:latin typeface="Arial" panose="020B0604020202020204" pitchFamily="34" charset="0"/>
                <a:cs typeface="Arial" panose="020B0604020202020204" pitchFamily="34" charset="0"/>
              </a:endParaRPr>
            </a:p>
          </p:txBody>
        </p:sp>
      </p:grpSp>
      <p:grpSp>
        <p:nvGrpSpPr>
          <p:cNvPr id="97" name="Gruppieren 96"/>
          <p:cNvGrpSpPr/>
          <p:nvPr/>
        </p:nvGrpSpPr>
        <p:grpSpPr>
          <a:xfrm>
            <a:off x="6332781" y="1189236"/>
            <a:ext cx="687396" cy="465488"/>
            <a:chOff x="7280981" y="2190367"/>
            <a:chExt cx="1329619" cy="465488"/>
          </a:xfrm>
        </p:grpSpPr>
        <p:sp>
          <p:nvSpPr>
            <p:cNvPr id="98" name="Rechteckige Legende 1"/>
            <p:cNvSpPr/>
            <p:nvPr/>
          </p:nvSpPr>
          <p:spPr>
            <a:xfrm>
              <a:off x="7314673" y="2190367"/>
              <a:ext cx="1295927" cy="465488"/>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99" name="Textfeld 98"/>
            <p:cNvSpPr txBox="1"/>
            <p:nvPr/>
          </p:nvSpPr>
          <p:spPr>
            <a:xfrm>
              <a:off x="7280981" y="2213811"/>
              <a:ext cx="1321336"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 Zu hoch</a:t>
              </a:r>
              <a:endParaRPr lang="de-CH" sz="1000" dirty="0">
                <a:latin typeface="Arial" panose="020B0604020202020204" pitchFamily="34" charset="0"/>
                <a:cs typeface="Arial" panose="020B0604020202020204" pitchFamily="34" charset="0"/>
              </a:endParaRPr>
            </a:p>
          </p:txBody>
        </p:sp>
      </p:grpSp>
      <p:cxnSp>
        <p:nvCxnSpPr>
          <p:cNvPr id="74" name="Gerader Verbinder 73"/>
          <p:cNvCxnSpPr/>
          <p:nvPr/>
        </p:nvCxnSpPr>
        <p:spPr>
          <a:xfrm flipV="1">
            <a:off x="2279130" y="2401748"/>
            <a:ext cx="1393925" cy="1396911"/>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7" name="Pfeil nach rechts 76"/>
          <p:cNvSpPr/>
          <p:nvPr/>
        </p:nvSpPr>
        <p:spPr>
          <a:xfrm rot="19107350" flipH="1" flipV="1">
            <a:off x="1857905" y="3856534"/>
            <a:ext cx="433834" cy="34393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0" name="Bogen 79"/>
          <p:cNvSpPr/>
          <p:nvPr/>
        </p:nvSpPr>
        <p:spPr>
          <a:xfrm flipV="1">
            <a:off x="7316915" y="3142797"/>
            <a:ext cx="1689735" cy="1643563"/>
          </a:xfrm>
          <a:prstGeom prst="arc">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85" name="Gerader Verbinder 84"/>
          <p:cNvCxnSpPr>
            <a:stCxn id="90" idx="2"/>
          </p:cNvCxnSpPr>
          <p:nvPr/>
        </p:nvCxnSpPr>
        <p:spPr>
          <a:xfrm flipH="1" flipV="1">
            <a:off x="6413372" y="2983067"/>
            <a:ext cx="5912" cy="1396645"/>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86" name="Gerader Verbinder 85"/>
          <p:cNvCxnSpPr/>
          <p:nvPr/>
        </p:nvCxnSpPr>
        <p:spPr>
          <a:xfrm>
            <a:off x="8936652" y="2567038"/>
            <a:ext cx="69990" cy="139754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87" name="Gerader Verbinder 86"/>
          <p:cNvCxnSpPr>
            <a:endCxn id="116" idx="2"/>
          </p:cNvCxnSpPr>
          <p:nvPr/>
        </p:nvCxnSpPr>
        <p:spPr>
          <a:xfrm flipV="1">
            <a:off x="6438859" y="2021258"/>
            <a:ext cx="1992875" cy="56027"/>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89" name="Bogen 88"/>
          <p:cNvSpPr/>
          <p:nvPr/>
        </p:nvSpPr>
        <p:spPr>
          <a:xfrm rot="16200000">
            <a:off x="5937979" y="2105072"/>
            <a:ext cx="1069063" cy="1020237"/>
          </a:xfrm>
          <a:prstGeom prst="arc">
            <a:avLst>
              <a:gd name="adj1" fmla="val 15971123"/>
              <a:gd name="adj2" fmla="val 0"/>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78" name="Gerader Verbinder 77"/>
          <p:cNvCxnSpPr>
            <a:stCxn id="90" idx="0"/>
          </p:cNvCxnSpPr>
          <p:nvPr/>
        </p:nvCxnSpPr>
        <p:spPr>
          <a:xfrm flipV="1">
            <a:off x="6864709" y="4783219"/>
            <a:ext cx="1323510" cy="11627"/>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nvGrpSpPr>
          <p:cNvPr id="75" name="Gruppieren 74"/>
          <p:cNvGrpSpPr/>
          <p:nvPr/>
        </p:nvGrpSpPr>
        <p:grpSpPr>
          <a:xfrm>
            <a:off x="4427623" y="3463963"/>
            <a:ext cx="1306688" cy="300336"/>
            <a:chOff x="2894663" y="3527121"/>
            <a:chExt cx="1047681" cy="300336"/>
          </a:xfrm>
        </p:grpSpPr>
        <p:sp>
          <p:nvSpPr>
            <p:cNvPr id="76" name="Rechteckige Legende 1"/>
            <p:cNvSpPr/>
            <p:nvPr/>
          </p:nvSpPr>
          <p:spPr>
            <a:xfrm rot="16200000">
              <a:off x="3268336" y="3153448"/>
              <a:ext cx="300336" cy="1047681"/>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79" name="Textfeld 78"/>
            <p:cNvSpPr txBox="1"/>
            <p:nvPr/>
          </p:nvSpPr>
          <p:spPr>
            <a:xfrm>
              <a:off x="2921521" y="3559887"/>
              <a:ext cx="683114"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  versetzt</a:t>
              </a:r>
              <a:endParaRPr lang="de-CH" sz="1000" dirty="0">
                <a:latin typeface="Arial" panose="020B0604020202020204" pitchFamily="34" charset="0"/>
                <a:cs typeface="Arial" panose="020B0604020202020204" pitchFamily="34" charset="0"/>
              </a:endParaRPr>
            </a:p>
          </p:txBody>
        </p:sp>
      </p:grpSp>
      <p:grpSp>
        <p:nvGrpSpPr>
          <p:cNvPr id="94" name="Gruppieren 93"/>
          <p:cNvGrpSpPr/>
          <p:nvPr/>
        </p:nvGrpSpPr>
        <p:grpSpPr>
          <a:xfrm>
            <a:off x="3701041" y="2319829"/>
            <a:ext cx="2421278" cy="2407792"/>
            <a:chOff x="8354860" y="2091702"/>
            <a:chExt cx="2421278" cy="2407792"/>
          </a:xfrm>
        </p:grpSpPr>
        <p:sp>
          <p:nvSpPr>
            <p:cNvPr id="95" name="Bogen 94"/>
            <p:cNvSpPr/>
            <p:nvPr/>
          </p:nvSpPr>
          <p:spPr>
            <a:xfrm flipH="1">
              <a:off x="8354860" y="2102486"/>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96" name="Bogen 95"/>
            <p:cNvSpPr/>
            <p:nvPr/>
          </p:nvSpPr>
          <p:spPr>
            <a:xfrm>
              <a:off x="9749058" y="2091702"/>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100" name="Bogen 99"/>
            <p:cNvSpPr/>
            <p:nvPr/>
          </p:nvSpPr>
          <p:spPr>
            <a:xfrm flipH="1" flipV="1">
              <a:off x="8365644" y="3487235"/>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101" name="Bogen 100"/>
            <p:cNvSpPr/>
            <p:nvPr/>
          </p:nvSpPr>
          <p:spPr>
            <a:xfrm flipV="1">
              <a:off x="9763152" y="3481314"/>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102" name="Gerader Verbinder 101"/>
            <p:cNvCxnSpPr>
              <a:stCxn id="95" idx="0"/>
              <a:endCxn id="96" idx="0"/>
            </p:cNvCxnSpPr>
            <p:nvPr/>
          </p:nvCxnSpPr>
          <p:spPr>
            <a:xfrm flipV="1">
              <a:off x="8860260" y="2091702"/>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Gerader Verbinder 102"/>
            <p:cNvCxnSpPr/>
            <p:nvPr/>
          </p:nvCxnSpPr>
          <p:spPr>
            <a:xfrm rot="16200000" flipV="1">
              <a:off x="7663153" y="3299593"/>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Gerader Verbinder 103"/>
            <p:cNvCxnSpPr/>
            <p:nvPr/>
          </p:nvCxnSpPr>
          <p:spPr>
            <a:xfrm rot="5400000" flipV="1">
              <a:off x="10073647" y="3291872"/>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Gerader Verbinder 104"/>
            <p:cNvCxnSpPr/>
            <p:nvPr/>
          </p:nvCxnSpPr>
          <p:spPr>
            <a:xfrm flipV="1">
              <a:off x="8874354" y="4488710"/>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06" name="Bogen 105"/>
          <p:cNvSpPr/>
          <p:nvPr/>
        </p:nvSpPr>
        <p:spPr>
          <a:xfrm flipH="1">
            <a:off x="6160377" y="1726226"/>
            <a:ext cx="1132371" cy="1148716"/>
          </a:xfrm>
          <a:prstGeom prst="arc">
            <a:avLst>
              <a:gd name="adj1" fmla="val 15397369"/>
              <a:gd name="adj2" fmla="val 0"/>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107" name="Gerader Verbinder 106"/>
          <p:cNvCxnSpPr>
            <a:stCxn id="106" idx="0"/>
          </p:cNvCxnSpPr>
          <p:nvPr/>
        </p:nvCxnSpPr>
        <p:spPr>
          <a:xfrm>
            <a:off x="6859343" y="1742244"/>
            <a:ext cx="905352" cy="166787"/>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08" name="Bogen 107"/>
          <p:cNvSpPr/>
          <p:nvPr/>
        </p:nvSpPr>
        <p:spPr>
          <a:xfrm>
            <a:off x="7057538" y="1893195"/>
            <a:ext cx="1132371" cy="1148716"/>
          </a:xfrm>
          <a:prstGeom prst="arc">
            <a:avLst>
              <a:gd name="adj1" fmla="val 16884931"/>
              <a:gd name="adj2" fmla="val 0"/>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109" name="Gerader Verbinder 108"/>
          <p:cNvCxnSpPr>
            <a:stCxn id="114" idx="0"/>
            <a:endCxn id="72" idx="0"/>
          </p:cNvCxnSpPr>
          <p:nvPr/>
        </p:nvCxnSpPr>
        <p:spPr>
          <a:xfrm>
            <a:off x="6322362" y="4716132"/>
            <a:ext cx="1048455" cy="906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nvGrpSpPr>
          <p:cNvPr id="110" name="Gruppieren 109"/>
          <p:cNvGrpSpPr/>
          <p:nvPr/>
        </p:nvGrpSpPr>
        <p:grpSpPr>
          <a:xfrm>
            <a:off x="7098264" y="1323792"/>
            <a:ext cx="731973" cy="465488"/>
            <a:chOff x="7194756" y="2190367"/>
            <a:chExt cx="1415844" cy="465488"/>
          </a:xfrm>
        </p:grpSpPr>
        <p:sp>
          <p:nvSpPr>
            <p:cNvPr id="111" name="Rechteckige Legende 1"/>
            <p:cNvSpPr/>
            <p:nvPr/>
          </p:nvSpPr>
          <p:spPr>
            <a:xfrm>
              <a:off x="7314673" y="2190367"/>
              <a:ext cx="1295927" cy="465488"/>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112" name="Textfeld 111"/>
            <p:cNvSpPr txBox="1"/>
            <p:nvPr/>
          </p:nvSpPr>
          <p:spPr>
            <a:xfrm>
              <a:off x="7194756" y="2203837"/>
              <a:ext cx="1321336"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  schräg</a:t>
              </a:r>
              <a:endParaRPr lang="de-CH" sz="1000" dirty="0">
                <a:latin typeface="Arial" panose="020B0604020202020204" pitchFamily="34" charset="0"/>
                <a:cs typeface="Arial" panose="020B0604020202020204" pitchFamily="34" charset="0"/>
              </a:endParaRPr>
            </a:p>
          </p:txBody>
        </p:sp>
      </p:grpSp>
      <p:sp>
        <p:nvSpPr>
          <p:cNvPr id="113" name="Bogen 112"/>
          <p:cNvSpPr/>
          <p:nvPr/>
        </p:nvSpPr>
        <p:spPr>
          <a:xfrm flipH="1">
            <a:off x="3563903" y="2354582"/>
            <a:ext cx="955944" cy="969742"/>
          </a:xfrm>
          <a:prstGeom prst="arc">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114" name="Bogen 113"/>
          <p:cNvSpPr/>
          <p:nvPr/>
        </p:nvSpPr>
        <p:spPr>
          <a:xfrm flipH="1" flipV="1">
            <a:off x="5756176" y="3567416"/>
            <a:ext cx="1132371" cy="1148716"/>
          </a:xfrm>
          <a:prstGeom prst="arc">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115" name="Gerader Verbinder 114"/>
          <p:cNvCxnSpPr>
            <a:endCxn id="70" idx="2"/>
          </p:cNvCxnSpPr>
          <p:nvPr/>
        </p:nvCxnSpPr>
        <p:spPr>
          <a:xfrm flipH="1" flipV="1">
            <a:off x="5737726" y="2812765"/>
            <a:ext cx="18728" cy="1336031"/>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7" name="Gerader Verbinder 116"/>
          <p:cNvCxnSpPr>
            <a:stCxn id="58" idx="2"/>
            <a:endCxn id="113" idx="2"/>
          </p:cNvCxnSpPr>
          <p:nvPr/>
        </p:nvCxnSpPr>
        <p:spPr>
          <a:xfrm flipH="1" flipV="1">
            <a:off x="3563903" y="2839453"/>
            <a:ext cx="186016" cy="1458354"/>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0" name="Gerader Verbinder 119"/>
          <p:cNvCxnSpPr/>
          <p:nvPr/>
        </p:nvCxnSpPr>
        <p:spPr>
          <a:xfrm flipV="1">
            <a:off x="4582181" y="5068153"/>
            <a:ext cx="852609" cy="108"/>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22" name="Bogen 121"/>
          <p:cNvSpPr/>
          <p:nvPr/>
        </p:nvSpPr>
        <p:spPr>
          <a:xfrm flipV="1">
            <a:off x="4846907" y="3921180"/>
            <a:ext cx="1132371" cy="1148716"/>
          </a:xfrm>
          <a:prstGeom prst="arc">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125" name="Gerader Verbinder 124"/>
          <p:cNvCxnSpPr>
            <a:stCxn id="122" idx="2"/>
            <a:endCxn id="89" idx="0"/>
          </p:cNvCxnSpPr>
          <p:nvPr/>
        </p:nvCxnSpPr>
        <p:spPr>
          <a:xfrm flipH="1" flipV="1">
            <a:off x="5963422" y="2649135"/>
            <a:ext cx="15856" cy="1846403"/>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nvGrpSpPr>
          <p:cNvPr id="131" name="Gruppieren 130"/>
          <p:cNvGrpSpPr/>
          <p:nvPr/>
        </p:nvGrpSpPr>
        <p:grpSpPr>
          <a:xfrm>
            <a:off x="2841383" y="3628485"/>
            <a:ext cx="755155" cy="416828"/>
            <a:chOff x="9661379" y="3051997"/>
            <a:chExt cx="755155" cy="416828"/>
          </a:xfrm>
        </p:grpSpPr>
        <p:sp>
          <p:nvSpPr>
            <p:cNvPr id="129" name="Rechteckige Legende 1"/>
            <p:cNvSpPr/>
            <p:nvPr/>
          </p:nvSpPr>
          <p:spPr>
            <a:xfrm rot="15280549">
              <a:off x="9862860" y="2915151"/>
              <a:ext cx="416828" cy="690520"/>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130" name="Textfeld 129"/>
            <p:cNvSpPr txBox="1"/>
            <p:nvPr/>
          </p:nvSpPr>
          <p:spPr>
            <a:xfrm rot="20790209">
              <a:off x="9661379" y="3146225"/>
              <a:ext cx="683114"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schräg</a:t>
              </a:r>
              <a:endParaRPr lang="de-CH" sz="1000" dirty="0">
                <a:latin typeface="Arial" panose="020B0604020202020204" pitchFamily="34" charset="0"/>
                <a:cs typeface="Arial" panose="020B0604020202020204" pitchFamily="34" charset="0"/>
              </a:endParaRPr>
            </a:p>
          </p:txBody>
        </p:sp>
      </p:grpSp>
      <p:sp>
        <p:nvSpPr>
          <p:cNvPr id="138" name="Bogen 137"/>
          <p:cNvSpPr/>
          <p:nvPr/>
        </p:nvSpPr>
        <p:spPr>
          <a:xfrm>
            <a:off x="5340244" y="2490807"/>
            <a:ext cx="1069063" cy="1020237"/>
          </a:xfrm>
          <a:prstGeom prst="arc">
            <a:avLst>
              <a:gd name="adj1" fmla="val 15910428"/>
              <a:gd name="adj2" fmla="val 0"/>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116" name="Bogen 115"/>
          <p:cNvSpPr/>
          <p:nvPr/>
        </p:nvSpPr>
        <p:spPr>
          <a:xfrm rot="5400000" flipH="1">
            <a:off x="7897203" y="2045671"/>
            <a:ext cx="1069063" cy="1020237"/>
          </a:xfrm>
          <a:prstGeom prst="arc">
            <a:avLst>
              <a:gd name="adj1" fmla="val 15971123"/>
              <a:gd name="adj2" fmla="val 0"/>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grpSp>
        <p:nvGrpSpPr>
          <p:cNvPr id="29" name="Gruppieren 28"/>
          <p:cNvGrpSpPr/>
          <p:nvPr/>
        </p:nvGrpSpPr>
        <p:grpSpPr>
          <a:xfrm>
            <a:off x="9075428" y="3092474"/>
            <a:ext cx="1221921" cy="300336"/>
            <a:chOff x="9075428" y="3092474"/>
            <a:chExt cx="1221921" cy="300336"/>
          </a:xfrm>
        </p:grpSpPr>
        <p:sp>
          <p:nvSpPr>
            <p:cNvPr id="119" name="Rechteckige Legende 1"/>
            <p:cNvSpPr/>
            <p:nvPr/>
          </p:nvSpPr>
          <p:spPr>
            <a:xfrm rot="5400000" flipH="1">
              <a:off x="9446657" y="2721245"/>
              <a:ext cx="300336" cy="1042793"/>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121" name="Textfeld 120"/>
            <p:cNvSpPr txBox="1"/>
            <p:nvPr/>
          </p:nvSpPr>
          <p:spPr>
            <a:xfrm flipH="1">
              <a:off x="9445356" y="3125240"/>
              <a:ext cx="851993"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Zu breit</a:t>
              </a:r>
              <a:endParaRPr lang="de-CH" sz="1000" dirty="0">
                <a:latin typeface="Arial" panose="020B0604020202020204" pitchFamily="34" charset="0"/>
                <a:cs typeface="Arial" panose="020B0604020202020204" pitchFamily="34" charset="0"/>
              </a:endParaRPr>
            </a:p>
          </p:txBody>
        </p:sp>
      </p:grpSp>
      <p:sp>
        <p:nvSpPr>
          <p:cNvPr id="90" name="Bogen 89"/>
          <p:cNvSpPr/>
          <p:nvPr/>
        </p:nvSpPr>
        <p:spPr>
          <a:xfrm flipH="1" flipV="1">
            <a:off x="6419284" y="3964578"/>
            <a:ext cx="890850" cy="830268"/>
          </a:xfrm>
          <a:prstGeom prst="arc">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grpSp>
        <p:nvGrpSpPr>
          <p:cNvPr id="123" name="Gruppieren 122"/>
          <p:cNvGrpSpPr/>
          <p:nvPr/>
        </p:nvGrpSpPr>
        <p:grpSpPr>
          <a:xfrm flipH="1">
            <a:off x="6520453" y="3187231"/>
            <a:ext cx="1151679" cy="300336"/>
            <a:chOff x="2755343" y="3527121"/>
            <a:chExt cx="1187001" cy="300336"/>
          </a:xfrm>
        </p:grpSpPr>
        <p:sp>
          <p:nvSpPr>
            <p:cNvPr id="124" name="Rechteckige Legende 1"/>
            <p:cNvSpPr/>
            <p:nvPr/>
          </p:nvSpPr>
          <p:spPr>
            <a:xfrm rot="16200000">
              <a:off x="3268336" y="3153448"/>
              <a:ext cx="300336" cy="1047681"/>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126" name="Textfeld 125"/>
            <p:cNvSpPr txBox="1"/>
            <p:nvPr/>
          </p:nvSpPr>
          <p:spPr>
            <a:xfrm>
              <a:off x="2755343" y="3559887"/>
              <a:ext cx="867593"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  versetzt</a:t>
              </a:r>
              <a:endParaRPr lang="de-CH" sz="1000" dirty="0">
                <a:latin typeface="Arial" panose="020B0604020202020204" pitchFamily="34" charset="0"/>
                <a:cs typeface="Arial" panose="020B0604020202020204" pitchFamily="34" charset="0"/>
              </a:endParaRPr>
            </a:p>
          </p:txBody>
        </p:sp>
      </p:grpSp>
      <p:cxnSp>
        <p:nvCxnSpPr>
          <p:cNvPr id="127" name="Gerader Verbinder 126"/>
          <p:cNvCxnSpPr/>
          <p:nvPr/>
        </p:nvCxnSpPr>
        <p:spPr>
          <a:xfrm>
            <a:off x="4257839" y="2488889"/>
            <a:ext cx="1612098" cy="3388"/>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128" name="Bogen 127"/>
          <p:cNvSpPr/>
          <p:nvPr/>
        </p:nvSpPr>
        <p:spPr>
          <a:xfrm flipH="1">
            <a:off x="3688185" y="2485493"/>
            <a:ext cx="1069063" cy="1020237"/>
          </a:xfrm>
          <a:prstGeom prst="arc">
            <a:avLst>
              <a:gd name="adj1" fmla="val 15910428"/>
              <a:gd name="adj2" fmla="val 0"/>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132" name="Gerader Verbinder 131"/>
          <p:cNvCxnSpPr>
            <a:stCxn id="88" idx="2"/>
          </p:cNvCxnSpPr>
          <p:nvPr/>
        </p:nvCxnSpPr>
        <p:spPr>
          <a:xfrm flipV="1">
            <a:off x="3625366" y="2992928"/>
            <a:ext cx="63444" cy="938275"/>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135" name="Bogen 134"/>
          <p:cNvSpPr/>
          <p:nvPr/>
        </p:nvSpPr>
        <p:spPr>
          <a:xfrm rot="16200000" flipH="1" flipV="1">
            <a:off x="4936799" y="3704274"/>
            <a:ext cx="1069063" cy="1020237"/>
          </a:xfrm>
          <a:prstGeom prst="arc">
            <a:avLst>
              <a:gd name="adj1" fmla="val 15910428"/>
              <a:gd name="adj2" fmla="val 0"/>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136" name="Gerader Verbinder 135"/>
          <p:cNvCxnSpPr/>
          <p:nvPr/>
        </p:nvCxnSpPr>
        <p:spPr>
          <a:xfrm flipV="1">
            <a:off x="4396795" y="4756419"/>
            <a:ext cx="999564" cy="5727"/>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88" name="Bogen 87"/>
          <p:cNvSpPr/>
          <p:nvPr/>
        </p:nvSpPr>
        <p:spPr>
          <a:xfrm flipH="1" flipV="1">
            <a:off x="3625366" y="3109422"/>
            <a:ext cx="1689735" cy="1643563"/>
          </a:xfrm>
          <a:prstGeom prst="arc">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grpSp>
        <p:nvGrpSpPr>
          <p:cNvPr id="141" name="Gruppieren 140"/>
          <p:cNvGrpSpPr/>
          <p:nvPr/>
        </p:nvGrpSpPr>
        <p:grpSpPr>
          <a:xfrm>
            <a:off x="4612332" y="4562893"/>
            <a:ext cx="708265" cy="463709"/>
            <a:chOff x="4609799" y="4562893"/>
            <a:chExt cx="676480" cy="463709"/>
          </a:xfrm>
        </p:grpSpPr>
        <p:sp>
          <p:nvSpPr>
            <p:cNvPr id="133" name="Rechteckige Legende 1"/>
            <p:cNvSpPr/>
            <p:nvPr/>
          </p:nvSpPr>
          <p:spPr>
            <a:xfrm>
              <a:off x="4609800" y="4562893"/>
              <a:ext cx="622142" cy="463709"/>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134" name="Textfeld 133"/>
            <p:cNvSpPr txBox="1"/>
            <p:nvPr/>
          </p:nvSpPr>
          <p:spPr>
            <a:xfrm>
              <a:off x="4609799" y="4622444"/>
              <a:ext cx="676480"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 Zu tief  </a:t>
              </a:r>
              <a:endParaRPr lang="de-CH" sz="1000" dirty="0">
                <a:latin typeface="Arial" panose="020B0604020202020204" pitchFamily="34" charset="0"/>
                <a:cs typeface="Arial" panose="020B0604020202020204" pitchFamily="34" charset="0"/>
              </a:endParaRPr>
            </a:p>
          </p:txBody>
        </p:sp>
      </p:grpSp>
      <p:grpSp>
        <p:nvGrpSpPr>
          <p:cNvPr id="10" name="Gruppieren 9"/>
          <p:cNvGrpSpPr/>
          <p:nvPr/>
        </p:nvGrpSpPr>
        <p:grpSpPr>
          <a:xfrm>
            <a:off x="5492768" y="4530237"/>
            <a:ext cx="1281806" cy="934585"/>
            <a:chOff x="2841255" y="3711656"/>
            <a:chExt cx="1075218" cy="805882"/>
          </a:xfrm>
        </p:grpSpPr>
        <p:grpSp>
          <p:nvGrpSpPr>
            <p:cNvPr id="8" name="Gruppieren 7"/>
            <p:cNvGrpSpPr/>
            <p:nvPr/>
          </p:nvGrpSpPr>
          <p:grpSpPr>
            <a:xfrm>
              <a:off x="2841255" y="3711656"/>
              <a:ext cx="317996" cy="789139"/>
              <a:chOff x="2129425" y="2079321"/>
              <a:chExt cx="292274" cy="789139"/>
            </a:xfrm>
            <a:solidFill>
              <a:schemeClr val="bg1"/>
            </a:solidFill>
          </p:grpSpPr>
          <p:sp>
            <p:nvSpPr>
              <p:cNvPr id="3" name="Ellipse 2"/>
              <p:cNvSpPr/>
              <p:nvPr/>
            </p:nvSpPr>
            <p:spPr>
              <a:xfrm>
                <a:off x="2154477" y="2079321"/>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5" name="Gerader Verbinder 4"/>
              <p:cNvCxnSpPr>
                <a:stCxn id="3"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3222137" y="3728401"/>
              <a:ext cx="317996" cy="789137"/>
              <a:chOff x="2129425" y="2079323"/>
              <a:chExt cx="292274" cy="789137"/>
            </a:xfrm>
            <a:solidFill>
              <a:schemeClr val="bg1"/>
            </a:solidFill>
          </p:grpSpPr>
          <p:sp>
            <p:nvSpPr>
              <p:cNvPr id="22" name="Ellipse 21"/>
              <p:cNvSpPr/>
              <p:nvPr/>
            </p:nvSpPr>
            <p:spPr>
              <a:xfrm>
                <a:off x="2154478" y="2079323"/>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23" name="Gerader Verbinder 22"/>
              <p:cNvCxnSpPr>
                <a:stCxn id="22"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3598477" y="3725881"/>
              <a:ext cx="317996" cy="789139"/>
              <a:chOff x="2129425" y="2079321"/>
              <a:chExt cx="292274" cy="789139"/>
            </a:xfrm>
            <a:solidFill>
              <a:schemeClr val="bg1"/>
            </a:solidFill>
          </p:grpSpPr>
          <p:sp>
            <p:nvSpPr>
              <p:cNvPr id="27" name="Ellipse 26"/>
              <p:cNvSpPr/>
              <p:nvPr/>
            </p:nvSpPr>
            <p:spPr>
              <a:xfrm>
                <a:off x="2154477" y="2079321"/>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30" name="Gerader Verbinder 29"/>
              <p:cNvCxnSpPr>
                <a:stCxn id="27"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37" name="Ellipse 136"/>
          <p:cNvSpPr/>
          <p:nvPr/>
        </p:nvSpPr>
        <p:spPr>
          <a:xfrm>
            <a:off x="5960503" y="2558336"/>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463603438"/>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7"/>
                                        </p:tgtEl>
                                        <p:attrNameLst>
                                          <p:attrName>style.visibility</p:attrName>
                                        </p:attrNameLst>
                                      </p:cBhvr>
                                      <p:to>
                                        <p:strVal val="visible"/>
                                      </p:to>
                                    </p:set>
                                    <p:animEffect transition="in" filter="fade">
                                      <p:cBhvr>
                                        <p:cTn id="15" dur="1000"/>
                                        <p:tgtEl>
                                          <p:spTgt spid="97"/>
                                        </p:tgtEl>
                                      </p:cBhvr>
                                    </p:animEffect>
                                    <p:anim calcmode="lin" valueType="num">
                                      <p:cBhvr>
                                        <p:cTn id="16" dur="1000" fill="hold"/>
                                        <p:tgtEl>
                                          <p:spTgt spid="97"/>
                                        </p:tgtEl>
                                        <p:attrNameLst>
                                          <p:attrName>ppt_x</p:attrName>
                                        </p:attrNameLst>
                                      </p:cBhvr>
                                      <p:tavLst>
                                        <p:tav tm="0">
                                          <p:val>
                                            <p:strVal val="#ppt_x"/>
                                          </p:val>
                                        </p:tav>
                                        <p:tav tm="100000">
                                          <p:val>
                                            <p:strVal val="#ppt_x"/>
                                          </p:val>
                                        </p:tav>
                                      </p:tavLst>
                                    </p:anim>
                                    <p:anim calcmode="lin" valueType="num">
                                      <p:cBhvr>
                                        <p:cTn id="17"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08"/>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0"/>
                                        </p:tgtEl>
                                        <p:attrNameLst>
                                          <p:attrName>style.visibility</p:attrName>
                                        </p:attrNameLst>
                                      </p:cBhvr>
                                      <p:to>
                                        <p:strVal val="visible"/>
                                      </p:to>
                                    </p:set>
                                    <p:animEffect transition="in" filter="fade">
                                      <p:cBhvr>
                                        <p:cTn id="30" dur="1000"/>
                                        <p:tgtEl>
                                          <p:spTgt spid="110"/>
                                        </p:tgtEl>
                                      </p:cBhvr>
                                    </p:animEffect>
                                    <p:anim calcmode="lin" valueType="num">
                                      <p:cBhvr>
                                        <p:cTn id="31" dur="1000" fill="hold"/>
                                        <p:tgtEl>
                                          <p:spTgt spid="110"/>
                                        </p:tgtEl>
                                        <p:attrNameLst>
                                          <p:attrName>ppt_x</p:attrName>
                                        </p:attrNameLst>
                                      </p:cBhvr>
                                      <p:tavLst>
                                        <p:tav tm="0">
                                          <p:val>
                                            <p:strVal val="#ppt_x"/>
                                          </p:val>
                                        </p:tav>
                                        <p:tav tm="100000">
                                          <p:val>
                                            <p:strVal val="#ppt_x"/>
                                          </p:val>
                                        </p:tav>
                                      </p:tavLst>
                                    </p:anim>
                                    <p:anim calcmode="lin" valueType="num">
                                      <p:cBhvr>
                                        <p:cTn id="32" dur="1000" fill="hold"/>
                                        <p:tgtEl>
                                          <p:spTgt spid="1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anim calcmode="lin" valueType="num">
                                      <p:cBhvr>
                                        <p:cTn id="44" dur="1000" fill="hold"/>
                                        <p:tgtEl>
                                          <p:spTgt spid="43"/>
                                        </p:tgtEl>
                                        <p:attrNameLst>
                                          <p:attrName>ppt_x</p:attrName>
                                        </p:attrNameLst>
                                      </p:cBhvr>
                                      <p:tavLst>
                                        <p:tav tm="0">
                                          <p:val>
                                            <p:strVal val="#ppt_x"/>
                                          </p:val>
                                        </p:tav>
                                        <p:tav tm="100000">
                                          <p:val>
                                            <p:strVal val="#ppt_x"/>
                                          </p:val>
                                        </p:tav>
                                      </p:tavLst>
                                    </p:anim>
                                    <p:anim calcmode="lin" valueType="num">
                                      <p:cBhvr>
                                        <p:cTn id="4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14"/>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15"/>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70"/>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6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75"/>
                                        </p:tgtEl>
                                        <p:attrNameLst>
                                          <p:attrName>style.visibility</p:attrName>
                                        </p:attrNameLst>
                                      </p:cBhvr>
                                      <p:to>
                                        <p:strVal val="visible"/>
                                      </p:to>
                                    </p:set>
                                    <p:animEffect transition="in" filter="fade">
                                      <p:cBhvr>
                                        <p:cTn id="60" dur="1000"/>
                                        <p:tgtEl>
                                          <p:spTgt spid="75"/>
                                        </p:tgtEl>
                                      </p:cBhvr>
                                    </p:animEffect>
                                    <p:anim calcmode="lin" valueType="num">
                                      <p:cBhvr>
                                        <p:cTn id="61" dur="1000" fill="hold"/>
                                        <p:tgtEl>
                                          <p:spTgt spid="75"/>
                                        </p:tgtEl>
                                        <p:attrNameLst>
                                          <p:attrName>ppt_x</p:attrName>
                                        </p:attrNameLst>
                                      </p:cBhvr>
                                      <p:tavLst>
                                        <p:tav tm="0">
                                          <p:val>
                                            <p:strVal val="#ppt_x"/>
                                          </p:val>
                                        </p:tav>
                                        <p:tav tm="100000">
                                          <p:val>
                                            <p:strVal val="#ppt_x"/>
                                          </p:val>
                                        </p:tav>
                                      </p:tavLst>
                                    </p:anim>
                                    <p:anim calcmode="lin" valueType="num">
                                      <p:cBhvr>
                                        <p:cTn id="62" dur="1000" fill="hold"/>
                                        <p:tgtEl>
                                          <p:spTgt spid="75"/>
                                        </p:tgtEl>
                                        <p:attrNameLst>
                                          <p:attrName>ppt_y</p:attrName>
                                        </p:attrNameLst>
                                      </p:cBhvr>
                                      <p:tavLst>
                                        <p:tav tm="0">
                                          <p:val>
                                            <p:strVal val="#ppt_y+.1"/>
                                          </p:val>
                                        </p:tav>
                                        <p:tav tm="100000">
                                          <p:val>
                                            <p:strVal val="#ppt_y"/>
                                          </p:val>
                                        </p:tav>
                                      </p:tavLst>
                                    </p:anim>
                                  </p:childTnLst>
                                </p:cTn>
                              </p:par>
                              <p:par>
                                <p:cTn id="63" presetID="1" presetClass="entr" presetSubtype="0" fill="hold" grpId="0" nodeType="withEffect">
                                  <p:stCondLst>
                                    <p:cond delay="0"/>
                                  </p:stCondLst>
                                  <p:childTnLst>
                                    <p:set>
                                      <p:cBhvr>
                                        <p:cTn id="64" dur="1" fill="hold">
                                          <p:stCondLst>
                                            <p:cond delay="0"/>
                                          </p:stCondLst>
                                        </p:cTn>
                                        <p:tgtEl>
                                          <p:spTgt spid="1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1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1000"/>
                                        <p:tgtEl>
                                          <p:spTgt spid="131"/>
                                        </p:tgtEl>
                                      </p:cBhvr>
                                    </p:animEffect>
                                    <p:anim calcmode="lin" valueType="num">
                                      <p:cBhvr>
                                        <p:cTn id="80" dur="1000" fill="hold"/>
                                        <p:tgtEl>
                                          <p:spTgt spid="131"/>
                                        </p:tgtEl>
                                        <p:attrNameLst>
                                          <p:attrName>ppt_x</p:attrName>
                                        </p:attrNameLst>
                                      </p:cBhvr>
                                      <p:tavLst>
                                        <p:tav tm="0">
                                          <p:val>
                                            <p:strVal val="#ppt_x"/>
                                          </p:val>
                                        </p:tav>
                                        <p:tav tm="100000">
                                          <p:val>
                                            <p:strVal val="#ppt_x"/>
                                          </p:val>
                                        </p:tav>
                                      </p:tavLst>
                                    </p:anim>
                                    <p:anim calcmode="lin" valueType="num">
                                      <p:cBhvr>
                                        <p:cTn id="81" dur="1000" fill="hold"/>
                                        <p:tgtEl>
                                          <p:spTgt spid="131"/>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122"/>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141"/>
                                        </p:tgtEl>
                                        <p:attrNameLst>
                                          <p:attrName>style.visibility</p:attrName>
                                        </p:attrNameLst>
                                      </p:cBhvr>
                                      <p:to>
                                        <p:strVal val="visible"/>
                                      </p:to>
                                    </p:set>
                                    <p:animEffect transition="in" filter="fade">
                                      <p:cBhvr>
                                        <p:cTn id="90" dur="1000"/>
                                        <p:tgtEl>
                                          <p:spTgt spid="141"/>
                                        </p:tgtEl>
                                      </p:cBhvr>
                                    </p:animEffect>
                                    <p:anim calcmode="lin" valueType="num">
                                      <p:cBhvr>
                                        <p:cTn id="91" dur="1000" fill="hold"/>
                                        <p:tgtEl>
                                          <p:spTgt spid="141"/>
                                        </p:tgtEl>
                                        <p:attrNameLst>
                                          <p:attrName>ppt_x</p:attrName>
                                        </p:attrNameLst>
                                      </p:cBhvr>
                                      <p:tavLst>
                                        <p:tav tm="0">
                                          <p:val>
                                            <p:strVal val="#ppt_x"/>
                                          </p:val>
                                        </p:tav>
                                        <p:tav tm="100000">
                                          <p:val>
                                            <p:strVal val="#ppt_x"/>
                                          </p:val>
                                        </p:tav>
                                      </p:tavLst>
                                    </p:anim>
                                    <p:anim calcmode="lin" valueType="num">
                                      <p:cBhvr>
                                        <p:cTn id="92" dur="1000" fill="hold"/>
                                        <p:tgtEl>
                                          <p:spTgt spid="141"/>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2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89"/>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8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16"/>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8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nodeType="click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fade">
                                      <p:cBhvr>
                                        <p:cTn id="109" dur="1000"/>
                                        <p:tgtEl>
                                          <p:spTgt spid="29"/>
                                        </p:tgtEl>
                                      </p:cBhvr>
                                    </p:animEffect>
                                    <p:anim calcmode="lin" valueType="num">
                                      <p:cBhvr>
                                        <p:cTn id="110" dur="1000" fill="hold"/>
                                        <p:tgtEl>
                                          <p:spTgt spid="29"/>
                                        </p:tgtEl>
                                        <p:attrNameLst>
                                          <p:attrName>ppt_x</p:attrName>
                                        </p:attrNameLst>
                                      </p:cBhvr>
                                      <p:tavLst>
                                        <p:tav tm="0">
                                          <p:val>
                                            <p:strVal val="#ppt_x"/>
                                          </p:val>
                                        </p:tav>
                                        <p:tav tm="100000">
                                          <p:val>
                                            <p:strVal val="#ppt_x"/>
                                          </p:val>
                                        </p:tav>
                                      </p:tavLst>
                                    </p:anim>
                                    <p:anim calcmode="lin" valueType="num">
                                      <p:cBhvr>
                                        <p:cTn id="11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80"/>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90"/>
                                        </p:tgtEl>
                                        <p:attrNameLst>
                                          <p:attrName>style.visibility</p:attrName>
                                        </p:attrNameLst>
                                      </p:cBhvr>
                                      <p:to>
                                        <p:strVal val="visible"/>
                                      </p:to>
                                    </p:set>
                                  </p:childTnLst>
                                </p:cTn>
                              </p:par>
                              <p:par>
                                <p:cTn id="118" presetID="1" presetClass="entr" presetSubtype="0" fill="hold" nodeType="withEffect">
                                  <p:stCondLst>
                                    <p:cond delay="0"/>
                                  </p:stCondLst>
                                  <p:childTnLst>
                                    <p:set>
                                      <p:cBhvr>
                                        <p:cTn id="119" dur="1" fill="hold">
                                          <p:stCondLst>
                                            <p:cond delay="0"/>
                                          </p:stCondLst>
                                        </p:cTn>
                                        <p:tgtEl>
                                          <p:spTgt spid="78"/>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nodeType="clickEffect">
                                  <p:stCondLst>
                                    <p:cond delay="0"/>
                                  </p:stCondLst>
                                  <p:childTnLst>
                                    <p:set>
                                      <p:cBhvr>
                                        <p:cTn id="123" dur="1" fill="hold">
                                          <p:stCondLst>
                                            <p:cond delay="0"/>
                                          </p:stCondLst>
                                        </p:cTn>
                                        <p:tgtEl>
                                          <p:spTgt spid="85"/>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138"/>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42" presetClass="entr" presetSubtype="0" fill="hold" nodeType="clickEffect">
                                  <p:stCondLst>
                                    <p:cond delay="0"/>
                                  </p:stCondLst>
                                  <p:childTnLst>
                                    <p:set>
                                      <p:cBhvr>
                                        <p:cTn id="131" dur="1" fill="hold">
                                          <p:stCondLst>
                                            <p:cond delay="0"/>
                                          </p:stCondLst>
                                        </p:cTn>
                                        <p:tgtEl>
                                          <p:spTgt spid="123"/>
                                        </p:tgtEl>
                                        <p:attrNameLst>
                                          <p:attrName>style.visibility</p:attrName>
                                        </p:attrNameLst>
                                      </p:cBhvr>
                                      <p:to>
                                        <p:strVal val="visible"/>
                                      </p:to>
                                    </p:set>
                                    <p:animEffect transition="in" filter="fade">
                                      <p:cBhvr>
                                        <p:cTn id="132" dur="1000"/>
                                        <p:tgtEl>
                                          <p:spTgt spid="123"/>
                                        </p:tgtEl>
                                      </p:cBhvr>
                                    </p:animEffect>
                                    <p:anim calcmode="lin" valueType="num">
                                      <p:cBhvr>
                                        <p:cTn id="133" dur="1000" fill="hold"/>
                                        <p:tgtEl>
                                          <p:spTgt spid="123"/>
                                        </p:tgtEl>
                                        <p:attrNameLst>
                                          <p:attrName>ppt_x</p:attrName>
                                        </p:attrNameLst>
                                      </p:cBhvr>
                                      <p:tavLst>
                                        <p:tav tm="0">
                                          <p:val>
                                            <p:strVal val="#ppt_x"/>
                                          </p:val>
                                        </p:tav>
                                        <p:tav tm="100000">
                                          <p:val>
                                            <p:strVal val="#ppt_x"/>
                                          </p:val>
                                        </p:tav>
                                      </p:tavLst>
                                    </p:anim>
                                    <p:anim calcmode="lin" valueType="num">
                                      <p:cBhvr>
                                        <p:cTn id="134" dur="1000" fill="hold"/>
                                        <p:tgtEl>
                                          <p:spTgt spid="123"/>
                                        </p:tgtEl>
                                        <p:attrNameLst>
                                          <p:attrName>ppt_y</p:attrName>
                                        </p:attrNameLst>
                                      </p:cBhvr>
                                      <p:tavLst>
                                        <p:tav tm="0">
                                          <p:val>
                                            <p:strVal val="#ppt_y+.1"/>
                                          </p:val>
                                        </p:tav>
                                        <p:tav tm="100000">
                                          <p:val>
                                            <p:strVal val="#ppt_y"/>
                                          </p:val>
                                        </p:tav>
                                      </p:tavLst>
                                    </p:anim>
                                  </p:childTnLst>
                                </p:cTn>
                              </p:par>
                              <p:par>
                                <p:cTn id="135" presetID="1" presetClass="entr" presetSubtype="0" fill="hold" nodeType="withEffect">
                                  <p:stCondLst>
                                    <p:cond delay="0"/>
                                  </p:stCondLst>
                                  <p:childTnLst>
                                    <p:set>
                                      <p:cBhvr>
                                        <p:cTn id="136" dur="1" fill="hold">
                                          <p:stCondLst>
                                            <p:cond delay="0"/>
                                          </p:stCondLst>
                                        </p:cTn>
                                        <p:tgtEl>
                                          <p:spTgt spid="127"/>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28"/>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32"/>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35"/>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36"/>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88"/>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137"/>
                                        </p:tgtEl>
                                        <p:attrNameLst>
                                          <p:attrName>style.visibility</p:attrName>
                                        </p:attrNameLst>
                                      </p:cBhvr>
                                      <p:to>
                                        <p:strVal val="visible"/>
                                      </p:to>
                                    </p:set>
                                    <p:anim calcmode="lin" valueType="num">
                                      <p:cBhvr additive="base">
                                        <p:cTn id="151" dur="500" fill="hold"/>
                                        <p:tgtEl>
                                          <p:spTgt spid="137"/>
                                        </p:tgtEl>
                                        <p:attrNameLst>
                                          <p:attrName>ppt_x</p:attrName>
                                        </p:attrNameLst>
                                      </p:cBhvr>
                                      <p:tavLst>
                                        <p:tav tm="0">
                                          <p:val>
                                            <p:strVal val="#ppt_x"/>
                                          </p:val>
                                        </p:tav>
                                        <p:tav tm="100000">
                                          <p:val>
                                            <p:strVal val="#ppt_x"/>
                                          </p:val>
                                        </p:tav>
                                      </p:tavLst>
                                    </p:anim>
                                    <p:anim calcmode="lin" valueType="num">
                                      <p:cBhvr additive="base">
                                        <p:cTn id="152"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nodeType="clickEffect">
                                  <p:stCondLst>
                                    <p:cond delay="0"/>
                                  </p:stCondLst>
                                  <p:childTnLst>
                                    <p:set>
                                      <p:cBhvr>
                                        <p:cTn id="156" dur="1" fill="hold">
                                          <p:stCondLst>
                                            <p:cond delay="0"/>
                                          </p:stCondLst>
                                        </p:cTn>
                                        <p:tgtEl>
                                          <p:spTgt spid="74"/>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22" presetClass="entr" presetSubtype="4" fill="hold" grpId="0" nodeType="clickEffect">
                                  <p:stCondLst>
                                    <p:cond delay="0"/>
                                  </p:stCondLst>
                                  <p:childTnLst>
                                    <p:set>
                                      <p:cBhvr>
                                        <p:cTn id="160" dur="1" fill="hold">
                                          <p:stCondLst>
                                            <p:cond delay="0"/>
                                          </p:stCondLst>
                                        </p:cTn>
                                        <p:tgtEl>
                                          <p:spTgt spid="77"/>
                                        </p:tgtEl>
                                        <p:attrNameLst>
                                          <p:attrName>style.visibility</p:attrName>
                                        </p:attrNameLst>
                                      </p:cBhvr>
                                      <p:to>
                                        <p:strVal val="visible"/>
                                      </p:to>
                                    </p:set>
                                    <p:animEffect transition="in" filter="wipe(down)">
                                      <p:cBhvr>
                                        <p:cTn id="16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9" grpId="0" animBg="1"/>
      <p:bldP spid="70" grpId="0" animBg="1"/>
      <p:bldP spid="72" grpId="0" animBg="1"/>
      <p:bldP spid="77" grpId="0" animBg="1"/>
      <p:bldP spid="80" grpId="0" animBg="1"/>
      <p:bldP spid="89" grpId="0" animBg="1"/>
      <p:bldP spid="106" grpId="0" animBg="1"/>
      <p:bldP spid="108" grpId="0" animBg="1"/>
      <p:bldP spid="113" grpId="0" animBg="1"/>
      <p:bldP spid="114" grpId="0" animBg="1"/>
      <p:bldP spid="122" grpId="0" animBg="1"/>
      <p:bldP spid="138" grpId="0" animBg="1"/>
      <p:bldP spid="116" grpId="0" animBg="1"/>
      <p:bldP spid="90" grpId="0" animBg="1"/>
      <p:bldP spid="128" grpId="0" animBg="1"/>
      <p:bldP spid="135" grpId="0" animBg="1"/>
      <p:bldP spid="88" grpId="0" animBg="1"/>
      <p:bldP spid="13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0940E4EE-35C7-47F5-A81A-9AF39E8F7C4E}" type="datetime4">
              <a:rPr lang="de-DE" smtClean="0"/>
              <a:t>29. Januar 2019</a:t>
            </a:fld>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41</a:t>
            </a:fld>
            <a:endParaRPr lang="de-CH" dirty="0"/>
          </a:p>
        </p:txBody>
      </p:sp>
      <p:sp>
        <p:nvSpPr>
          <p:cNvPr id="11" name="Textfeld 10"/>
          <p:cNvSpPr txBox="1"/>
          <p:nvPr/>
        </p:nvSpPr>
        <p:spPr>
          <a:xfrm>
            <a:off x="9492861" y="92446"/>
            <a:ext cx="2856676" cy="461665"/>
          </a:xfrm>
          <a:prstGeom prst="rect">
            <a:avLst/>
          </a:prstGeom>
          <a:noFill/>
        </p:spPr>
        <p:txBody>
          <a:bodyPr wrap="square" rtlCol="0">
            <a:spAutoFit/>
          </a:bodyPr>
          <a:lstStyle/>
          <a:p>
            <a:pPr algn="ctr"/>
            <a:r>
              <a:rPr lang="en-US" sz="2400" b="1" dirty="0" err="1" smtClean="0"/>
              <a:t>Stehende</a:t>
            </a:r>
            <a:r>
              <a:rPr lang="en-US" sz="2400" b="1" dirty="0" smtClean="0"/>
              <a:t> </a:t>
            </a:r>
            <a:r>
              <a:rPr lang="en-US" sz="2400" b="1" dirty="0" err="1" smtClean="0"/>
              <a:t>Acht</a:t>
            </a:r>
            <a:endParaRPr lang="de-CH" sz="2400" dirty="0"/>
          </a:p>
        </p:txBody>
      </p:sp>
      <p:sp>
        <p:nvSpPr>
          <p:cNvPr id="7" name="Textfeld 6"/>
          <p:cNvSpPr txBox="1"/>
          <p:nvPr/>
        </p:nvSpPr>
        <p:spPr>
          <a:xfrm>
            <a:off x="1609190" y="1496199"/>
            <a:ext cx="1419225" cy="646331"/>
          </a:xfrm>
          <a:prstGeom prst="rect">
            <a:avLst/>
          </a:prstGeom>
          <a:noFill/>
        </p:spPr>
        <p:txBody>
          <a:bodyPr wrap="square" rtlCol="0">
            <a:spAutoFit/>
          </a:bodyPr>
          <a:lstStyle/>
          <a:p>
            <a:pPr algn="r"/>
            <a:r>
              <a:rPr lang="de-CH" dirty="0" smtClean="0"/>
              <a:t>45° Leinenwinkel</a:t>
            </a:r>
            <a:endParaRPr lang="de-CH" dirty="0"/>
          </a:p>
        </p:txBody>
      </p:sp>
      <p:sp>
        <p:nvSpPr>
          <p:cNvPr id="9" name="Textfeld 8"/>
          <p:cNvSpPr txBox="1"/>
          <p:nvPr/>
        </p:nvSpPr>
        <p:spPr>
          <a:xfrm>
            <a:off x="9090583" y="1475016"/>
            <a:ext cx="1419225" cy="646331"/>
          </a:xfrm>
          <a:prstGeom prst="rect">
            <a:avLst/>
          </a:prstGeom>
          <a:noFill/>
        </p:spPr>
        <p:txBody>
          <a:bodyPr wrap="square" rtlCol="0">
            <a:spAutoFit/>
          </a:bodyPr>
          <a:lstStyle/>
          <a:p>
            <a:r>
              <a:rPr lang="de-CH" dirty="0" smtClean="0"/>
              <a:t>45° Leinenwinkel</a:t>
            </a:r>
            <a:endParaRPr lang="de-CH" dirty="0"/>
          </a:p>
        </p:txBody>
      </p:sp>
      <p:sp>
        <p:nvSpPr>
          <p:cNvPr id="10" name="Textfeld 9"/>
          <p:cNvSpPr txBox="1"/>
          <p:nvPr/>
        </p:nvSpPr>
        <p:spPr>
          <a:xfrm rot="16200000">
            <a:off x="4698136" y="3014427"/>
            <a:ext cx="2524125" cy="369332"/>
          </a:xfrm>
          <a:prstGeom prst="rect">
            <a:avLst/>
          </a:prstGeom>
          <a:noFill/>
        </p:spPr>
        <p:txBody>
          <a:bodyPr wrap="square" rtlCol="0">
            <a:spAutoFit/>
          </a:bodyPr>
          <a:lstStyle/>
          <a:p>
            <a:r>
              <a:rPr lang="de-CH" dirty="0" smtClean="0"/>
              <a:t>Symmetrieachse</a:t>
            </a:r>
            <a:endParaRPr lang="de-CH" dirty="0"/>
          </a:p>
        </p:txBody>
      </p:sp>
    </p:spTree>
    <p:extLst>
      <p:ext uri="{BB962C8B-B14F-4D97-AF65-F5344CB8AC3E}">
        <p14:creationId xmlns:p14="http://schemas.microsoft.com/office/powerpoint/2010/main" val="201157727"/>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2" name="Datumsplatzhalter 81"/>
          <p:cNvSpPr>
            <a:spLocks noGrp="1"/>
          </p:cNvSpPr>
          <p:nvPr>
            <p:ph type="dt" sz="half" idx="10"/>
          </p:nvPr>
        </p:nvSpPr>
        <p:spPr/>
        <p:txBody>
          <a:bodyPr/>
          <a:lstStyle/>
          <a:p>
            <a:fld id="{9FA2AC1E-4CC8-4B5D-912F-865D79F0E731}" type="datetime4">
              <a:rPr lang="de-DE" smtClean="0"/>
              <a:t>29. Januar 2019</a:t>
            </a:fld>
            <a:endParaRPr lang="de-CH"/>
          </a:p>
        </p:txBody>
      </p:sp>
      <p:sp>
        <p:nvSpPr>
          <p:cNvPr id="83" name="Fußzeilenplatzhalter 82"/>
          <p:cNvSpPr>
            <a:spLocks noGrp="1"/>
          </p:cNvSpPr>
          <p:nvPr>
            <p:ph type="ftr" sz="quarter" idx="11"/>
          </p:nvPr>
        </p:nvSpPr>
        <p:spPr/>
        <p:txBody>
          <a:bodyPr/>
          <a:lstStyle/>
          <a:p>
            <a:r>
              <a:rPr lang="de-DE" smtClean="0"/>
              <a:t>CIAM PR Kurs D</a:t>
            </a:r>
            <a:endParaRPr lang="de-CH"/>
          </a:p>
        </p:txBody>
      </p:sp>
      <p:sp>
        <p:nvSpPr>
          <p:cNvPr id="84" name="Foliennummernplatzhalter 83"/>
          <p:cNvSpPr>
            <a:spLocks noGrp="1"/>
          </p:cNvSpPr>
          <p:nvPr>
            <p:ph type="sldNum" sz="quarter" idx="12"/>
          </p:nvPr>
        </p:nvSpPr>
        <p:spPr/>
        <p:txBody>
          <a:bodyPr/>
          <a:lstStyle/>
          <a:p>
            <a:fld id="{B4A00A18-D286-4678-8428-61D7CDEC32E1}" type="slidenum">
              <a:rPr lang="de-CH" smtClean="0"/>
              <a:t>42</a:t>
            </a:fld>
            <a:endParaRPr lang="de-CH"/>
          </a:p>
        </p:txBody>
      </p:sp>
      <p:cxnSp>
        <p:nvCxnSpPr>
          <p:cNvPr id="20" name="Gerader Verbinder 19"/>
          <p:cNvCxnSpPr/>
          <p:nvPr/>
        </p:nvCxnSpPr>
        <p:spPr>
          <a:xfrm>
            <a:off x="1059068" y="6181336"/>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14840" y="326384"/>
            <a:ext cx="4991338" cy="338554"/>
          </a:xfrm>
          <a:prstGeom prst="rect">
            <a:avLst/>
          </a:prstGeom>
          <a:noFill/>
        </p:spPr>
        <p:txBody>
          <a:bodyPr wrap="square" rtlCol="0">
            <a:spAutoFit/>
          </a:bodyPr>
          <a:lstStyle/>
          <a:p>
            <a:r>
              <a:rPr lang="de-CH" sz="1600" dirty="0" smtClean="0">
                <a:latin typeface="Arial Black" panose="020B0A04020102020204" pitchFamily="34" charset="0"/>
              </a:rPr>
              <a:t>4.2.15.13  </a:t>
            </a:r>
            <a:r>
              <a:rPr lang="de-CH" sz="1600" dirty="0" err="1" smtClean="0">
                <a:latin typeface="Arial Black" panose="020B0A04020102020204" pitchFamily="34" charset="0"/>
              </a:rPr>
              <a:t>Two</a:t>
            </a:r>
            <a:r>
              <a:rPr lang="de-CH" sz="1600" dirty="0" smtClean="0">
                <a:latin typeface="Arial Black" panose="020B0A04020102020204" pitchFamily="34" charset="0"/>
              </a:rPr>
              <a:t> </a:t>
            </a:r>
            <a:r>
              <a:rPr lang="de-CH" sz="1600" dirty="0" err="1" smtClean="0">
                <a:latin typeface="Arial Black" panose="020B0A04020102020204" pitchFamily="34" charset="0"/>
              </a:rPr>
              <a:t>consecutive</a:t>
            </a:r>
            <a:r>
              <a:rPr lang="de-CH" sz="1600" dirty="0" smtClean="0">
                <a:latin typeface="Arial Black" panose="020B0A04020102020204" pitchFamily="34" charset="0"/>
              </a:rPr>
              <a:t> </a:t>
            </a:r>
            <a:r>
              <a:rPr lang="de-CH" sz="1600" dirty="0" err="1" smtClean="0">
                <a:latin typeface="Arial Black" panose="020B0A04020102020204" pitchFamily="34" charset="0"/>
              </a:rPr>
              <a:t>vertical</a:t>
            </a:r>
            <a:r>
              <a:rPr lang="de-CH" sz="1600" dirty="0" smtClean="0">
                <a:latin typeface="Arial Black" panose="020B0A04020102020204" pitchFamily="34" charset="0"/>
              </a:rPr>
              <a:t> </a:t>
            </a:r>
            <a:r>
              <a:rPr lang="de-CH" sz="1600" dirty="0" err="1" smtClean="0">
                <a:latin typeface="Arial Black" panose="020B0A04020102020204" pitchFamily="34" charset="0"/>
              </a:rPr>
              <a:t>eight</a:t>
            </a:r>
            <a:endParaRPr lang="de-CH" sz="1000" dirty="0">
              <a:latin typeface="Arial Black" panose="020B0A04020102020204" pitchFamily="34" charset="0"/>
            </a:endParaRPr>
          </a:p>
        </p:txBody>
      </p:sp>
      <p:cxnSp>
        <p:nvCxnSpPr>
          <p:cNvPr id="11" name="Gerader Verbinder 10"/>
          <p:cNvCxnSpPr/>
          <p:nvPr/>
        </p:nvCxnSpPr>
        <p:spPr>
          <a:xfrm>
            <a:off x="6159021" y="1309169"/>
            <a:ext cx="24296" cy="4756791"/>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flipV="1">
            <a:off x="3468757" y="5405048"/>
            <a:ext cx="5960867" cy="39872"/>
          </a:xfrm>
          <a:prstGeom prst="line">
            <a:avLst/>
          </a:prstGeom>
          <a:ln w="381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9392713" y="5229328"/>
            <a:ext cx="1175999" cy="307777"/>
          </a:xfrm>
          <a:prstGeom prst="rect">
            <a:avLst/>
          </a:prstGeom>
          <a:noFill/>
        </p:spPr>
        <p:txBody>
          <a:bodyPr wrap="square" rtlCol="0">
            <a:spAutoFit/>
          </a:bodyPr>
          <a:lstStyle/>
          <a:p>
            <a:r>
              <a:rPr lang="de-CH" sz="1400" b="1" dirty="0" smtClean="0">
                <a:latin typeface="Arial" panose="020B0604020202020204" pitchFamily="34" charset="0"/>
                <a:cs typeface="Arial" panose="020B0604020202020204" pitchFamily="34" charset="0"/>
              </a:rPr>
              <a:t>1.5 m</a:t>
            </a:r>
            <a:endParaRPr lang="de-CH" sz="1400" b="1" dirty="0">
              <a:latin typeface="Arial" panose="020B0604020202020204" pitchFamily="34" charset="0"/>
              <a:cs typeface="Arial" panose="020B0604020202020204" pitchFamily="34" charset="0"/>
            </a:endParaRPr>
          </a:p>
        </p:txBody>
      </p:sp>
      <p:cxnSp>
        <p:nvCxnSpPr>
          <p:cNvPr id="38" name="Gerader Verbinder 37"/>
          <p:cNvCxnSpPr/>
          <p:nvPr/>
        </p:nvCxnSpPr>
        <p:spPr>
          <a:xfrm flipH="1">
            <a:off x="4669101" y="3422722"/>
            <a:ext cx="3588190"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5222703" y="1433686"/>
            <a:ext cx="1983545" cy="1983545"/>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55" name="Textfeld 54"/>
          <p:cNvSpPr txBox="1"/>
          <p:nvPr/>
        </p:nvSpPr>
        <p:spPr>
          <a:xfrm>
            <a:off x="8274122" y="3273808"/>
            <a:ext cx="1175999" cy="307777"/>
          </a:xfrm>
          <a:prstGeom prst="rect">
            <a:avLst/>
          </a:prstGeom>
          <a:noFill/>
        </p:spPr>
        <p:txBody>
          <a:bodyPr wrap="square" rtlCol="0">
            <a:spAutoFit/>
          </a:bodyPr>
          <a:lstStyle/>
          <a:p>
            <a:r>
              <a:rPr lang="de-CH" sz="1400" b="1" dirty="0" smtClean="0">
                <a:latin typeface="Arial" panose="020B0604020202020204" pitchFamily="34" charset="0"/>
                <a:cs typeface="Arial" panose="020B0604020202020204" pitchFamily="34" charset="0"/>
              </a:rPr>
              <a:t>45°</a:t>
            </a:r>
            <a:endParaRPr lang="de-CH" sz="1400" b="1" dirty="0">
              <a:latin typeface="Arial" panose="020B0604020202020204" pitchFamily="34" charset="0"/>
              <a:cs typeface="Arial" panose="020B0604020202020204" pitchFamily="34" charset="0"/>
            </a:endParaRPr>
          </a:p>
        </p:txBody>
      </p:sp>
      <p:grpSp>
        <p:nvGrpSpPr>
          <p:cNvPr id="31" name="Gruppieren 30"/>
          <p:cNvGrpSpPr/>
          <p:nvPr/>
        </p:nvGrpSpPr>
        <p:grpSpPr>
          <a:xfrm>
            <a:off x="1059068" y="727681"/>
            <a:ext cx="1412977" cy="461665"/>
            <a:chOff x="999434" y="846949"/>
            <a:chExt cx="1412977" cy="461665"/>
          </a:xfrm>
        </p:grpSpPr>
        <p:cxnSp>
          <p:nvCxnSpPr>
            <p:cNvPr id="39" name="Gerader Verbinder 38"/>
            <p:cNvCxnSpPr/>
            <p:nvPr/>
          </p:nvCxnSpPr>
          <p:spPr>
            <a:xfrm>
              <a:off x="1722246" y="1192812"/>
              <a:ext cx="302507"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0" name="Gerader Verbinder 39"/>
            <p:cNvCxnSpPr/>
            <p:nvPr/>
          </p:nvCxnSpPr>
          <p:spPr>
            <a:xfrm>
              <a:off x="1738084" y="990871"/>
              <a:ext cx="674327"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Textfeld 40"/>
            <p:cNvSpPr txBox="1"/>
            <p:nvPr/>
          </p:nvSpPr>
          <p:spPr>
            <a:xfrm>
              <a:off x="999434" y="846949"/>
              <a:ext cx="812486" cy="461665"/>
            </a:xfrm>
            <a:prstGeom prst="rect">
              <a:avLst/>
            </a:prstGeom>
            <a:noFill/>
          </p:spPr>
          <p:txBody>
            <a:bodyPr wrap="square" rtlCol="0">
              <a:spAutoFit/>
            </a:bodyPr>
            <a:lstStyle/>
            <a:p>
              <a:r>
                <a:rPr lang="de-CH" sz="1200" dirty="0" smtClean="0">
                  <a:latin typeface="Arial" panose="020B0604020202020204" pitchFamily="34" charset="0"/>
                  <a:cs typeface="Arial" panose="020B0604020202020204" pitchFamily="34" charset="0"/>
                </a:rPr>
                <a:t>Regel</a:t>
              </a:r>
            </a:p>
            <a:p>
              <a:r>
                <a:rPr lang="de-CH" sz="1200" dirty="0" smtClean="0">
                  <a:latin typeface="Arial" panose="020B0604020202020204" pitchFamily="34" charset="0"/>
                  <a:cs typeface="Arial" panose="020B0604020202020204" pitchFamily="34" charset="0"/>
                </a:rPr>
                <a:t>Flugweg</a:t>
              </a:r>
              <a:endParaRPr lang="de-CH" sz="1200" dirty="0">
                <a:latin typeface="Arial" panose="020B0604020202020204" pitchFamily="34" charset="0"/>
                <a:cs typeface="Arial" panose="020B0604020202020204" pitchFamily="34" charset="0"/>
              </a:endParaRPr>
            </a:p>
          </p:txBody>
        </p:sp>
        <p:cxnSp>
          <p:nvCxnSpPr>
            <p:cNvPr id="56" name="Gerader Verbinder 55"/>
            <p:cNvCxnSpPr/>
            <p:nvPr/>
          </p:nvCxnSpPr>
          <p:spPr>
            <a:xfrm>
              <a:off x="2109904" y="1192812"/>
              <a:ext cx="302507" cy="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grpSp>
        <p:nvGrpSpPr>
          <p:cNvPr id="9" name="Gruppieren 8"/>
          <p:cNvGrpSpPr/>
          <p:nvPr/>
        </p:nvGrpSpPr>
        <p:grpSpPr>
          <a:xfrm>
            <a:off x="6728504" y="2172887"/>
            <a:ext cx="1149057" cy="300336"/>
            <a:chOff x="2849466" y="3527121"/>
            <a:chExt cx="1149057" cy="300336"/>
          </a:xfrm>
        </p:grpSpPr>
        <p:sp>
          <p:nvSpPr>
            <p:cNvPr id="62" name="Rechteckige Legende 1"/>
            <p:cNvSpPr/>
            <p:nvPr/>
          </p:nvSpPr>
          <p:spPr>
            <a:xfrm rot="16200000">
              <a:off x="3268336" y="3153448"/>
              <a:ext cx="300336" cy="1047681"/>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63" name="Textfeld 62"/>
            <p:cNvSpPr txBox="1"/>
            <p:nvPr/>
          </p:nvSpPr>
          <p:spPr>
            <a:xfrm>
              <a:off x="2849466" y="3553729"/>
              <a:ext cx="1149057" cy="246221"/>
            </a:xfrm>
            <a:prstGeom prst="rect">
              <a:avLst/>
            </a:prstGeom>
            <a:noFill/>
          </p:spPr>
          <p:txBody>
            <a:bodyPr wrap="square" rtlCol="0">
              <a:spAutoFit/>
            </a:bodyPr>
            <a:lstStyle/>
            <a:p>
              <a:r>
                <a:rPr lang="de-CH" sz="1000" dirty="0" err="1" smtClean="0">
                  <a:latin typeface="Arial" panose="020B0604020202020204" pitchFamily="34" charset="0"/>
                  <a:cs typeface="Arial" panose="020B0604020202020204" pitchFamily="34" charset="0"/>
                </a:rPr>
                <a:t>assymetrisch</a:t>
              </a:r>
              <a:endParaRPr lang="de-CH" sz="1000" dirty="0">
                <a:latin typeface="Arial" panose="020B0604020202020204" pitchFamily="34" charset="0"/>
                <a:cs typeface="Arial" panose="020B0604020202020204" pitchFamily="34" charset="0"/>
              </a:endParaRPr>
            </a:p>
          </p:txBody>
        </p:sp>
      </p:grpSp>
      <p:sp>
        <p:nvSpPr>
          <p:cNvPr id="67" name="Pfeil nach rechts 66"/>
          <p:cNvSpPr/>
          <p:nvPr/>
        </p:nvSpPr>
        <p:spPr>
          <a:xfrm flipH="1">
            <a:off x="8937867" y="5227218"/>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1" name="Pfeil nach rechts 60"/>
          <p:cNvSpPr/>
          <p:nvPr/>
        </p:nvSpPr>
        <p:spPr>
          <a:xfrm flipH="1">
            <a:off x="3034923" y="5272953"/>
            <a:ext cx="433834" cy="343933"/>
          </a:xfrm>
          <a:prstGeom prst="rightArrow">
            <a:avLst/>
          </a:prstGeom>
          <a:solidFill>
            <a:srgbClr val="FF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8" name="Ellipse 67"/>
          <p:cNvSpPr/>
          <p:nvPr/>
        </p:nvSpPr>
        <p:spPr>
          <a:xfrm>
            <a:off x="5181446" y="3402363"/>
            <a:ext cx="1983545" cy="1983545"/>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70" name="Gerader Verbinder 69"/>
          <p:cNvCxnSpPr/>
          <p:nvPr/>
        </p:nvCxnSpPr>
        <p:spPr>
          <a:xfrm flipH="1" flipV="1">
            <a:off x="5326367" y="1435228"/>
            <a:ext cx="2748021" cy="4975"/>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71" name="Textfeld 70"/>
          <p:cNvSpPr txBox="1"/>
          <p:nvPr/>
        </p:nvSpPr>
        <p:spPr>
          <a:xfrm>
            <a:off x="8074389" y="1286314"/>
            <a:ext cx="536212" cy="307777"/>
          </a:xfrm>
          <a:prstGeom prst="rect">
            <a:avLst/>
          </a:prstGeom>
          <a:noFill/>
        </p:spPr>
        <p:txBody>
          <a:bodyPr wrap="square" rtlCol="0">
            <a:spAutoFit/>
          </a:bodyPr>
          <a:lstStyle/>
          <a:p>
            <a:r>
              <a:rPr lang="de-CH" sz="1400" b="1" dirty="0" smtClean="0">
                <a:latin typeface="Arial" panose="020B0604020202020204" pitchFamily="34" charset="0"/>
                <a:cs typeface="Arial" panose="020B0604020202020204" pitchFamily="34" charset="0"/>
              </a:rPr>
              <a:t>90°</a:t>
            </a:r>
            <a:endParaRPr lang="de-CH" sz="1400" b="1" dirty="0">
              <a:latin typeface="Arial" panose="020B0604020202020204" pitchFamily="34" charset="0"/>
              <a:cs typeface="Arial" panose="020B0604020202020204" pitchFamily="34" charset="0"/>
            </a:endParaRPr>
          </a:p>
        </p:txBody>
      </p:sp>
      <p:sp>
        <p:nvSpPr>
          <p:cNvPr id="19" name="Bogen 18"/>
          <p:cNvSpPr/>
          <p:nvPr/>
        </p:nvSpPr>
        <p:spPr>
          <a:xfrm>
            <a:off x="5181446" y="3453667"/>
            <a:ext cx="1989830" cy="1938664"/>
          </a:xfrm>
          <a:prstGeom prst="arc">
            <a:avLst>
              <a:gd name="adj1" fmla="val 16200000"/>
              <a:gd name="adj2" fmla="val 10867706"/>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72" name="Bogen 71"/>
          <p:cNvSpPr/>
          <p:nvPr/>
        </p:nvSpPr>
        <p:spPr>
          <a:xfrm flipV="1">
            <a:off x="5174560" y="3210309"/>
            <a:ext cx="2185447" cy="2379621"/>
          </a:xfrm>
          <a:prstGeom prst="arc">
            <a:avLst>
              <a:gd name="adj1" fmla="val 4739717"/>
              <a:gd name="adj2" fmla="val 10867706"/>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29" name="Bogen 28"/>
          <p:cNvSpPr/>
          <p:nvPr/>
        </p:nvSpPr>
        <p:spPr>
          <a:xfrm rot="5400000">
            <a:off x="5972472" y="1385280"/>
            <a:ext cx="2084676" cy="1821350"/>
          </a:xfrm>
          <a:prstGeom prst="arc">
            <a:avLst>
              <a:gd name="adj1" fmla="val 10617547"/>
              <a:gd name="adj2" fmla="val 807372"/>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74" name="Gerader Verbinder 73"/>
          <p:cNvCxnSpPr/>
          <p:nvPr/>
        </p:nvCxnSpPr>
        <p:spPr>
          <a:xfrm>
            <a:off x="6462133" y="3227141"/>
            <a:ext cx="335463" cy="81105"/>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nvGrpSpPr>
          <p:cNvPr id="75" name="Gruppieren 74"/>
          <p:cNvGrpSpPr/>
          <p:nvPr/>
        </p:nvGrpSpPr>
        <p:grpSpPr>
          <a:xfrm>
            <a:off x="6462133" y="704237"/>
            <a:ext cx="1138214" cy="465488"/>
            <a:chOff x="6956542" y="2190367"/>
            <a:chExt cx="2201629" cy="465488"/>
          </a:xfrm>
        </p:grpSpPr>
        <p:sp>
          <p:nvSpPr>
            <p:cNvPr id="76" name="Rechteckige Legende 1"/>
            <p:cNvSpPr/>
            <p:nvPr/>
          </p:nvSpPr>
          <p:spPr>
            <a:xfrm>
              <a:off x="7314673" y="2190367"/>
              <a:ext cx="1295927" cy="465488"/>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77" name="Textfeld 76"/>
            <p:cNvSpPr txBox="1"/>
            <p:nvPr/>
          </p:nvSpPr>
          <p:spPr>
            <a:xfrm>
              <a:off x="6956542" y="2213811"/>
              <a:ext cx="2201629"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    Über 90°</a:t>
              </a:r>
              <a:endParaRPr lang="de-CH" sz="1000" dirty="0">
                <a:latin typeface="Arial" panose="020B0604020202020204" pitchFamily="34" charset="0"/>
                <a:cs typeface="Arial" panose="020B0604020202020204" pitchFamily="34" charset="0"/>
              </a:endParaRPr>
            </a:p>
          </p:txBody>
        </p:sp>
      </p:grpSp>
      <p:sp>
        <p:nvSpPr>
          <p:cNvPr id="78" name="Bogen 77"/>
          <p:cNvSpPr/>
          <p:nvPr/>
        </p:nvSpPr>
        <p:spPr>
          <a:xfrm rot="16200000" flipH="1">
            <a:off x="5766905" y="1250641"/>
            <a:ext cx="2287211" cy="2291132"/>
          </a:xfrm>
          <a:prstGeom prst="arc">
            <a:avLst>
              <a:gd name="adj1" fmla="val 10617547"/>
              <a:gd name="adj2" fmla="val 1286759"/>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grpSp>
        <p:nvGrpSpPr>
          <p:cNvPr id="46" name="Gruppieren 45"/>
          <p:cNvGrpSpPr/>
          <p:nvPr/>
        </p:nvGrpSpPr>
        <p:grpSpPr>
          <a:xfrm>
            <a:off x="5815323" y="2661531"/>
            <a:ext cx="687396" cy="465488"/>
            <a:chOff x="7280981" y="2190367"/>
            <a:chExt cx="1329619" cy="465488"/>
          </a:xfrm>
        </p:grpSpPr>
        <p:sp>
          <p:nvSpPr>
            <p:cNvPr id="47" name="Rechteckige Legende 1"/>
            <p:cNvSpPr/>
            <p:nvPr/>
          </p:nvSpPr>
          <p:spPr>
            <a:xfrm>
              <a:off x="7314673" y="2190367"/>
              <a:ext cx="1295927" cy="465488"/>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51" name="Textfeld 50"/>
            <p:cNvSpPr txBox="1"/>
            <p:nvPr/>
          </p:nvSpPr>
          <p:spPr>
            <a:xfrm>
              <a:off x="7280981" y="2213811"/>
              <a:ext cx="1321336"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Zu hoch</a:t>
              </a:r>
              <a:endParaRPr lang="de-CH" sz="1000" dirty="0">
                <a:latin typeface="Arial" panose="020B0604020202020204" pitchFamily="34" charset="0"/>
                <a:cs typeface="Arial" panose="020B0604020202020204" pitchFamily="34" charset="0"/>
              </a:endParaRPr>
            </a:p>
          </p:txBody>
        </p:sp>
      </p:grpSp>
      <p:grpSp>
        <p:nvGrpSpPr>
          <p:cNvPr id="36" name="Gruppieren 35"/>
          <p:cNvGrpSpPr/>
          <p:nvPr/>
        </p:nvGrpSpPr>
        <p:grpSpPr>
          <a:xfrm>
            <a:off x="6543074" y="3565497"/>
            <a:ext cx="705419" cy="514544"/>
            <a:chOff x="3800213" y="2186609"/>
            <a:chExt cx="683114" cy="514544"/>
          </a:xfrm>
        </p:grpSpPr>
        <p:sp>
          <p:nvSpPr>
            <p:cNvPr id="17" name="Bogen 16"/>
            <p:cNvSpPr/>
            <p:nvPr/>
          </p:nvSpPr>
          <p:spPr>
            <a:xfrm>
              <a:off x="4339145" y="2186609"/>
              <a:ext cx="45719"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87" name="Rechteckige Legende 1"/>
            <p:cNvSpPr/>
            <p:nvPr/>
          </p:nvSpPr>
          <p:spPr>
            <a:xfrm flipV="1">
              <a:off x="3817631" y="2235665"/>
              <a:ext cx="538231" cy="465488"/>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88" name="Textfeld 87"/>
            <p:cNvSpPr txBox="1"/>
            <p:nvPr/>
          </p:nvSpPr>
          <p:spPr>
            <a:xfrm>
              <a:off x="3800213" y="2431488"/>
              <a:ext cx="683114"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Zu tief</a:t>
              </a:r>
              <a:endParaRPr lang="de-CH" sz="1000" dirty="0">
                <a:latin typeface="Arial" panose="020B0604020202020204" pitchFamily="34" charset="0"/>
                <a:cs typeface="Arial" panose="020B0604020202020204" pitchFamily="34" charset="0"/>
              </a:endParaRPr>
            </a:p>
          </p:txBody>
        </p:sp>
      </p:grpSp>
      <p:sp>
        <p:nvSpPr>
          <p:cNvPr id="89" name="Bogen 88"/>
          <p:cNvSpPr/>
          <p:nvPr/>
        </p:nvSpPr>
        <p:spPr>
          <a:xfrm rot="5400000">
            <a:off x="6578284" y="3626521"/>
            <a:ext cx="1908707" cy="1517160"/>
          </a:xfrm>
          <a:prstGeom prst="arc">
            <a:avLst>
              <a:gd name="adj1" fmla="val 10053303"/>
              <a:gd name="adj2" fmla="val 21475785"/>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90" name="Gerader Verbinder 89"/>
          <p:cNvCxnSpPr/>
          <p:nvPr/>
        </p:nvCxnSpPr>
        <p:spPr>
          <a:xfrm flipV="1">
            <a:off x="7002513" y="5342544"/>
            <a:ext cx="597835" cy="8308"/>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91" name="Bogen 90"/>
          <p:cNvSpPr/>
          <p:nvPr/>
        </p:nvSpPr>
        <p:spPr>
          <a:xfrm rot="16200000" flipH="1">
            <a:off x="6099888" y="3307278"/>
            <a:ext cx="1908707" cy="2168698"/>
          </a:xfrm>
          <a:prstGeom prst="arc">
            <a:avLst>
              <a:gd name="adj1" fmla="val 11129041"/>
              <a:gd name="adj2" fmla="val 21475785"/>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49" name="Ellipse 48"/>
          <p:cNvSpPr/>
          <p:nvPr/>
        </p:nvSpPr>
        <p:spPr>
          <a:xfrm>
            <a:off x="5495013" y="1373239"/>
            <a:ext cx="2441526" cy="2094748"/>
          </a:xfrm>
          <a:prstGeom prst="ellipse">
            <a:avLst/>
          </a:prstGeom>
          <a:noFill/>
          <a:ln w="76200">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D</a:t>
            </a:r>
            <a:endParaRPr lang="de-CH" dirty="0"/>
          </a:p>
        </p:txBody>
      </p:sp>
      <p:grpSp>
        <p:nvGrpSpPr>
          <p:cNvPr id="92" name="Gruppieren 91"/>
          <p:cNvGrpSpPr/>
          <p:nvPr/>
        </p:nvGrpSpPr>
        <p:grpSpPr>
          <a:xfrm>
            <a:off x="4311775" y="2266988"/>
            <a:ext cx="1115459" cy="300336"/>
            <a:chOff x="2826885" y="3527121"/>
            <a:chExt cx="1115459" cy="300336"/>
          </a:xfrm>
        </p:grpSpPr>
        <p:sp>
          <p:nvSpPr>
            <p:cNvPr id="93" name="Rechteckige Legende 1"/>
            <p:cNvSpPr/>
            <p:nvPr/>
          </p:nvSpPr>
          <p:spPr>
            <a:xfrm rot="16200000">
              <a:off x="3268336" y="3153448"/>
              <a:ext cx="300336" cy="1047681"/>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94" name="Textfeld 93"/>
            <p:cNvSpPr txBox="1"/>
            <p:nvPr/>
          </p:nvSpPr>
          <p:spPr>
            <a:xfrm>
              <a:off x="2826885" y="3559887"/>
              <a:ext cx="892616"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 versetzt</a:t>
              </a:r>
              <a:endParaRPr lang="de-CH" sz="1000" dirty="0">
                <a:latin typeface="Arial" panose="020B0604020202020204" pitchFamily="34" charset="0"/>
                <a:cs typeface="Arial" panose="020B0604020202020204" pitchFamily="34" charset="0"/>
              </a:endParaRPr>
            </a:p>
          </p:txBody>
        </p:sp>
      </p:grpSp>
      <p:grpSp>
        <p:nvGrpSpPr>
          <p:cNvPr id="10" name="Gruppieren 9"/>
          <p:cNvGrpSpPr/>
          <p:nvPr/>
        </p:nvGrpSpPr>
        <p:grpSpPr>
          <a:xfrm>
            <a:off x="5532827" y="5235644"/>
            <a:ext cx="1281806" cy="934585"/>
            <a:chOff x="2841255" y="3711656"/>
            <a:chExt cx="1075218" cy="805882"/>
          </a:xfrm>
        </p:grpSpPr>
        <p:grpSp>
          <p:nvGrpSpPr>
            <p:cNvPr id="8" name="Gruppieren 7"/>
            <p:cNvGrpSpPr/>
            <p:nvPr/>
          </p:nvGrpSpPr>
          <p:grpSpPr>
            <a:xfrm>
              <a:off x="2841255" y="3711656"/>
              <a:ext cx="317996" cy="789139"/>
              <a:chOff x="2129425" y="2079321"/>
              <a:chExt cx="292274" cy="789139"/>
            </a:xfrm>
            <a:solidFill>
              <a:schemeClr val="bg1"/>
            </a:solidFill>
          </p:grpSpPr>
          <p:sp>
            <p:nvSpPr>
              <p:cNvPr id="3" name="Ellipse 2"/>
              <p:cNvSpPr/>
              <p:nvPr/>
            </p:nvSpPr>
            <p:spPr>
              <a:xfrm>
                <a:off x="2154477" y="2079321"/>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5" name="Gerader Verbinder 4"/>
              <p:cNvCxnSpPr>
                <a:stCxn id="3"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3222137" y="3728401"/>
              <a:ext cx="317996" cy="789137"/>
              <a:chOff x="2129425" y="2079323"/>
              <a:chExt cx="292274" cy="789137"/>
            </a:xfrm>
            <a:solidFill>
              <a:schemeClr val="bg1"/>
            </a:solidFill>
          </p:grpSpPr>
          <p:sp>
            <p:nvSpPr>
              <p:cNvPr id="22" name="Ellipse 21"/>
              <p:cNvSpPr/>
              <p:nvPr/>
            </p:nvSpPr>
            <p:spPr>
              <a:xfrm>
                <a:off x="2154478" y="2079323"/>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23" name="Gerader Verbinder 22"/>
              <p:cNvCxnSpPr>
                <a:stCxn id="22"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3598477" y="3725881"/>
              <a:ext cx="317996" cy="789139"/>
              <a:chOff x="2129425" y="2079321"/>
              <a:chExt cx="292274" cy="789139"/>
            </a:xfrm>
            <a:solidFill>
              <a:schemeClr val="bg1"/>
            </a:solidFill>
          </p:grpSpPr>
          <p:sp>
            <p:nvSpPr>
              <p:cNvPr id="27" name="Ellipse 26"/>
              <p:cNvSpPr/>
              <p:nvPr/>
            </p:nvSpPr>
            <p:spPr>
              <a:xfrm>
                <a:off x="2154477" y="2079321"/>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30" name="Gerader Verbinder 29"/>
              <p:cNvCxnSpPr>
                <a:stCxn id="27"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4" name="Ellipse 63"/>
          <p:cNvSpPr/>
          <p:nvPr/>
        </p:nvSpPr>
        <p:spPr>
          <a:xfrm>
            <a:off x="6065930" y="3290650"/>
            <a:ext cx="263190" cy="26319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5" name="Ellipse 64"/>
          <p:cNvSpPr/>
          <p:nvPr/>
        </p:nvSpPr>
        <p:spPr>
          <a:xfrm>
            <a:off x="6008612" y="3259459"/>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895290032"/>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1000"/>
                                        <p:tgtEl>
                                          <p:spTgt spid="46"/>
                                        </p:tgtEl>
                                      </p:cBhvr>
                                    </p:animEffect>
                                    <p:anim calcmode="lin" valueType="num">
                                      <p:cBhvr>
                                        <p:cTn id="14" dur="1000" fill="hold"/>
                                        <p:tgtEl>
                                          <p:spTgt spid="46"/>
                                        </p:tgtEl>
                                        <p:attrNameLst>
                                          <p:attrName>ppt_x</p:attrName>
                                        </p:attrNameLst>
                                      </p:cBhvr>
                                      <p:tavLst>
                                        <p:tav tm="0">
                                          <p:val>
                                            <p:strVal val="#ppt_x"/>
                                          </p:val>
                                        </p:tav>
                                        <p:tav tm="100000">
                                          <p:val>
                                            <p:strVal val="#ppt_x"/>
                                          </p:val>
                                        </p:tav>
                                      </p:tavLst>
                                    </p:anim>
                                    <p:anim calcmode="lin" valueType="num">
                                      <p:cBhvr>
                                        <p:cTn id="1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1000"/>
                                        <p:tgtEl>
                                          <p:spTgt spid="75"/>
                                        </p:tgtEl>
                                      </p:cBhvr>
                                    </p:animEffect>
                                    <p:anim calcmode="lin" valueType="num">
                                      <p:cBhvr>
                                        <p:cTn id="27" dur="1000" fill="hold"/>
                                        <p:tgtEl>
                                          <p:spTgt spid="75"/>
                                        </p:tgtEl>
                                        <p:attrNameLst>
                                          <p:attrName>ppt_x</p:attrName>
                                        </p:attrNameLst>
                                      </p:cBhvr>
                                      <p:tavLst>
                                        <p:tav tm="0">
                                          <p:val>
                                            <p:strVal val="#ppt_x"/>
                                          </p:val>
                                        </p:tav>
                                        <p:tav tm="100000">
                                          <p:val>
                                            <p:strVal val="#ppt_x"/>
                                          </p:val>
                                        </p:tav>
                                      </p:tavLst>
                                    </p:anim>
                                    <p:anim calcmode="lin" valueType="num">
                                      <p:cBhvr>
                                        <p:cTn id="28"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7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anim calcmode="lin" valueType="num">
                                      <p:cBhvr additive="base">
                                        <p:cTn id="44" dur="500" fill="hold"/>
                                        <p:tgtEl>
                                          <p:spTgt spid="36"/>
                                        </p:tgtEl>
                                        <p:attrNameLst>
                                          <p:attrName>ppt_x</p:attrName>
                                        </p:attrNameLst>
                                      </p:cBhvr>
                                      <p:tavLst>
                                        <p:tav tm="0">
                                          <p:val>
                                            <p:strVal val="#ppt_x"/>
                                          </p:val>
                                        </p:tav>
                                        <p:tav tm="100000">
                                          <p:val>
                                            <p:strVal val="#ppt_x"/>
                                          </p:val>
                                        </p:tav>
                                      </p:tavLst>
                                    </p:anim>
                                    <p:anim calcmode="lin" valueType="num">
                                      <p:cBhvr additive="base">
                                        <p:cTn id="4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89"/>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90"/>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9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4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92"/>
                                        </p:tgtEl>
                                        <p:attrNameLst>
                                          <p:attrName>style.visibility</p:attrName>
                                        </p:attrNameLst>
                                      </p:cBhvr>
                                      <p:to>
                                        <p:strVal val="visible"/>
                                      </p:to>
                                    </p:set>
                                    <p:animEffect transition="in" filter="fade">
                                      <p:cBhvr>
                                        <p:cTn id="62" dur="1000"/>
                                        <p:tgtEl>
                                          <p:spTgt spid="92"/>
                                        </p:tgtEl>
                                      </p:cBhvr>
                                    </p:animEffect>
                                    <p:anim calcmode="lin" valueType="num">
                                      <p:cBhvr>
                                        <p:cTn id="63" dur="1000" fill="hold"/>
                                        <p:tgtEl>
                                          <p:spTgt spid="92"/>
                                        </p:tgtEl>
                                        <p:attrNameLst>
                                          <p:attrName>ppt_x</p:attrName>
                                        </p:attrNameLst>
                                      </p:cBhvr>
                                      <p:tavLst>
                                        <p:tav tm="0">
                                          <p:val>
                                            <p:strVal val="#ppt_x"/>
                                          </p:val>
                                        </p:tav>
                                        <p:tav tm="100000">
                                          <p:val>
                                            <p:strVal val="#ppt_x"/>
                                          </p:val>
                                        </p:tav>
                                      </p:tavLst>
                                    </p:anim>
                                    <p:anim calcmode="lin" valueType="num">
                                      <p:cBhvr>
                                        <p:cTn id="64"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65"/>
                                        </p:tgtEl>
                                        <p:attrNameLst>
                                          <p:attrName>style.visibility</p:attrName>
                                        </p:attrNameLst>
                                      </p:cBhvr>
                                      <p:to>
                                        <p:strVal val="visible"/>
                                      </p:to>
                                    </p:set>
                                    <p:anim calcmode="lin" valueType="num">
                                      <p:cBhvr additive="base">
                                        <p:cTn id="69" dur="500" fill="hold"/>
                                        <p:tgtEl>
                                          <p:spTgt spid="65"/>
                                        </p:tgtEl>
                                        <p:attrNameLst>
                                          <p:attrName>ppt_x</p:attrName>
                                        </p:attrNameLst>
                                      </p:cBhvr>
                                      <p:tavLst>
                                        <p:tav tm="0">
                                          <p:val>
                                            <p:strVal val="#ppt_x"/>
                                          </p:val>
                                        </p:tav>
                                        <p:tav tm="100000">
                                          <p:val>
                                            <p:strVal val="#ppt_x"/>
                                          </p:val>
                                        </p:tav>
                                      </p:tavLst>
                                    </p:anim>
                                    <p:anim calcmode="lin" valueType="num">
                                      <p:cBhvr additive="base">
                                        <p:cTn id="70"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61"/>
                                        </p:tgtEl>
                                        <p:attrNameLst>
                                          <p:attrName>style.visibility</p:attrName>
                                        </p:attrNameLst>
                                      </p:cBhvr>
                                      <p:to>
                                        <p:strVal val="visible"/>
                                      </p:to>
                                    </p:set>
                                    <p:animEffect transition="in" filter="wipe(down)">
                                      <p:cBhvr>
                                        <p:cTn id="79"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19" grpId="0" animBg="1"/>
      <p:bldP spid="72" grpId="0" animBg="1"/>
      <p:bldP spid="29" grpId="0" animBg="1"/>
      <p:bldP spid="78" grpId="0" animBg="1"/>
      <p:bldP spid="89" grpId="0" animBg="1"/>
      <p:bldP spid="91" grpId="0" animBg="1"/>
      <p:bldP spid="49" grpId="0" animBg="1"/>
      <p:bldP spid="6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DD7A8130-6793-481D-ABA9-35AF9ABFFD13}" type="datetime4">
              <a:rPr lang="de-DE" smtClean="0"/>
              <a:t>29. Januar 2019</a:t>
            </a:fld>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43</a:t>
            </a:fld>
            <a:endParaRPr lang="de-CH" dirty="0"/>
          </a:p>
        </p:txBody>
      </p:sp>
      <p:sp>
        <p:nvSpPr>
          <p:cNvPr id="11" name="Textfeld 10"/>
          <p:cNvSpPr txBox="1"/>
          <p:nvPr/>
        </p:nvSpPr>
        <p:spPr>
          <a:xfrm>
            <a:off x="8756358" y="108984"/>
            <a:ext cx="2242079" cy="461665"/>
          </a:xfrm>
          <a:prstGeom prst="rect">
            <a:avLst/>
          </a:prstGeom>
          <a:noFill/>
        </p:spPr>
        <p:txBody>
          <a:bodyPr wrap="square" rtlCol="0">
            <a:spAutoFit/>
          </a:bodyPr>
          <a:lstStyle/>
          <a:p>
            <a:pPr algn="ctr"/>
            <a:r>
              <a:rPr lang="en-US" sz="2400" b="1" dirty="0" err="1" smtClean="0"/>
              <a:t>Stundenglas</a:t>
            </a:r>
            <a:endParaRPr lang="de-CH" sz="2400" dirty="0"/>
          </a:p>
        </p:txBody>
      </p:sp>
      <p:sp>
        <p:nvSpPr>
          <p:cNvPr id="7" name="Textfeld 6"/>
          <p:cNvSpPr txBox="1"/>
          <p:nvPr/>
        </p:nvSpPr>
        <p:spPr>
          <a:xfrm>
            <a:off x="1617736" y="1669471"/>
            <a:ext cx="1419225" cy="646331"/>
          </a:xfrm>
          <a:prstGeom prst="rect">
            <a:avLst/>
          </a:prstGeom>
          <a:noFill/>
        </p:spPr>
        <p:txBody>
          <a:bodyPr wrap="square" rtlCol="0">
            <a:spAutoFit/>
          </a:bodyPr>
          <a:lstStyle/>
          <a:p>
            <a:pPr algn="r"/>
            <a:r>
              <a:rPr lang="de-CH" dirty="0" smtClean="0"/>
              <a:t>45° Leinenwinkel</a:t>
            </a:r>
            <a:endParaRPr lang="de-CH" dirty="0"/>
          </a:p>
        </p:txBody>
      </p:sp>
      <p:sp>
        <p:nvSpPr>
          <p:cNvPr id="9" name="Textfeld 8"/>
          <p:cNvSpPr txBox="1"/>
          <p:nvPr/>
        </p:nvSpPr>
        <p:spPr>
          <a:xfrm>
            <a:off x="9039308" y="1578123"/>
            <a:ext cx="1419225" cy="646331"/>
          </a:xfrm>
          <a:prstGeom prst="rect">
            <a:avLst/>
          </a:prstGeom>
          <a:noFill/>
        </p:spPr>
        <p:txBody>
          <a:bodyPr wrap="square" rtlCol="0">
            <a:spAutoFit/>
          </a:bodyPr>
          <a:lstStyle/>
          <a:p>
            <a:r>
              <a:rPr lang="de-CH" dirty="0" smtClean="0"/>
              <a:t>45° Leinenwinkel</a:t>
            </a:r>
            <a:endParaRPr lang="de-CH" dirty="0"/>
          </a:p>
        </p:txBody>
      </p:sp>
      <p:sp>
        <p:nvSpPr>
          <p:cNvPr id="10" name="Textfeld 9"/>
          <p:cNvSpPr txBox="1"/>
          <p:nvPr/>
        </p:nvSpPr>
        <p:spPr>
          <a:xfrm rot="16200000">
            <a:off x="4698136" y="3507585"/>
            <a:ext cx="2524125" cy="369332"/>
          </a:xfrm>
          <a:prstGeom prst="rect">
            <a:avLst/>
          </a:prstGeom>
          <a:noFill/>
        </p:spPr>
        <p:txBody>
          <a:bodyPr wrap="square" rtlCol="0">
            <a:spAutoFit/>
          </a:bodyPr>
          <a:lstStyle/>
          <a:p>
            <a:r>
              <a:rPr lang="de-CH" dirty="0" smtClean="0"/>
              <a:t>Symmetrieachse</a:t>
            </a:r>
            <a:endParaRPr lang="de-CH" dirty="0"/>
          </a:p>
        </p:txBody>
      </p:sp>
      <p:sp>
        <p:nvSpPr>
          <p:cNvPr id="12" name="Textfeld 11"/>
          <p:cNvSpPr txBox="1"/>
          <p:nvPr/>
        </p:nvSpPr>
        <p:spPr>
          <a:xfrm>
            <a:off x="4820813" y="481551"/>
            <a:ext cx="2648103" cy="369332"/>
          </a:xfrm>
          <a:prstGeom prst="rect">
            <a:avLst/>
          </a:prstGeom>
          <a:noFill/>
        </p:spPr>
        <p:txBody>
          <a:bodyPr wrap="square" rtlCol="0">
            <a:spAutoFit/>
          </a:bodyPr>
          <a:lstStyle/>
          <a:p>
            <a:r>
              <a:rPr lang="de-CH" dirty="0" smtClean="0"/>
              <a:t>90° </a:t>
            </a:r>
            <a:r>
              <a:rPr lang="de-CH" dirty="0" err="1" smtClean="0"/>
              <a:t>Wingover</a:t>
            </a:r>
            <a:r>
              <a:rPr lang="de-CH" dirty="0" smtClean="0"/>
              <a:t> Flugweg</a:t>
            </a:r>
            <a:endParaRPr lang="de-CH" dirty="0"/>
          </a:p>
        </p:txBody>
      </p:sp>
    </p:spTree>
    <p:extLst>
      <p:ext uri="{BB962C8B-B14F-4D97-AF65-F5344CB8AC3E}">
        <p14:creationId xmlns:p14="http://schemas.microsoft.com/office/powerpoint/2010/main" val="3165440798"/>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78" name="Gerader Verbinder 77"/>
          <p:cNvCxnSpPr/>
          <p:nvPr/>
        </p:nvCxnSpPr>
        <p:spPr>
          <a:xfrm flipV="1">
            <a:off x="6447970" y="5396877"/>
            <a:ext cx="2768063" cy="18515"/>
          </a:xfrm>
          <a:prstGeom prst="line">
            <a:avLst/>
          </a:prstGeom>
          <a:ln w="381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2" name="Ellipse 71"/>
          <p:cNvSpPr/>
          <p:nvPr/>
        </p:nvSpPr>
        <p:spPr>
          <a:xfrm>
            <a:off x="5518882" y="5165496"/>
            <a:ext cx="394718" cy="394718"/>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2" name="Datumsplatzhalter 81"/>
          <p:cNvSpPr>
            <a:spLocks noGrp="1"/>
          </p:cNvSpPr>
          <p:nvPr>
            <p:ph type="dt" sz="half" idx="10"/>
          </p:nvPr>
        </p:nvSpPr>
        <p:spPr/>
        <p:txBody>
          <a:bodyPr/>
          <a:lstStyle/>
          <a:p>
            <a:fld id="{22246FEE-5805-41DC-8CE4-A2FC290ED33A}" type="datetime4">
              <a:rPr lang="de-DE" smtClean="0"/>
              <a:t>29. Januar 2019</a:t>
            </a:fld>
            <a:endParaRPr lang="de-CH"/>
          </a:p>
        </p:txBody>
      </p:sp>
      <p:sp>
        <p:nvSpPr>
          <p:cNvPr id="83" name="Fußzeilenplatzhalter 82"/>
          <p:cNvSpPr>
            <a:spLocks noGrp="1"/>
          </p:cNvSpPr>
          <p:nvPr>
            <p:ph type="ftr" sz="quarter" idx="11"/>
          </p:nvPr>
        </p:nvSpPr>
        <p:spPr>
          <a:xfrm>
            <a:off x="4063815" y="6371074"/>
            <a:ext cx="4114800" cy="365125"/>
          </a:xfrm>
        </p:spPr>
        <p:txBody>
          <a:bodyPr/>
          <a:lstStyle/>
          <a:p>
            <a:r>
              <a:rPr lang="de-DE" smtClean="0"/>
              <a:t>CIAM PR Kurs D</a:t>
            </a:r>
            <a:endParaRPr lang="de-CH"/>
          </a:p>
        </p:txBody>
      </p:sp>
      <p:sp>
        <p:nvSpPr>
          <p:cNvPr id="84" name="Foliennummernplatzhalter 83"/>
          <p:cNvSpPr>
            <a:spLocks noGrp="1"/>
          </p:cNvSpPr>
          <p:nvPr>
            <p:ph type="sldNum" sz="quarter" idx="12"/>
          </p:nvPr>
        </p:nvSpPr>
        <p:spPr/>
        <p:txBody>
          <a:bodyPr/>
          <a:lstStyle/>
          <a:p>
            <a:fld id="{B4A00A18-D286-4678-8428-61D7CDEC32E1}" type="slidenum">
              <a:rPr lang="de-CH" smtClean="0"/>
              <a:t>44</a:t>
            </a:fld>
            <a:endParaRPr lang="de-CH"/>
          </a:p>
        </p:txBody>
      </p:sp>
      <p:cxnSp>
        <p:nvCxnSpPr>
          <p:cNvPr id="20" name="Gerader Verbinder 19"/>
          <p:cNvCxnSpPr/>
          <p:nvPr/>
        </p:nvCxnSpPr>
        <p:spPr>
          <a:xfrm>
            <a:off x="1059068" y="6181336"/>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42832" y="421875"/>
            <a:ext cx="4991338" cy="338554"/>
          </a:xfrm>
          <a:prstGeom prst="rect">
            <a:avLst/>
          </a:prstGeom>
          <a:noFill/>
        </p:spPr>
        <p:txBody>
          <a:bodyPr wrap="square" rtlCol="0">
            <a:spAutoFit/>
          </a:bodyPr>
          <a:lstStyle/>
          <a:p>
            <a:r>
              <a:rPr lang="de-CH" sz="1600" dirty="0" smtClean="0">
                <a:latin typeface="Arial Black" panose="020B0A04020102020204" pitchFamily="34" charset="0"/>
              </a:rPr>
              <a:t>4.2.15.14  </a:t>
            </a:r>
            <a:r>
              <a:rPr lang="de-CH" sz="1600" dirty="0" err="1" smtClean="0">
                <a:latin typeface="Arial Black" panose="020B0A04020102020204" pitchFamily="34" charset="0"/>
              </a:rPr>
              <a:t>Hourglass</a:t>
            </a:r>
            <a:endParaRPr lang="de-CH" sz="1000" dirty="0">
              <a:latin typeface="Arial Black" panose="020B0A04020102020204" pitchFamily="34" charset="0"/>
            </a:endParaRPr>
          </a:p>
        </p:txBody>
      </p:sp>
      <p:cxnSp>
        <p:nvCxnSpPr>
          <p:cNvPr id="11" name="Gerader Verbinder 10"/>
          <p:cNvCxnSpPr/>
          <p:nvPr/>
        </p:nvCxnSpPr>
        <p:spPr>
          <a:xfrm>
            <a:off x="6158089" y="1349314"/>
            <a:ext cx="25044" cy="4564657"/>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flipV="1">
            <a:off x="3404240" y="5411716"/>
            <a:ext cx="2768063" cy="18515"/>
          </a:xfrm>
          <a:prstGeom prst="line">
            <a:avLst/>
          </a:prstGeom>
          <a:ln w="381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9392713" y="5229328"/>
            <a:ext cx="1175999" cy="307777"/>
          </a:xfrm>
          <a:prstGeom prst="rect">
            <a:avLst/>
          </a:prstGeom>
          <a:noFill/>
        </p:spPr>
        <p:txBody>
          <a:bodyPr wrap="square" rtlCol="0">
            <a:spAutoFit/>
          </a:bodyPr>
          <a:lstStyle/>
          <a:p>
            <a:r>
              <a:rPr lang="de-CH" sz="1400" b="1" dirty="0" smtClean="0">
                <a:latin typeface="Arial" panose="020B0604020202020204" pitchFamily="34" charset="0"/>
                <a:cs typeface="Arial" panose="020B0604020202020204" pitchFamily="34" charset="0"/>
              </a:rPr>
              <a:t>1.5 m</a:t>
            </a:r>
            <a:endParaRPr lang="de-CH" sz="1400" b="1" dirty="0">
              <a:latin typeface="Arial" panose="020B0604020202020204" pitchFamily="34" charset="0"/>
              <a:cs typeface="Arial" panose="020B0604020202020204" pitchFamily="34" charset="0"/>
            </a:endParaRPr>
          </a:p>
        </p:txBody>
      </p:sp>
      <p:cxnSp>
        <p:nvCxnSpPr>
          <p:cNvPr id="38" name="Gerader Verbinder 37"/>
          <p:cNvCxnSpPr/>
          <p:nvPr/>
        </p:nvCxnSpPr>
        <p:spPr>
          <a:xfrm flipH="1">
            <a:off x="5177834" y="3385698"/>
            <a:ext cx="3096288"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55" name="Textfeld 54"/>
          <p:cNvSpPr txBox="1"/>
          <p:nvPr/>
        </p:nvSpPr>
        <p:spPr>
          <a:xfrm>
            <a:off x="8274123" y="3220018"/>
            <a:ext cx="468182" cy="307777"/>
          </a:xfrm>
          <a:prstGeom prst="rect">
            <a:avLst/>
          </a:prstGeom>
          <a:noFill/>
        </p:spPr>
        <p:txBody>
          <a:bodyPr wrap="square" rtlCol="0">
            <a:spAutoFit/>
          </a:bodyPr>
          <a:lstStyle/>
          <a:p>
            <a:r>
              <a:rPr lang="de-CH" sz="1400" b="1" dirty="0" smtClean="0">
                <a:latin typeface="Arial" panose="020B0604020202020204" pitchFamily="34" charset="0"/>
                <a:cs typeface="Arial" panose="020B0604020202020204" pitchFamily="34" charset="0"/>
              </a:rPr>
              <a:t>45°</a:t>
            </a:r>
            <a:endParaRPr lang="de-CH" sz="1400" b="1" dirty="0">
              <a:latin typeface="Arial" panose="020B0604020202020204" pitchFamily="34" charset="0"/>
              <a:cs typeface="Arial" panose="020B0604020202020204" pitchFamily="34" charset="0"/>
            </a:endParaRPr>
          </a:p>
        </p:txBody>
      </p:sp>
      <p:grpSp>
        <p:nvGrpSpPr>
          <p:cNvPr id="124" name="Gruppieren 123"/>
          <p:cNvGrpSpPr/>
          <p:nvPr/>
        </p:nvGrpSpPr>
        <p:grpSpPr>
          <a:xfrm>
            <a:off x="1110786" y="738576"/>
            <a:ext cx="1361259" cy="461665"/>
            <a:chOff x="1110786" y="738576"/>
            <a:chExt cx="1361259" cy="461665"/>
          </a:xfrm>
        </p:grpSpPr>
        <p:cxnSp>
          <p:nvCxnSpPr>
            <p:cNvPr id="39" name="Gerader Verbinder 38"/>
            <p:cNvCxnSpPr/>
            <p:nvPr/>
          </p:nvCxnSpPr>
          <p:spPr>
            <a:xfrm>
              <a:off x="1781880" y="1073544"/>
              <a:ext cx="302507"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0" name="Gerader Verbinder 39"/>
            <p:cNvCxnSpPr/>
            <p:nvPr/>
          </p:nvCxnSpPr>
          <p:spPr>
            <a:xfrm>
              <a:off x="1797718" y="895667"/>
              <a:ext cx="674327"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Textfeld 40"/>
            <p:cNvSpPr txBox="1"/>
            <p:nvPr/>
          </p:nvSpPr>
          <p:spPr>
            <a:xfrm>
              <a:off x="1110786" y="738576"/>
              <a:ext cx="812486" cy="461665"/>
            </a:xfrm>
            <a:prstGeom prst="rect">
              <a:avLst/>
            </a:prstGeom>
            <a:noFill/>
          </p:spPr>
          <p:txBody>
            <a:bodyPr wrap="square" rtlCol="0">
              <a:spAutoFit/>
            </a:bodyPr>
            <a:lstStyle/>
            <a:p>
              <a:r>
                <a:rPr lang="de-CH" sz="1200" dirty="0" smtClean="0">
                  <a:latin typeface="Arial" panose="020B0604020202020204" pitchFamily="34" charset="0"/>
                  <a:cs typeface="Arial" panose="020B0604020202020204" pitchFamily="34" charset="0"/>
                </a:rPr>
                <a:t>Regel</a:t>
              </a:r>
            </a:p>
            <a:p>
              <a:r>
                <a:rPr lang="de-CH" sz="1200" dirty="0" smtClean="0">
                  <a:latin typeface="Arial" panose="020B0604020202020204" pitchFamily="34" charset="0"/>
                  <a:cs typeface="Arial" panose="020B0604020202020204" pitchFamily="34" charset="0"/>
                </a:rPr>
                <a:t>Flugweg</a:t>
              </a:r>
              <a:endParaRPr lang="de-CH" sz="1200" dirty="0">
                <a:latin typeface="Arial" panose="020B0604020202020204" pitchFamily="34" charset="0"/>
                <a:cs typeface="Arial" panose="020B0604020202020204" pitchFamily="34" charset="0"/>
              </a:endParaRPr>
            </a:p>
          </p:txBody>
        </p:sp>
      </p:grpSp>
      <p:grpSp>
        <p:nvGrpSpPr>
          <p:cNvPr id="9" name="Gruppieren 8"/>
          <p:cNvGrpSpPr/>
          <p:nvPr/>
        </p:nvGrpSpPr>
        <p:grpSpPr>
          <a:xfrm flipH="1">
            <a:off x="6549477" y="2962787"/>
            <a:ext cx="1524161" cy="300336"/>
            <a:chOff x="2646665" y="3527121"/>
            <a:chExt cx="1295679" cy="300336"/>
          </a:xfrm>
        </p:grpSpPr>
        <p:sp>
          <p:nvSpPr>
            <p:cNvPr id="62" name="Rechteckige Legende 1"/>
            <p:cNvSpPr/>
            <p:nvPr/>
          </p:nvSpPr>
          <p:spPr>
            <a:xfrm rot="16200000">
              <a:off x="3268336" y="3153448"/>
              <a:ext cx="300336" cy="1047681"/>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63" name="Textfeld 62"/>
            <p:cNvSpPr txBox="1"/>
            <p:nvPr/>
          </p:nvSpPr>
          <p:spPr>
            <a:xfrm>
              <a:off x="2646665" y="3533400"/>
              <a:ext cx="933392"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Zu flach</a:t>
              </a:r>
              <a:endParaRPr lang="de-CH" sz="1000" dirty="0">
                <a:latin typeface="Arial" panose="020B0604020202020204" pitchFamily="34" charset="0"/>
                <a:cs typeface="Arial" panose="020B0604020202020204" pitchFamily="34" charset="0"/>
              </a:endParaRPr>
            </a:p>
          </p:txBody>
        </p:sp>
      </p:grpSp>
      <p:sp>
        <p:nvSpPr>
          <p:cNvPr id="67" name="Pfeil nach rechts 66"/>
          <p:cNvSpPr/>
          <p:nvPr/>
        </p:nvSpPr>
        <p:spPr>
          <a:xfrm flipH="1">
            <a:off x="8937867" y="5227218"/>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1" name="Pfeil nach rechts 60"/>
          <p:cNvSpPr/>
          <p:nvPr/>
        </p:nvSpPr>
        <p:spPr>
          <a:xfrm flipH="1">
            <a:off x="3034923" y="5272953"/>
            <a:ext cx="433834" cy="34393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70" name="Gerader Verbinder 69"/>
          <p:cNvCxnSpPr/>
          <p:nvPr/>
        </p:nvCxnSpPr>
        <p:spPr>
          <a:xfrm flipH="1" flipV="1">
            <a:off x="5671180" y="1445556"/>
            <a:ext cx="2748021" cy="4975"/>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71" name="Textfeld 70"/>
          <p:cNvSpPr txBox="1"/>
          <p:nvPr/>
        </p:nvSpPr>
        <p:spPr>
          <a:xfrm>
            <a:off x="8380896" y="1274008"/>
            <a:ext cx="536212" cy="307777"/>
          </a:xfrm>
          <a:prstGeom prst="rect">
            <a:avLst/>
          </a:prstGeom>
          <a:noFill/>
        </p:spPr>
        <p:txBody>
          <a:bodyPr wrap="square" rtlCol="0">
            <a:spAutoFit/>
          </a:bodyPr>
          <a:lstStyle/>
          <a:p>
            <a:r>
              <a:rPr lang="de-CH" sz="1400" b="1" dirty="0" smtClean="0">
                <a:latin typeface="Arial" panose="020B0604020202020204" pitchFamily="34" charset="0"/>
                <a:cs typeface="Arial" panose="020B0604020202020204" pitchFamily="34" charset="0"/>
              </a:rPr>
              <a:t>90°</a:t>
            </a:r>
            <a:endParaRPr lang="de-CH" sz="1400" b="1" dirty="0">
              <a:latin typeface="Arial" panose="020B0604020202020204" pitchFamily="34" charset="0"/>
              <a:cs typeface="Arial" panose="020B0604020202020204" pitchFamily="34" charset="0"/>
            </a:endParaRPr>
          </a:p>
        </p:txBody>
      </p:sp>
      <p:grpSp>
        <p:nvGrpSpPr>
          <p:cNvPr id="75" name="Gruppieren 74"/>
          <p:cNvGrpSpPr/>
          <p:nvPr/>
        </p:nvGrpSpPr>
        <p:grpSpPr>
          <a:xfrm>
            <a:off x="6734172" y="605998"/>
            <a:ext cx="860707" cy="465488"/>
            <a:chOff x="7184884" y="2190367"/>
            <a:chExt cx="1664852" cy="465488"/>
          </a:xfrm>
        </p:grpSpPr>
        <p:sp>
          <p:nvSpPr>
            <p:cNvPr id="76" name="Rechteckige Legende 1"/>
            <p:cNvSpPr/>
            <p:nvPr/>
          </p:nvSpPr>
          <p:spPr>
            <a:xfrm>
              <a:off x="7314673" y="2190367"/>
              <a:ext cx="1295927" cy="465488"/>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77" name="Textfeld 76"/>
            <p:cNvSpPr txBox="1"/>
            <p:nvPr/>
          </p:nvSpPr>
          <p:spPr>
            <a:xfrm>
              <a:off x="7184884" y="2213811"/>
              <a:ext cx="1664852"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  Über 90°</a:t>
              </a:r>
              <a:endParaRPr lang="de-CH" sz="1000" dirty="0">
                <a:latin typeface="Arial" panose="020B0604020202020204" pitchFamily="34" charset="0"/>
                <a:cs typeface="Arial" panose="020B0604020202020204" pitchFamily="34" charset="0"/>
              </a:endParaRPr>
            </a:p>
          </p:txBody>
        </p:sp>
      </p:grpSp>
      <p:grpSp>
        <p:nvGrpSpPr>
          <p:cNvPr id="117" name="Gruppieren 116"/>
          <p:cNvGrpSpPr/>
          <p:nvPr/>
        </p:nvGrpSpPr>
        <p:grpSpPr>
          <a:xfrm>
            <a:off x="4776917" y="3058724"/>
            <a:ext cx="1366427" cy="386260"/>
            <a:chOff x="3085998" y="2827605"/>
            <a:chExt cx="1366427" cy="386260"/>
          </a:xfrm>
        </p:grpSpPr>
        <p:sp>
          <p:nvSpPr>
            <p:cNvPr id="47" name="Rechteckige Legende 1"/>
            <p:cNvSpPr/>
            <p:nvPr/>
          </p:nvSpPr>
          <p:spPr>
            <a:xfrm rot="16200000">
              <a:off x="3576082" y="2337521"/>
              <a:ext cx="386260" cy="1366427"/>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51" name="Textfeld 50"/>
            <p:cNvSpPr txBox="1"/>
            <p:nvPr/>
          </p:nvSpPr>
          <p:spPr>
            <a:xfrm>
              <a:off x="3200294" y="2894268"/>
              <a:ext cx="790945"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versetzt</a:t>
              </a:r>
              <a:endParaRPr lang="de-CH" sz="1000" dirty="0">
                <a:latin typeface="Arial" panose="020B0604020202020204" pitchFamily="34" charset="0"/>
                <a:cs typeface="Arial" panose="020B0604020202020204" pitchFamily="34" charset="0"/>
              </a:endParaRPr>
            </a:p>
          </p:txBody>
        </p:sp>
      </p:grpSp>
      <p:sp>
        <p:nvSpPr>
          <p:cNvPr id="17" name="Bogen 16"/>
          <p:cNvSpPr/>
          <p:nvPr/>
        </p:nvSpPr>
        <p:spPr>
          <a:xfrm>
            <a:off x="1164243" y="4192958"/>
            <a:ext cx="47212"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grpSp>
        <p:nvGrpSpPr>
          <p:cNvPr id="119" name="Gruppieren 118"/>
          <p:cNvGrpSpPr/>
          <p:nvPr/>
        </p:nvGrpSpPr>
        <p:grpSpPr>
          <a:xfrm>
            <a:off x="7857380" y="4610735"/>
            <a:ext cx="1047032" cy="299301"/>
            <a:chOff x="2741194" y="4037427"/>
            <a:chExt cx="1047032" cy="299301"/>
          </a:xfrm>
        </p:grpSpPr>
        <p:sp>
          <p:nvSpPr>
            <p:cNvPr id="87" name="Rechteckige Legende 1"/>
            <p:cNvSpPr/>
            <p:nvPr/>
          </p:nvSpPr>
          <p:spPr>
            <a:xfrm rot="16200000" flipV="1">
              <a:off x="3088432" y="3690189"/>
              <a:ext cx="299301" cy="993778"/>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88" name="Textfeld 87"/>
            <p:cNvSpPr txBox="1"/>
            <p:nvPr/>
          </p:nvSpPr>
          <p:spPr>
            <a:xfrm>
              <a:off x="3082807" y="4063967"/>
              <a:ext cx="705419"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Zu weich</a:t>
              </a:r>
              <a:endParaRPr lang="de-CH" sz="1000" dirty="0">
                <a:latin typeface="Arial" panose="020B0604020202020204" pitchFamily="34" charset="0"/>
                <a:cs typeface="Arial" panose="020B0604020202020204" pitchFamily="34" charset="0"/>
              </a:endParaRPr>
            </a:p>
          </p:txBody>
        </p:sp>
      </p:grpSp>
      <p:grpSp>
        <p:nvGrpSpPr>
          <p:cNvPr id="111" name="Gruppieren 110"/>
          <p:cNvGrpSpPr/>
          <p:nvPr/>
        </p:nvGrpSpPr>
        <p:grpSpPr>
          <a:xfrm>
            <a:off x="5233819" y="768322"/>
            <a:ext cx="833363" cy="390980"/>
            <a:chOff x="1946025" y="3245518"/>
            <a:chExt cx="833363" cy="390980"/>
          </a:xfrm>
        </p:grpSpPr>
        <p:sp>
          <p:nvSpPr>
            <p:cNvPr id="93" name="Rechteckige Legende 1"/>
            <p:cNvSpPr/>
            <p:nvPr/>
          </p:nvSpPr>
          <p:spPr>
            <a:xfrm rot="18179266">
              <a:off x="2193732" y="3050842"/>
              <a:ext cx="379786" cy="791526"/>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94" name="Textfeld 93"/>
            <p:cNvSpPr txBox="1"/>
            <p:nvPr/>
          </p:nvSpPr>
          <p:spPr>
            <a:xfrm>
              <a:off x="1946025" y="3245518"/>
              <a:ext cx="683114"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verdreht</a:t>
              </a:r>
              <a:endParaRPr lang="de-CH" sz="1000" dirty="0">
                <a:latin typeface="Arial" panose="020B0604020202020204" pitchFamily="34" charset="0"/>
                <a:cs typeface="Arial" panose="020B0604020202020204" pitchFamily="34" charset="0"/>
              </a:endParaRPr>
            </a:p>
          </p:txBody>
        </p:sp>
      </p:grpSp>
      <p:cxnSp>
        <p:nvCxnSpPr>
          <p:cNvPr id="64" name="Gerader Verbinder 63"/>
          <p:cNvCxnSpPr>
            <a:stCxn id="37" idx="2"/>
            <a:endCxn id="103" idx="2"/>
          </p:cNvCxnSpPr>
          <p:nvPr/>
        </p:nvCxnSpPr>
        <p:spPr>
          <a:xfrm flipV="1">
            <a:off x="5269197" y="1722691"/>
            <a:ext cx="2192997" cy="3026883"/>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9" name="Gerader Verbinder 68"/>
          <p:cNvCxnSpPr>
            <a:endCxn id="103" idx="0"/>
          </p:cNvCxnSpPr>
          <p:nvPr/>
        </p:nvCxnSpPr>
        <p:spPr>
          <a:xfrm flipV="1">
            <a:off x="5177834" y="1132836"/>
            <a:ext cx="1860226" cy="187845"/>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37" name="Bogen 36"/>
          <p:cNvSpPr/>
          <p:nvPr/>
        </p:nvSpPr>
        <p:spPr>
          <a:xfrm flipH="1" flipV="1">
            <a:off x="5177834" y="4608253"/>
            <a:ext cx="786760" cy="786760"/>
          </a:xfrm>
          <a:prstGeom prst="arc">
            <a:avLst>
              <a:gd name="adj1" fmla="val 16200000"/>
              <a:gd name="adj2" fmla="val 2390874"/>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86" name="Bogen 85"/>
          <p:cNvSpPr/>
          <p:nvPr/>
        </p:nvSpPr>
        <p:spPr>
          <a:xfrm flipH="1">
            <a:off x="4789838" y="1323818"/>
            <a:ext cx="786760" cy="786760"/>
          </a:xfrm>
          <a:prstGeom prst="arc">
            <a:avLst>
              <a:gd name="adj1" fmla="val 16200000"/>
              <a:gd name="adj2" fmla="val 2584305"/>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95" name="Bogen 94"/>
          <p:cNvSpPr/>
          <p:nvPr/>
        </p:nvSpPr>
        <p:spPr>
          <a:xfrm flipV="1">
            <a:off x="6550990" y="4114500"/>
            <a:ext cx="1189892" cy="1278591"/>
          </a:xfrm>
          <a:prstGeom prst="arc">
            <a:avLst>
              <a:gd name="adj1" fmla="val 16200000"/>
              <a:gd name="adj2" fmla="val 3614824"/>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grpSp>
        <p:nvGrpSpPr>
          <p:cNvPr id="59" name="Gruppieren 58"/>
          <p:cNvGrpSpPr/>
          <p:nvPr/>
        </p:nvGrpSpPr>
        <p:grpSpPr>
          <a:xfrm>
            <a:off x="5257121" y="1435228"/>
            <a:ext cx="1786722" cy="3997469"/>
            <a:chOff x="5257121" y="1435228"/>
            <a:chExt cx="1786722" cy="3997469"/>
          </a:xfrm>
        </p:grpSpPr>
        <p:cxnSp>
          <p:nvCxnSpPr>
            <p:cNvPr id="73" name="Gerader Verbinder 72"/>
            <p:cNvCxnSpPr>
              <a:stCxn id="102" idx="2"/>
              <a:endCxn id="100" idx="2"/>
            </p:cNvCxnSpPr>
            <p:nvPr/>
          </p:nvCxnSpPr>
          <p:spPr>
            <a:xfrm>
              <a:off x="5357369" y="2063564"/>
              <a:ext cx="1613917" cy="274811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Gerader Verbinder 78"/>
            <p:cNvCxnSpPr>
              <a:stCxn id="101" idx="2"/>
              <a:endCxn id="99" idx="2"/>
            </p:cNvCxnSpPr>
            <p:nvPr/>
          </p:nvCxnSpPr>
          <p:spPr>
            <a:xfrm flipH="1">
              <a:off x="5329678" y="2056249"/>
              <a:ext cx="1631787" cy="274993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Gerader Verbinder 31"/>
            <p:cNvCxnSpPr>
              <a:stCxn id="102" idx="0"/>
              <a:endCxn id="101" idx="0"/>
            </p:cNvCxnSpPr>
            <p:nvPr/>
          </p:nvCxnSpPr>
          <p:spPr>
            <a:xfrm flipV="1">
              <a:off x="5678192" y="1435228"/>
              <a:ext cx="962450" cy="731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Gerader Verbinder 79"/>
            <p:cNvCxnSpPr>
              <a:stCxn id="99" idx="0"/>
              <a:endCxn id="100" idx="0"/>
            </p:cNvCxnSpPr>
            <p:nvPr/>
          </p:nvCxnSpPr>
          <p:spPr>
            <a:xfrm>
              <a:off x="5650501" y="5427204"/>
              <a:ext cx="999962" cy="549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9" name="Bogen 98"/>
            <p:cNvSpPr/>
            <p:nvPr/>
          </p:nvSpPr>
          <p:spPr>
            <a:xfrm flipH="1" flipV="1">
              <a:off x="5257121" y="4640444"/>
              <a:ext cx="786760" cy="786760"/>
            </a:xfrm>
            <a:prstGeom prst="arc">
              <a:avLst>
                <a:gd name="adj1" fmla="val 16200000"/>
                <a:gd name="adj2" fmla="val 2121468"/>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100" name="Bogen 99"/>
            <p:cNvSpPr/>
            <p:nvPr/>
          </p:nvSpPr>
          <p:spPr>
            <a:xfrm flipV="1">
              <a:off x="6257083" y="4645937"/>
              <a:ext cx="786760" cy="786760"/>
            </a:xfrm>
            <a:prstGeom prst="arc">
              <a:avLst>
                <a:gd name="adj1" fmla="val 16200000"/>
                <a:gd name="adj2" fmla="val 2121468"/>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101" name="Bogen 100"/>
            <p:cNvSpPr/>
            <p:nvPr/>
          </p:nvSpPr>
          <p:spPr>
            <a:xfrm>
              <a:off x="6247262" y="1435228"/>
              <a:ext cx="786760" cy="786760"/>
            </a:xfrm>
            <a:prstGeom prst="arc">
              <a:avLst>
                <a:gd name="adj1" fmla="val 16200000"/>
                <a:gd name="adj2" fmla="val 2121468"/>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102" name="Bogen 101"/>
            <p:cNvSpPr/>
            <p:nvPr/>
          </p:nvSpPr>
          <p:spPr>
            <a:xfrm flipH="1">
              <a:off x="5284812" y="1442543"/>
              <a:ext cx="786760" cy="786760"/>
            </a:xfrm>
            <a:prstGeom prst="arc">
              <a:avLst>
                <a:gd name="adj1" fmla="val 16200000"/>
                <a:gd name="adj2" fmla="val 2121468"/>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grpSp>
      <p:sp>
        <p:nvSpPr>
          <p:cNvPr id="103" name="Bogen 102"/>
          <p:cNvSpPr/>
          <p:nvPr/>
        </p:nvSpPr>
        <p:spPr>
          <a:xfrm>
            <a:off x="6734171" y="1122521"/>
            <a:ext cx="786760" cy="786760"/>
          </a:xfrm>
          <a:prstGeom prst="arc">
            <a:avLst>
              <a:gd name="adj1" fmla="val 15411027"/>
              <a:gd name="adj2" fmla="val 1902822"/>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112" name="Gerader Verbinder 111"/>
          <p:cNvCxnSpPr>
            <a:stCxn id="95" idx="2"/>
          </p:cNvCxnSpPr>
          <p:nvPr/>
        </p:nvCxnSpPr>
        <p:spPr>
          <a:xfrm flipH="1" flipV="1">
            <a:off x="4886234" y="1975762"/>
            <a:ext cx="2571085" cy="223329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6" name="Gerader Verbinder 115"/>
          <p:cNvCxnSpPr>
            <a:stCxn id="37" idx="0"/>
          </p:cNvCxnSpPr>
          <p:nvPr/>
        </p:nvCxnSpPr>
        <p:spPr>
          <a:xfrm flipV="1">
            <a:off x="5571214" y="5392903"/>
            <a:ext cx="1590365" cy="211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nvGrpSpPr>
          <p:cNvPr id="10" name="Gruppieren 9"/>
          <p:cNvGrpSpPr/>
          <p:nvPr/>
        </p:nvGrpSpPr>
        <p:grpSpPr>
          <a:xfrm>
            <a:off x="5534108" y="5217649"/>
            <a:ext cx="1281806" cy="934585"/>
            <a:chOff x="2841255" y="3711656"/>
            <a:chExt cx="1075218" cy="805882"/>
          </a:xfrm>
        </p:grpSpPr>
        <p:grpSp>
          <p:nvGrpSpPr>
            <p:cNvPr id="8" name="Gruppieren 7"/>
            <p:cNvGrpSpPr/>
            <p:nvPr/>
          </p:nvGrpSpPr>
          <p:grpSpPr>
            <a:xfrm>
              <a:off x="2841255" y="3711656"/>
              <a:ext cx="317996" cy="789139"/>
              <a:chOff x="2129425" y="2079321"/>
              <a:chExt cx="292274" cy="789139"/>
            </a:xfrm>
            <a:solidFill>
              <a:schemeClr val="bg1"/>
            </a:solidFill>
          </p:grpSpPr>
          <p:sp>
            <p:nvSpPr>
              <p:cNvPr id="3" name="Ellipse 2"/>
              <p:cNvSpPr/>
              <p:nvPr/>
            </p:nvSpPr>
            <p:spPr>
              <a:xfrm>
                <a:off x="2154477" y="2079321"/>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5" name="Gerader Verbinder 4"/>
              <p:cNvCxnSpPr>
                <a:stCxn id="3"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3222137" y="3728401"/>
              <a:ext cx="317996" cy="789137"/>
              <a:chOff x="2129425" y="2079323"/>
              <a:chExt cx="292274" cy="789137"/>
            </a:xfrm>
            <a:solidFill>
              <a:schemeClr val="bg1"/>
            </a:solidFill>
          </p:grpSpPr>
          <p:sp>
            <p:nvSpPr>
              <p:cNvPr id="22" name="Ellipse 21"/>
              <p:cNvSpPr/>
              <p:nvPr/>
            </p:nvSpPr>
            <p:spPr>
              <a:xfrm>
                <a:off x="2154478" y="2079323"/>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23" name="Gerader Verbinder 22"/>
              <p:cNvCxnSpPr>
                <a:stCxn id="22"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3598477" y="3725881"/>
              <a:ext cx="317996" cy="789139"/>
              <a:chOff x="2129425" y="2079321"/>
              <a:chExt cx="292274" cy="789139"/>
            </a:xfrm>
            <a:solidFill>
              <a:schemeClr val="bg1"/>
            </a:solidFill>
          </p:grpSpPr>
          <p:sp>
            <p:nvSpPr>
              <p:cNvPr id="27" name="Ellipse 26"/>
              <p:cNvSpPr/>
              <p:nvPr/>
            </p:nvSpPr>
            <p:spPr>
              <a:xfrm>
                <a:off x="2154477" y="2079321"/>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30" name="Gerader Verbinder 29"/>
              <p:cNvCxnSpPr>
                <a:stCxn id="27"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21" name="Gruppieren 120"/>
          <p:cNvGrpSpPr/>
          <p:nvPr/>
        </p:nvGrpSpPr>
        <p:grpSpPr>
          <a:xfrm>
            <a:off x="7732026" y="5043074"/>
            <a:ext cx="1047032" cy="299301"/>
            <a:chOff x="2741194" y="4037427"/>
            <a:chExt cx="1047032" cy="299301"/>
          </a:xfrm>
        </p:grpSpPr>
        <p:sp>
          <p:nvSpPr>
            <p:cNvPr id="122" name="Rechteckige Legende 1"/>
            <p:cNvSpPr/>
            <p:nvPr/>
          </p:nvSpPr>
          <p:spPr>
            <a:xfrm rot="16200000" flipV="1">
              <a:off x="3088432" y="3690189"/>
              <a:ext cx="299301" cy="993778"/>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123" name="Textfeld 122"/>
            <p:cNvSpPr txBox="1"/>
            <p:nvPr/>
          </p:nvSpPr>
          <p:spPr>
            <a:xfrm>
              <a:off x="3082807" y="4063967"/>
              <a:ext cx="705419"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Zu breit</a:t>
              </a:r>
              <a:endParaRPr lang="de-CH" sz="1000" dirty="0">
                <a:latin typeface="Arial" panose="020B0604020202020204" pitchFamily="34" charset="0"/>
                <a:cs typeface="Arial" panose="020B0604020202020204" pitchFamily="34" charset="0"/>
              </a:endParaRPr>
            </a:p>
          </p:txBody>
        </p:sp>
      </p:grpSp>
      <p:sp>
        <p:nvSpPr>
          <p:cNvPr id="74" name="Ellipse 73"/>
          <p:cNvSpPr/>
          <p:nvPr/>
        </p:nvSpPr>
        <p:spPr>
          <a:xfrm>
            <a:off x="5498946" y="5143443"/>
            <a:ext cx="457393" cy="457393"/>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821181792"/>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fade">
                                      <p:cBhvr>
                                        <p:cTn id="24" dur="1000"/>
                                        <p:tgtEl>
                                          <p:spTgt spid="75"/>
                                        </p:tgtEl>
                                      </p:cBhvr>
                                    </p:animEffect>
                                    <p:anim calcmode="lin" valueType="num">
                                      <p:cBhvr>
                                        <p:cTn id="25" dur="1000" fill="hold"/>
                                        <p:tgtEl>
                                          <p:spTgt spid="75"/>
                                        </p:tgtEl>
                                        <p:attrNameLst>
                                          <p:attrName>ppt_x</p:attrName>
                                        </p:attrNameLst>
                                      </p:cBhvr>
                                      <p:tavLst>
                                        <p:tav tm="0">
                                          <p:val>
                                            <p:strVal val="#ppt_x"/>
                                          </p:val>
                                        </p:tav>
                                        <p:tav tm="100000">
                                          <p:val>
                                            <p:strVal val="#ppt_x"/>
                                          </p:val>
                                        </p:tav>
                                      </p:tavLst>
                                    </p:anim>
                                    <p:anim calcmode="lin" valueType="num">
                                      <p:cBhvr>
                                        <p:cTn id="26" dur="1000" fill="hold"/>
                                        <p:tgtEl>
                                          <p:spTgt spid="75"/>
                                        </p:tgtEl>
                                        <p:attrNameLst>
                                          <p:attrName>ppt_y</p:attrName>
                                        </p:attrNameLst>
                                      </p:cBhvr>
                                      <p:tavLst>
                                        <p:tav tm="0">
                                          <p:val>
                                            <p:strVal val="#ppt_y+.1"/>
                                          </p:val>
                                        </p:tav>
                                        <p:tav tm="100000">
                                          <p:val>
                                            <p:strVal val="#ppt_y"/>
                                          </p:val>
                                        </p:tav>
                                      </p:tavLst>
                                    </p:anim>
                                  </p:childTnLst>
                                </p:cTn>
                              </p:par>
                              <p:par>
                                <p:cTn id="27" presetID="1" presetClass="entr" presetSubtype="0" fill="hold" nodeType="with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1"/>
                                        </p:tgtEl>
                                        <p:attrNameLst>
                                          <p:attrName>style.visibility</p:attrName>
                                        </p:attrNameLst>
                                      </p:cBhvr>
                                      <p:to>
                                        <p:strVal val="visible"/>
                                      </p:to>
                                    </p:set>
                                    <p:animEffect transition="in" filter="fade">
                                      <p:cBhvr>
                                        <p:cTn id="33" dur="1000"/>
                                        <p:tgtEl>
                                          <p:spTgt spid="111"/>
                                        </p:tgtEl>
                                      </p:cBhvr>
                                    </p:animEffect>
                                    <p:anim calcmode="lin" valueType="num">
                                      <p:cBhvr>
                                        <p:cTn id="34" dur="1000" fill="hold"/>
                                        <p:tgtEl>
                                          <p:spTgt spid="111"/>
                                        </p:tgtEl>
                                        <p:attrNameLst>
                                          <p:attrName>ppt_x</p:attrName>
                                        </p:attrNameLst>
                                      </p:cBhvr>
                                      <p:tavLst>
                                        <p:tav tm="0">
                                          <p:val>
                                            <p:strVal val="#ppt_x"/>
                                          </p:val>
                                        </p:tav>
                                        <p:tav tm="100000">
                                          <p:val>
                                            <p:strVal val="#ppt_x"/>
                                          </p:val>
                                        </p:tav>
                                      </p:tavLst>
                                    </p:anim>
                                    <p:anim calcmode="lin" valueType="num">
                                      <p:cBhvr>
                                        <p:cTn id="35" dur="1000" fill="hold"/>
                                        <p:tgtEl>
                                          <p:spTgt spid="1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8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1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17"/>
                                        </p:tgtEl>
                                        <p:attrNameLst>
                                          <p:attrName>style.visibility</p:attrName>
                                        </p:attrNameLst>
                                      </p:cBhvr>
                                      <p:to>
                                        <p:strVal val="visible"/>
                                      </p:to>
                                    </p:set>
                                    <p:animEffect transition="in" filter="fade">
                                      <p:cBhvr>
                                        <p:cTn id="48" dur="1000"/>
                                        <p:tgtEl>
                                          <p:spTgt spid="117"/>
                                        </p:tgtEl>
                                      </p:cBhvr>
                                    </p:animEffect>
                                    <p:anim calcmode="lin" valueType="num">
                                      <p:cBhvr>
                                        <p:cTn id="49" dur="1000" fill="hold"/>
                                        <p:tgtEl>
                                          <p:spTgt spid="117"/>
                                        </p:tgtEl>
                                        <p:attrNameLst>
                                          <p:attrName>ppt_x</p:attrName>
                                        </p:attrNameLst>
                                      </p:cBhvr>
                                      <p:tavLst>
                                        <p:tav tm="0">
                                          <p:val>
                                            <p:strVal val="#ppt_x"/>
                                          </p:val>
                                        </p:tav>
                                        <p:tav tm="100000">
                                          <p:val>
                                            <p:strVal val="#ppt_x"/>
                                          </p:val>
                                        </p:tav>
                                      </p:tavLst>
                                    </p:anim>
                                    <p:anim calcmode="lin" valueType="num">
                                      <p:cBhvr>
                                        <p:cTn id="50" dur="1000" fill="hold"/>
                                        <p:tgtEl>
                                          <p:spTgt spid="11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19"/>
                                        </p:tgtEl>
                                        <p:attrNameLst>
                                          <p:attrName>style.visibility</p:attrName>
                                        </p:attrNameLst>
                                      </p:cBhvr>
                                      <p:to>
                                        <p:strVal val="visible"/>
                                      </p:to>
                                    </p:set>
                                    <p:animEffect transition="in" filter="fade">
                                      <p:cBhvr>
                                        <p:cTn id="61" dur="1000"/>
                                        <p:tgtEl>
                                          <p:spTgt spid="119"/>
                                        </p:tgtEl>
                                      </p:cBhvr>
                                    </p:animEffect>
                                    <p:anim calcmode="lin" valueType="num">
                                      <p:cBhvr>
                                        <p:cTn id="62" dur="1000" fill="hold"/>
                                        <p:tgtEl>
                                          <p:spTgt spid="119"/>
                                        </p:tgtEl>
                                        <p:attrNameLst>
                                          <p:attrName>ppt_x</p:attrName>
                                        </p:attrNameLst>
                                      </p:cBhvr>
                                      <p:tavLst>
                                        <p:tav tm="0">
                                          <p:val>
                                            <p:strVal val="#ppt_x"/>
                                          </p:val>
                                        </p:tav>
                                        <p:tav tm="100000">
                                          <p:val>
                                            <p:strVal val="#ppt_x"/>
                                          </p:val>
                                        </p:tav>
                                      </p:tavLst>
                                    </p:anim>
                                    <p:anim calcmode="lin" valueType="num">
                                      <p:cBhvr>
                                        <p:cTn id="63"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21"/>
                                        </p:tgtEl>
                                        <p:attrNameLst>
                                          <p:attrName>style.visibility</p:attrName>
                                        </p:attrNameLst>
                                      </p:cBhvr>
                                      <p:to>
                                        <p:strVal val="visible"/>
                                      </p:to>
                                    </p:set>
                                    <p:animEffect transition="in" filter="fade">
                                      <p:cBhvr>
                                        <p:cTn id="68" dur="1000"/>
                                        <p:tgtEl>
                                          <p:spTgt spid="121"/>
                                        </p:tgtEl>
                                      </p:cBhvr>
                                    </p:animEffect>
                                    <p:anim calcmode="lin" valueType="num">
                                      <p:cBhvr>
                                        <p:cTn id="69" dur="1000" fill="hold"/>
                                        <p:tgtEl>
                                          <p:spTgt spid="121"/>
                                        </p:tgtEl>
                                        <p:attrNameLst>
                                          <p:attrName>ppt_x</p:attrName>
                                        </p:attrNameLst>
                                      </p:cBhvr>
                                      <p:tavLst>
                                        <p:tav tm="0">
                                          <p:val>
                                            <p:strVal val="#ppt_x"/>
                                          </p:val>
                                        </p:tav>
                                        <p:tav tm="100000">
                                          <p:val>
                                            <p:strVal val="#ppt_x"/>
                                          </p:val>
                                        </p:tav>
                                      </p:tavLst>
                                    </p:anim>
                                    <p:anim calcmode="lin" valueType="num">
                                      <p:cBhvr>
                                        <p:cTn id="70" dur="1000" fill="hold"/>
                                        <p:tgtEl>
                                          <p:spTgt spid="121"/>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74"/>
                                        </p:tgtEl>
                                        <p:attrNameLst>
                                          <p:attrName>style.visibility</p:attrName>
                                        </p:attrNameLst>
                                      </p:cBhvr>
                                      <p:to>
                                        <p:strVal val="visible"/>
                                      </p:to>
                                    </p:set>
                                    <p:anim calcmode="lin" valueType="num">
                                      <p:cBhvr additive="base">
                                        <p:cTn id="75" dur="500" fill="hold"/>
                                        <p:tgtEl>
                                          <p:spTgt spid="74"/>
                                        </p:tgtEl>
                                        <p:attrNameLst>
                                          <p:attrName>ppt_x</p:attrName>
                                        </p:attrNameLst>
                                      </p:cBhvr>
                                      <p:tavLst>
                                        <p:tav tm="0">
                                          <p:val>
                                            <p:strVal val="#ppt_x"/>
                                          </p:val>
                                        </p:tav>
                                        <p:tav tm="100000">
                                          <p:val>
                                            <p:strVal val="#ppt_x"/>
                                          </p:val>
                                        </p:tav>
                                      </p:tavLst>
                                    </p:anim>
                                    <p:anim calcmode="lin" valueType="num">
                                      <p:cBhvr additive="base">
                                        <p:cTn id="76"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5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61"/>
                                        </p:tgtEl>
                                        <p:attrNameLst>
                                          <p:attrName>style.visibility</p:attrName>
                                        </p:attrNameLst>
                                      </p:cBhvr>
                                      <p:to>
                                        <p:strVal val="visible"/>
                                      </p:to>
                                    </p:set>
                                    <p:animEffect transition="in" filter="wipe(down)">
                                      <p:cBhvr>
                                        <p:cTn id="8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37" grpId="0" animBg="1"/>
      <p:bldP spid="86" grpId="0" animBg="1"/>
      <p:bldP spid="95" grpId="0" animBg="1"/>
      <p:bldP spid="103" grpId="0" animBg="1"/>
      <p:bldP spid="7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61CD150F-6F21-486F-8CE2-F3D3539D5254}" type="datetime4">
              <a:rPr lang="de-DE" smtClean="0"/>
              <a:t>29. Januar 2019</a:t>
            </a:fld>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45</a:t>
            </a:fld>
            <a:endParaRPr lang="de-CH" dirty="0"/>
          </a:p>
        </p:txBody>
      </p:sp>
      <p:sp>
        <p:nvSpPr>
          <p:cNvPr id="11" name="Textfeld 10"/>
          <p:cNvSpPr txBox="1"/>
          <p:nvPr/>
        </p:nvSpPr>
        <p:spPr>
          <a:xfrm>
            <a:off x="8017598" y="113343"/>
            <a:ext cx="3379150" cy="461665"/>
          </a:xfrm>
          <a:prstGeom prst="rect">
            <a:avLst/>
          </a:prstGeom>
          <a:noFill/>
        </p:spPr>
        <p:txBody>
          <a:bodyPr wrap="square" rtlCol="0">
            <a:spAutoFit/>
          </a:bodyPr>
          <a:lstStyle/>
          <a:p>
            <a:pPr algn="ctr"/>
            <a:r>
              <a:rPr lang="en-US" sz="2400" b="1" dirty="0" err="1" smtClean="0"/>
              <a:t>Acht</a:t>
            </a:r>
            <a:r>
              <a:rPr lang="en-US" sz="2400" b="1" dirty="0" smtClean="0"/>
              <a:t> </a:t>
            </a:r>
            <a:r>
              <a:rPr lang="en-US" sz="2400" b="1" dirty="0" err="1" smtClean="0"/>
              <a:t>über</a:t>
            </a:r>
            <a:r>
              <a:rPr lang="en-US" sz="2400" b="1" dirty="0" smtClean="0"/>
              <a:t> Kopf</a:t>
            </a:r>
            <a:endParaRPr lang="de-CH" sz="2400" dirty="0"/>
          </a:p>
        </p:txBody>
      </p:sp>
      <p:sp>
        <p:nvSpPr>
          <p:cNvPr id="7" name="Textfeld 6"/>
          <p:cNvSpPr txBox="1"/>
          <p:nvPr/>
        </p:nvSpPr>
        <p:spPr>
          <a:xfrm>
            <a:off x="1716441" y="1645357"/>
            <a:ext cx="1419225" cy="646331"/>
          </a:xfrm>
          <a:prstGeom prst="rect">
            <a:avLst/>
          </a:prstGeom>
          <a:noFill/>
        </p:spPr>
        <p:txBody>
          <a:bodyPr wrap="square" rtlCol="0">
            <a:spAutoFit/>
          </a:bodyPr>
          <a:lstStyle/>
          <a:p>
            <a:pPr algn="r"/>
            <a:r>
              <a:rPr lang="de-CH" dirty="0" smtClean="0"/>
              <a:t>45° Leinenwinkel</a:t>
            </a:r>
            <a:endParaRPr lang="de-CH" dirty="0"/>
          </a:p>
        </p:txBody>
      </p:sp>
      <p:sp>
        <p:nvSpPr>
          <p:cNvPr id="9" name="Textfeld 8"/>
          <p:cNvSpPr txBox="1"/>
          <p:nvPr/>
        </p:nvSpPr>
        <p:spPr>
          <a:xfrm>
            <a:off x="9129324" y="1797415"/>
            <a:ext cx="1419225" cy="646331"/>
          </a:xfrm>
          <a:prstGeom prst="rect">
            <a:avLst/>
          </a:prstGeom>
          <a:noFill/>
        </p:spPr>
        <p:txBody>
          <a:bodyPr wrap="square" rtlCol="0">
            <a:spAutoFit/>
          </a:bodyPr>
          <a:lstStyle/>
          <a:p>
            <a:r>
              <a:rPr lang="de-CH" dirty="0" smtClean="0"/>
              <a:t>45° Leinenwinkel</a:t>
            </a:r>
            <a:endParaRPr lang="de-CH" dirty="0"/>
          </a:p>
        </p:txBody>
      </p:sp>
      <p:sp>
        <p:nvSpPr>
          <p:cNvPr id="10" name="Textfeld 9"/>
          <p:cNvSpPr txBox="1"/>
          <p:nvPr/>
        </p:nvSpPr>
        <p:spPr>
          <a:xfrm rot="16200000">
            <a:off x="4698136" y="2635912"/>
            <a:ext cx="2524125" cy="369332"/>
          </a:xfrm>
          <a:prstGeom prst="rect">
            <a:avLst/>
          </a:prstGeom>
          <a:noFill/>
        </p:spPr>
        <p:txBody>
          <a:bodyPr wrap="square" rtlCol="0">
            <a:spAutoFit/>
          </a:bodyPr>
          <a:lstStyle/>
          <a:p>
            <a:r>
              <a:rPr lang="de-CH" dirty="0" smtClean="0"/>
              <a:t>Mittellinie</a:t>
            </a:r>
            <a:endParaRPr lang="de-CH" dirty="0"/>
          </a:p>
        </p:txBody>
      </p:sp>
    </p:spTree>
    <p:extLst>
      <p:ext uri="{BB962C8B-B14F-4D97-AF65-F5344CB8AC3E}">
        <p14:creationId xmlns:p14="http://schemas.microsoft.com/office/powerpoint/2010/main" val="336589230"/>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2" name="Datumsplatzhalter 81"/>
          <p:cNvSpPr>
            <a:spLocks noGrp="1"/>
          </p:cNvSpPr>
          <p:nvPr>
            <p:ph type="dt" sz="half" idx="10"/>
          </p:nvPr>
        </p:nvSpPr>
        <p:spPr/>
        <p:txBody>
          <a:bodyPr/>
          <a:lstStyle/>
          <a:p>
            <a:fld id="{CD46A827-5DAA-4202-8C56-36BE905D399E}" type="datetime4">
              <a:rPr lang="de-DE" smtClean="0"/>
              <a:t>29. Januar 2019</a:t>
            </a:fld>
            <a:endParaRPr lang="de-CH"/>
          </a:p>
        </p:txBody>
      </p:sp>
      <p:sp>
        <p:nvSpPr>
          <p:cNvPr id="83" name="Fußzeilenplatzhalter 82"/>
          <p:cNvSpPr>
            <a:spLocks noGrp="1"/>
          </p:cNvSpPr>
          <p:nvPr>
            <p:ph type="ftr" sz="quarter" idx="11"/>
          </p:nvPr>
        </p:nvSpPr>
        <p:spPr>
          <a:xfrm>
            <a:off x="4063815" y="6371074"/>
            <a:ext cx="4114800" cy="365125"/>
          </a:xfrm>
        </p:spPr>
        <p:txBody>
          <a:bodyPr/>
          <a:lstStyle/>
          <a:p>
            <a:r>
              <a:rPr lang="de-DE" smtClean="0"/>
              <a:t>CIAM PR Kurs D</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46</a:t>
            </a:fld>
            <a:endParaRPr lang="de-CH" dirty="0"/>
          </a:p>
        </p:txBody>
      </p:sp>
      <p:sp>
        <p:nvSpPr>
          <p:cNvPr id="81" name="Textfeld 80"/>
          <p:cNvSpPr txBox="1"/>
          <p:nvPr/>
        </p:nvSpPr>
        <p:spPr>
          <a:xfrm>
            <a:off x="1242832" y="362880"/>
            <a:ext cx="4991338" cy="338554"/>
          </a:xfrm>
          <a:prstGeom prst="rect">
            <a:avLst/>
          </a:prstGeom>
          <a:noFill/>
        </p:spPr>
        <p:txBody>
          <a:bodyPr wrap="square" rtlCol="0">
            <a:spAutoFit/>
          </a:bodyPr>
          <a:lstStyle/>
          <a:p>
            <a:r>
              <a:rPr lang="de-CH" sz="1600" dirty="0" smtClean="0">
                <a:latin typeface="Arial Black" panose="020B0A04020102020204" pitchFamily="34" charset="0"/>
              </a:rPr>
              <a:t>4.2.15.15  </a:t>
            </a:r>
            <a:r>
              <a:rPr lang="de-CH" sz="1600" dirty="0" err="1" smtClean="0">
                <a:latin typeface="Arial Black" panose="020B0A04020102020204" pitchFamily="34" charset="0"/>
              </a:rPr>
              <a:t>Two</a:t>
            </a:r>
            <a:r>
              <a:rPr lang="de-CH" sz="1600" dirty="0" smtClean="0">
                <a:latin typeface="Arial Black" panose="020B0A04020102020204" pitchFamily="34" charset="0"/>
              </a:rPr>
              <a:t> </a:t>
            </a:r>
            <a:r>
              <a:rPr lang="de-CH" sz="1600" dirty="0" err="1" smtClean="0">
                <a:latin typeface="Arial Black" panose="020B0A04020102020204" pitchFamily="34" charset="0"/>
              </a:rPr>
              <a:t>consecutive</a:t>
            </a:r>
            <a:r>
              <a:rPr lang="de-CH" sz="1600" dirty="0" smtClean="0">
                <a:latin typeface="Arial Black" panose="020B0A04020102020204" pitchFamily="34" charset="0"/>
              </a:rPr>
              <a:t> </a:t>
            </a:r>
            <a:r>
              <a:rPr lang="de-CH" sz="1600" dirty="0" err="1" smtClean="0">
                <a:latin typeface="Arial Black" panose="020B0A04020102020204" pitchFamily="34" charset="0"/>
              </a:rPr>
              <a:t>overhead</a:t>
            </a:r>
            <a:r>
              <a:rPr lang="de-CH" sz="1600" dirty="0" smtClean="0">
                <a:latin typeface="Arial Black" panose="020B0A04020102020204" pitchFamily="34" charset="0"/>
              </a:rPr>
              <a:t> </a:t>
            </a:r>
            <a:r>
              <a:rPr lang="de-CH" sz="1600" dirty="0" err="1" smtClean="0">
                <a:latin typeface="Arial Black" panose="020B0A04020102020204" pitchFamily="34" charset="0"/>
              </a:rPr>
              <a:t>eight</a:t>
            </a:r>
            <a:endParaRPr lang="de-CH" sz="1000" dirty="0">
              <a:latin typeface="Arial Black" panose="020B0A04020102020204" pitchFamily="34" charset="0"/>
            </a:endParaRPr>
          </a:p>
        </p:txBody>
      </p:sp>
      <p:cxnSp>
        <p:nvCxnSpPr>
          <p:cNvPr id="11" name="Gerader Verbinder 10"/>
          <p:cNvCxnSpPr/>
          <p:nvPr/>
        </p:nvCxnSpPr>
        <p:spPr>
          <a:xfrm>
            <a:off x="6158089" y="1349314"/>
            <a:ext cx="25044" cy="4564657"/>
          </a:xfrm>
          <a:prstGeom prst="line">
            <a:avLst/>
          </a:prstGeom>
          <a:ln w="571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8" name="Gerader Verbinder 37"/>
          <p:cNvCxnSpPr>
            <a:stCxn id="55" idx="1"/>
          </p:cNvCxnSpPr>
          <p:nvPr/>
        </p:nvCxnSpPr>
        <p:spPr>
          <a:xfrm flipH="1">
            <a:off x="3581400" y="3900311"/>
            <a:ext cx="5770898" cy="24006"/>
          </a:xfrm>
          <a:prstGeom prst="line">
            <a:avLst/>
          </a:prstGeom>
          <a:ln w="571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55" name="Textfeld 54"/>
          <p:cNvSpPr txBox="1"/>
          <p:nvPr/>
        </p:nvSpPr>
        <p:spPr>
          <a:xfrm>
            <a:off x="9352298" y="3754127"/>
            <a:ext cx="2277727" cy="307777"/>
          </a:xfrm>
          <a:prstGeom prst="rect">
            <a:avLst/>
          </a:prstGeom>
          <a:noFill/>
        </p:spPr>
        <p:txBody>
          <a:bodyPr wrap="square" rtlCol="0">
            <a:spAutoFit/>
          </a:bodyPr>
          <a:lstStyle/>
          <a:p>
            <a:r>
              <a:rPr lang="de-CH" sz="1400" b="1" dirty="0" err="1" smtClean="0">
                <a:latin typeface="Arial" panose="020B0604020202020204" pitchFamily="34" charset="0"/>
                <a:cs typeface="Arial" panose="020B0604020202020204" pitchFamily="34" charset="0"/>
              </a:rPr>
              <a:t>Wingover</a:t>
            </a:r>
            <a:r>
              <a:rPr lang="de-CH" sz="1400" b="1" dirty="0" smtClean="0">
                <a:latin typeface="Arial" panose="020B0604020202020204" pitchFamily="34" charset="0"/>
                <a:cs typeface="Arial" panose="020B0604020202020204" pitchFamily="34" charset="0"/>
              </a:rPr>
              <a:t> Linie</a:t>
            </a:r>
            <a:endParaRPr lang="de-CH" sz="1400" b="1" dirty="0">
              <a:latin typeface="Arial" panose="020B0604020202020204" pitchFamily="34" charset="0"/>
              <a:cs typeface="Arial" panose="020B0604020202020204" pitchFamily="34" charset="0"/>
            </a:endParaRPr>
          </a:p>
        </p:txBody>
      </p:sp>
      <p:sp>
        <p:nvSpPr>
          <p:cNvPr id="61" name="Pfeil nach rechts 60"/>
          <p:cNvSpPr/>
          <p:nvPr/>
        </p:nvSpPr>
        <p:spPr>
          <a:xfrm rot="5400000" flipH="1">
            <a:off x="5953343" y="1624759"/>
            <a:ext cx="433834" cy="34393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117" name="Gruppieren 116"/>
          <p:cNvGrpSpPr/>
          <p:nvPr/>
        </p:nvGrpSpPr>
        <p:grpSpPr>
          <a:xfrm rot="20484884">
            <a:off x="4151906" y="3945276"/>
            <a:ext cx="1431018" cy="386260"/>
            <a:chOff x="2994668" y="2858445"/>
            <a:chExt cx="1431018" cy="386260"/>
          </a:xfrm>
        </p:grpSpPr>
        <p:sp>
          <p:nvSpPr>
            <p:cNvPr id="47" name="Rechteckige Legende 1"/>
            <p:cNvSpPr/>
            <p:nvPr/>
          </p:nvSpPr>
          <p:spPr>
            <a:xfrm rot="16200000">
              <a:off x="3517047" y="2336066"/>
              <a:ext cx="386260" cy="1431018"/>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51" name="Textfeld 50"/>
            <p:cNvSpPr txBox="1"/>
            <p:nvPr/>
          </p:nvSpPr>
          <p:spPr>
            <a:xfrm>
              <a:off x="3085822" y="2910300"/>
              <a:ext cx="911581"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Verschoben</a:t>
              </a:r>
              <a:endParaRPr lang="de-CH" sz="1000" dirty="0">
                <a:latin typeface="Arial" panose="020B0604020202020204" pitchFamily="34" charset="0"/>
                <a:cs typeface="Arial" panose="020B0604020202020204" pitchFamily="34" charset="0"/>
              </a:endParaRPr>
            </a:p>
          </p:txBody>
        </p:sp>
      </p:grpSp>
      <p:sp>
        <p:nvSpPr>
          <p:cNvPr id="17" name="Bogen 16"/>
          <p:cNvSpPr/>
          <p:nvPr/>
        </p:nvSpPr>
        <p:spPr>
          <a:xfrm>
            <a:off x="1164243" y="4192958"/>
            <a:ext cx="47212"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grpSp>
        <p:nvGrpSpPr>
          <p:cNvPr id="36" name="Gruppieren 35"/>
          <p:cNvGrpSpPr/>
          <p:nvPr/>
        </p:nvGrpSpPr>
        <p:grpSpPr>
          <a:xfrm>
            <a:off x="1988787" y="3519048"/>
            <a:ext cx="1134937" cy="299301"/>
            <a:chOff x="2319204" y="3519048"/>
            <a:chExt cx="804523" cy="299301"/>
          </a:xfrm>
        </p:grpSpPr>
        <p:sp>
          <p:nvSpPr>
            <p:cNvPr id="87" name="Rechteckige Legende 1"/>
            <p:cNvSpPr/>
            <p:nvPr/>
          </p:nvSpPr>
          <p:spPr>
            <a:xfrm rot="5400000" flipH="1" flipV="1">
              <a:off x="2571815" y="3266437"/>
              <a:ext cx="299301" cy="804523"/>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88" name="Textfeld 87"/>
            <p:cNvSpPr txBox="1"/>
            <p:nvPr/>
          </p:nvSpPr>
          <p:spPr>
            <a:xfrm flipH="1">
              <a:off x="2326135" y="3566440"/>
              <a:ext cx="680415"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Unter 45°</a:t>
              </a:r>
              <a:endParaRPr lang="de-CH" sz="1000" dirty="0">
                <a:latin typeface="Arial" panose="020B0604020202020204" pitchFamily="34" charset="0"/>
                <a:cs typeface="Arial" panose="020B0604020202020204" pitchFamily="34" charset="0"/>
              </a:endParaRPr>
            </a:p>
          </p:txBody>
        </p:sp>
      </p:grpSp>
      <p:sp>
        <p:nvSpPr>
          <p:cNvPr id="95" name="Bogen 94"/>
          <p:cNvSpPr/>
          <p:nvPr/>
        </p:nvSpPr>
        <p:spPr>
          <a:xfrm flipV="1">
            <a:off x="6178359" y="2724477"/>
            <a:ext cx="2475198" cy="2249211"/>
          </a:xfrm>
          <a:prstGeom prst="arc">
            <a:avLst>
              <a:gd name="adj1" fmla="val 21432420"/>
              <a:gd name="adj2" fmla="val 11081376"/>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grpSp>
        <p:nvGrpSpPr>
          <p:cNvPr id="2" name="Gruppieren 1"/>
          <p:cNvGrpSpPr/>
          <p:nvPr/>
        </p:nvGrpSpPr>
        <p:grpSpPr>
          <a:xfrm>
            <a:off x="1058256" y="742017"/>
            <a:ext cx="1454051" cy="461665"/>
            <a:chOff x="1058256" y="742017"/>
            <a:chExt cx="1454051" cy="461665"/>
          </a:xfrm>
        </p:grpSpPr>
        <p:cxnSp>
          <p:nvCxnSpPr>
            <p:cNvPr id="39" name="Gerader Verbinder 38"/>
            <p:cNvCxnSpPr/>
            <p:nvPr/>
          </p:nvCxnSpPr>
          <p:spPr>
            <a:xfrm>
              <a:off x="1781880" y="1066170"/>
              <a:ext cx="302507"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0" name="Gerader Verbinder 39"/>
            <p:cNvCxnSpPr/>
            <p:nvPr/>
          </p:nvCxnSpPr>
          <p:spPr>
            <a:xfrm>
              <a:off x="1797718" y="895667"/>
              <a:ext cx="674327"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Textfeld 40"/>
            <p:cNvSpPr txBox="1"/>
            <p:nvPr/>
          </p:nvSpPr>
          <p:spPr>
            <a:xfrm>
              <a:off x="1058256" y="742017"/>
              <a:ext cx="812486" cy="461665"/>
            </a:xfrm>
            <a:prstGeom prst="rect">
              <a:avLst/>
            </a:prstGeom>
            <a:noFill/>
          </p:spPr>
          <p:txBody>
            <a:bodyPr wrap="square" rtlCol="0">
              <a:spAutoFit/>
            </a:bodyPr>
            <a:lstStyle/>
            <a:p>
              <a:r>
                <a:rPr lang="de-CH" sz="1200" dirty="0" smtClean="0">
                  <a:latin typeface="Arial" panose="020B0604020202020204" pitchFamily="34" charset="0"/>
                  <a:cs typeface="Arial" panose="020B0604020202020204" pitchFamily="34" charset="0"/>
                </a:rPr>
                <a:t>Regel</a:t>
              </a:r>
            </a:p>
            <a:p>
              <a:r>
                <a:rPr lang="de-CH" sz="1200" dirty="0" smtClean="0">
                  <a:latin typeface="Arial" panose="020B0604020202020204" pitchFamily="34" charset="0"/>
                  <a:cs typeface="Arial" panose="020B0604020202020204" pitchFamily="34" charset="0"/>
                </a:rPr>
                <a:t>Flugweg</a:t>
              </a:r>
              <a:endParaRPr lang="de-CH" sz="1200" dirty="0">
                <a:latin typeface="Arial" panose="020B0604020202020204" pitchFamily="34" charset="0"/>
                <a:cs typeface="Arial" panose="020B0604020202020204" pitchFamily="34" charset="0"/>
              </a:endParaRPr>
            </a:p>
          </p:txBody>
        </p:sp>
        <p:cxnSp>
          <p:nvCxnSpPr>
            <p:cNvPr id="72" name="Gerader Verbinder 71"/>
            <p:cNvCxnSpPr/>
            <p:nvPr/>
          </p:nvCxnSpPr>
          <p:spPr>
            <a:xfrm>
              <a:off x="2209800" y="1071486"/>
              <a:ext cx="302507" cy="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sp>
        <p:nvSpPr>
          <p:cNvPr id="74" name="Textfeld 73"/>
          <p:cNvSpPr txBox="1"/>
          <p:nvPr/>
        </p:nvSpPr>
        <p:spPr>
          <a:xfrm>
            <a:off x="5224826" y="5937100"/>
            <a:ext cx="1916613" cy="307777"/>
          </a:xfrm>
          <a:prstGeom prst="rect">
            <a:avLst/>
          </a:prstGeom>
          <a:noFill/>
        </p:spPr>
        <p:txBody>
          <a:bodyPr wrap="square" rtlCol="0">
            <a:spAutoFit/>
          </a:bodyPr>
          <a:lstStyle/>
          <a:p>
            <a:pPr algn="ctr"/>
            <a:r>
              <a:rPr lang="de-CH" sz="1400" b="1" dirty="0" err="1" smtClean="0">
                <a:latin typeface="Arial" panose="020B0604020202020204" pitchFamily="34" charset="0"/>
                <a:cs typeface="Arial" panose="020B0604020202020204" pitchFamily="34" charset="0"/>
              </a:rPr>
              <a:t>Wingover</a:t>
            </a:r>
            <a:r>
              <a:rPr lang="de-CH" sz="1400" b="1" dirty="0" smtClean="0">
                <a:latin typeface="Arial" panose="020B0604020202020204" pitchFamily="34" charset="0"/>
                <a:cs typeface="Arial" panose="020B0604020202020204" pitchFamily="34" charset="0"/>
              </a:rPr>
              <a:t> Linie</a:t>
            </a:r>
            <a:endParaRPr lang="de-CH" sz="1400" b="1" dirty="0">
              <a:latin typeface="Arial" panose="020B0604020202020204" pitchFamily="34" charset="0"/>
              <a:cs typeface="Arial" panose="020B0604020202020204" pitchFamily="34" charset="0"/>
            </a:endParaRPr>
          </a:p>
        </p:txBody>
      </p:sp>
      <p:grpSp>
        <p:nvGrpSpPr>
          <p:cNvPr id="14" name="Gruppieren 13"/>
          <p:cNvGrpSpPr/>
          <p:nvPr/>
        </p:nvGrpSpPr>
        <p:grpSpPr>
          <a:xfrm>
            <a:off x="3700806" y="2684477"/>
            <a:ext cx="4959177" cy="2493473"/>
            <a:chOff x="3700806" y="2684477"/>
            <a:chExt cx="4959177" cy="2493473"/>
          </a:xfrm>
        </p:grpSpPr>
        <p:sp>
          <p:nvSpPr>
            <p:cNvPr id="4" name="Ellipse 3"/>
            <p:cNvSpPr/>
            <p:nvPr/>
          </p:nvSpPr>
          <p:spPr>
            <a:xfrm>
              <a:off x="6182430" y="2684477"/>
              <a:ext cx="2477553" cy="2477553"/>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8" name="Ellipse 77"/>
            <p:cNvSpPr/>
            <p:nvPr/>
          </p:nvSpPr>
          <p:spPr>
            <a:xfrm>
              <a:off x="3700806" y="2700397"/>
              <a:ext cx="2477553" cy="2477553"/>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92" name="Pfeil nach rechts 91"/>
          <p:cNvSpPr/>
          <p:nvPr/>
        </p:nvSpPr>
        <p:spPr>
          <a:xfrm rot="5400000" flipH="1">
            <a:off x="5963450" y="5577923"/>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6" name="Bogen 95"/>
          <p:cNvSpPr/>
          <p:nvPr/>
        </p:nvSpPr>
        <p:spPr>
          <a:xfrm>
            <a:off x="5804058" y="2627689"/>
            <a:ext cx="2864185" cy="2550261"/>
          </a:xfrm>
          <a:prstGeom prst="arc">
            <a:avLst>
              <a:gd name="adj1" fmla="val 21432420"/>
              <a:gd name="adj2" fmla="val 10289312"/>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97" name="Bogen 96"/>
          <p:cNvSpPr/>
          <p:nvPr/>
        </p:nvSpPr>
        <p:spPr>
          <a:xfrm flipV="1">
            <a:off x="3226288" y="2488360"/>
            <a:ext cx="2475198" cy="2249211"/>
          </a:xfrm>
          <a:prstGeom prst="arc">
            <a:avLst>
              <a:gd name="adj1" fmla="val 490673"/>
              <a:gd name="adj2" fmla="val 11081376"/>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98" name="Gerader Verbinder 97"/>
          <p:cNvCxnSpPr>
            <a:stCxn id="97" idx="0"/>
            <a:endCxn id="96" idx="2"/>
          </p:cNvCxnSpPr>
          <p:nvPr/>
        </p:nvCxnSpPr>
        <p:spPr>
          <a:xfrm>
            <a:off x="5686294" y="3437296"/>
            <a:ext cx="137574" cy="67688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04" name="Bogen 103"/>
          <p:cNvSpPr/>
          <p:nvPr/>
        </p:nvSpPr>
        <p:spPr>
          <a:xfrm>
            <a:off x="3225247" y="2666248"/>
            <a:ext cx="2475198" cy="2249211"/>
          </a:xfrm>
          <a:prstGeom prst="arc">
            <a:avLst>
              <a:gd name="adj1" fmla="val 747317"/>
              <a:gd name="adj2" fmla="val 11081376"/>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105" name="Gerader Verbinder 104"/>
          <p:cNvCxnSpPr>
            <a:stCxn id="106" idx="2"/>
            <a:endCxn id="104" idx="0"/>
          </p:cNvCxnSpPr>
          <p:nvPr/>
        </p:nvCxnSpPr>
        <p:spPr>
          <a:xfrm flipH="1">
            <a:off x="5665429" y="3304003"/>
            <a:ext cx="230007" cy="752472"/>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106" name="Bogen 105"/>
          <p:cNvSpPr/>
          <p:nvPr/>
        </p:nvSpPr>
        <p:spPr>
          <a:xfrm flipV="1">
            <a:off x="5867412" y="2417365"/>
            <a:ext cx="2475198" cy="2249211"/>
          </a:xfrm>
          <a:prstGeom prst="arc">
            <a:avLst>
              <a:gd name="adj1" fmla="val 8019"/>
              <a:gd name="adj2" fmla="val 10132199"/>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110" name="Bogen 109"/>
          <p:cNvSpPr/>
          <p:nvPr/>
        </p:nvSpPr>
        <p:spPr>
          <a:xfrm flipH="1">
            <a:off x="5869064" y="2509512"/>
            <a:ext cx="2475198" cy="2249211"/>
          </a:xfrm>
          <a:prstGeom prst="arc">
            <a:avLst>
              <a:gd name="adj1" fmla="val 189830"/>
              <a:gd name="adj2" fmla="val 11081376"/>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grpSp>
        <p:nvGrpSpPr>
          <p:cNvPr id="121" name="Gruppieren 120"/>
          <p:cNvGrpSpPr/>
          <p:nvPr/>
        </p:nvGrpSpPr>
        <p:grpSpPr>
          <a:xfrm>
            <a:off x="8368603" y="3735359"/>
            <a:ext cx="1127932" cy="330180"/>
            <a:chOff x="2741177" y="4072442"/>
            <a:chExt cx="1127932" cy="330180"/>
          </a:xfrm>
        </p:grpSpPr>
        <p:sp>
          <p:nvSpPr>
            <p:cNvPr id="122" name="Rechteckige Legende 1"/>
            <p:cNvSpPr/>
            <p:nvPr/>
          </p:nvSpPr>
          <p:spPr>
            <a:xfrm rot="16200000" flipV="1">
              <a:off x="3072976" y="3740643"/>
              <a:ext cx="330180" cy="993778"/>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123" name="Textfeld 122"/>
            <p:cNvSpPr txBox="1"/>
            <p:nvPr/>
          </p:nvSpPr>
          <p:spPr>
            <a:xfrm>
              <a:off x="3089184" y="4112819"/>
              <a:ext cx="779925"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Über 45°</a:t>
              </a:r>
              <a:endParaRPr lang="de-CH" sz="1000" dirty="0">
                <a:latin typeface="Arial" panose="020B0604020202020204" pitchFamily="34" charset="0"/>
                <a:cs typeface="Arial" panose="020B0604020202020204" pitchFamily="34" charset="0"/>
              </a:endParaRPr>
            </a:p>
          </p:txBody>
        </p:sp>
      </p:grpSp>
      <p:sp>
        <p:nvSpPr>
          <p:cNvPr id="113" name="Bogen 112"/>
          <p:cNvSpPr/>
          <p:nvPr/>
        </p:nvSpPr>
        <p:spPr>
          <a:xfrm flipH="1" flipV="1">
            <a:off x="3396966" y="2490000"/>
            <a:ext cx="2475198" cy="2249211"/>
          </a:xfrm>
          <a:prstGeom prst="arc">
            <a:avLst>
              <a:gd name="adj1" fmla="val 11196293"/>
              <a:gd name="adj2" fmla="val 11081376"/>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3" name="Ellipse 2"/>
          <p:cNvSpPr/>
          <p:nvPr/>
        </p:nvSpPr>
        <p:spPr>
          <a:xfrm>
            <a:off x="3668997" y="1461394"/>
            <a:ext cx="4984560" cy="4907004"/>
          </a:xfrm>
          <a:prstGeom prst="ellipse">
            <a:avLst/>
          </a:prstGeom>
          <a:noFill/>
          <a:ln w="1905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33" name="Gruppieren 32"/>
          <p:cNvGrpSpPr/>
          <p:nvPr/>
        </p:nvGrpSpPr>
        <p:grpSpPr>
          <a:xfrm>
            <a:off x="2954248" y="1818697"/>
            <a:ext cx="1469969" cy="625695"/>
            <a:chOff x="1660482" y="5230790"/>
            <a:chExt cx="1469969" cy="625695"/>
          </a:xfrm>
        </p:grpSpPr>
        <p:sp>
          <p:nvSpPr>
            <p:cNvPr id="93" name="Rechteckige Legende 1"/>
            <p:cNvSpPr/>
            <p:nvPr/>
          </p:nvSpPr>
          <p:spPr>
            <a:xfrm rot="18179266">
              <a:off x="2228072" y="4978788"/>
              <a:ext cx="625695" cy="1129700"/>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94" name="Textfeld 93"/>
            <p:cNvSpPr txBox="1"/>
            <p:nvPr/>
          </p:nvSpPr>
          <p:spPr>
            <a:xfrm>
              <a:off x="1660482" y="5251848"/>
              <a:ext cx="1469969" cy="400110"/>
            </a:xfrm>
            <a:prstGeom prst="rect">
              <a:avLst/>
            </a:prstGeom>
            <a:noFill/>
          </p:spPr>
          <p:txBody>
            <a:bodyPr wrap="square" rtlCol="0">
              <a:spAutoFit/>
            </a:bodyPr>
            <a:lstStyle/>
            <a:p>
              <a:pPr algn="ctr"/>
              <a:r>
                <a:rPr lang="de-CH" sz="1000" dirty="0" smtClean="0">
                  <a:latin typeface="Arial" panose="020B0604020202020204" pitchFamily="34" charset="0"/>
                  <a:cs typeface="Arial" panose="020B0604020202020204" pitchFamily="34" charset="0"/>
                </a:rPr>
                <a:t>Nach vorne</a:t>
              </a:r>
            </a:p>
            <a:p>
              <a:pPr algn="ctr"/>
              <a:r>
                <a:rPr lang="de-CH" sz="1000" dirty="0" smtClean="0">
                  <a:latin typeface="Arial" panose="020B0604020202020204" pitchFamily="34" charset="0"/>
                  <a:cs typeface="Arial" panose="020B0604020202020204" pitchFamily="34" charset="0"/>
                </a:rPr>
                <a:t>versetzt</a:t>
              </a:r>
              <a:endParaRPr lang="de-CH" sz="1000" dirty="0">
                <a:latin typeface="Arial" panose="020B0604020202020204" pitchFamily="34" charset="0"/>
                <a:cs typeface="Arial" panose="020B0604020202020204" pitchFamily="34" charset="0"/>
              </a:endParaRPr>
            </a:p>
          </p:txBody>
        </p:sp>
      </p:grpSp>
      <p:grpSp>
        <p:nvGrpSpPr>
          <p:cNvPr id="107" name="Gruppieren 106"/>
          <p:cNvGrpSpPr/>
          <p:nvPr/>
        </p:nvGrpSpPr>
        <p:grpSpPr>
          <a:xfrm flipH="1">
            <a:off x="7168437" y="1743050"/>
            <a:ext cx="1533398" cy="625695"/>
            <a:chOff x="1572372" y="5230790"/>
            <a:chExt cx="1533398" cy="625695"/>
          </a:xfrm>
        </p:grpSpPr>
        <p:sp>
          <p:nvSpPr>
            <p:cNvPr id="108" name="Rechteckige Legende 1"/>
            <p:cNvSpPr/>
            <p:nvPr/>
          </p:nvSpPr>
          <p:spPr>
            <a:xfrm rot="18179266">
              <a:off x="2228072" y="4978788"/>
              <a:ext cx="625695" cy="1129700"/>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109" name="Textfeld 108"/>
            <p:cNvSpPr txBox="1"/>
            <p:nvPr/>
          </p:nvSpPr>
          <p:spPr>
            <a:xfrm>
              <a:off x="1572372" y="5268200"/>
              <a:ext cx="1469969" cy="400110"/>
            </a:xfrm>
            <a:prstGeom prst="rect">
              <a:avLst/>
            </a:prstGeom>
            <a:noFill/>
          </p:spPr>
          <p:txBody>
            <a:bodyPr wrap="square" rtlCol="0">
              <a:spAutoFit/>
            </a:bodyPr>
            <a:lstStyle/>
            <a:p>
              <a:pPr algn="ctr"/>
              <a:r>
                <a:rPr lang="de-CH" sz="1000" dirty="0" smtClean="0">
                  <a:latin typeface="Arial" panose="020B0604020202020204" pitchFamily="34" charset="0"/>
                  <a:cs typeface="Arial" panose="020B0604020202020204" pitchFamily="34" charset="0"/>
                </a:rPr>
                <a:t>Nach vorne</a:t>
              </a:r>
            </a:p>
            <a:p>
              <a:pPr algn="ctr"/>
              <a:r>
                <a:rPr lang="de-CH" sz="1000" dirty="0" smtClean="0">
                  <a:latin typeface="Arial" panose="020B0604020202020204" pitchFamily="34" charset="0"/>
                  <a:cs typeface="Arial" panose="020B0604020202020204" pitchFamily="34" charset="0"/>
                </a:rPr>
                <a:t>versetzt</a:t>
              </a:r>
            </a:p>
          </p:txBody>
        </p:sp>
      </p:grpSp>
      <p:sp>
        <p:nvSpPr>
          <p:cNvPr id="62" name="Textfeld 61"/>
          <p:cNvSpPr txBox="1"/>
          <p:nvPr/>
        </p:nvSpPr>
        <p:spPr>
          <a:xfrm>
            <a:off x="8687561" y="349745"/>
            <a:ext cx="2021878" cy="338554"/>
          </a:xfrm>
          <a:prstGeom prst="rect">
            <a:avLst/>
          </a:prstGeom>
          <a:noFill/>
        </p:spPr>
        <p:txBody>
          <a:bodyPr wrap="square" rtlCol="0">
            <a:spAutoFit/>
          </a:bodyPr>
          <a:lstStyle/>
          <a:p>
            <a:pPr algn="ctr"/>
            <a:r>
              <a:rPr lang="de-CH" sz="1600" dirty="0" smtClean="0">
                <a:latin typeface="Arial" panose="020B0604020202020204" pitchFamily="34" charset="0"/>
                <a:cs typeface="Arial" panose="020B0604020202020204" pitchFamily="34" charset="0"/>
              </a:rPr>
              <a:t>Sicht des Piloten</a:t>
            </a:r>
            <a:endParaRPr lang="de-CH" sz="1000" dirty="0">
              <a:latin typeface="Arial" panose="020B0604020202020204" pitchFamily="34" charset="0"/>
              <a:cs typeface="Arial" panose="020B0604020202020204" pitchFamily="34" charset="0"/>
            </a:endParaRPr>
          </a:p>
        </p:txBody>
      </p:sp>
      <p:grpSp>
        <p:nvGrpSpPr>
          <p:cNvPr id="8" name="Gruppieren 7"/>
          <p:cNvGrpSpPr/>
          <p:nvPr/>
        </p:nvGrpSpPr>
        <p:grpSpPr>
          <a:xfrm>
            <a:off x="8098768" y="5335969"/>
            <a:ext cx="2962521" cy="307777"/>
            <a:chOff x="8098768" y="5335969"/>
            <a:chExt cx="2962521" cy="307777"/>
          </a:xfrm>
        </p:grpSpPr>
        <p:cxnSp>
          <p:nvCxnSpPr>
            <p:cNvPr id="6" name="Gerade Verbindung mit Pfeil 5"/>
            <p:cNvCxnSpPr/>
            <p:nvPr/>
          </p:nvCxnSpPr>
          <p:spPr>
            <a:xfrm flipH="1">
              <a:off x="8098768" y="5473869"/>
              <a:ext cx="55728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Textfeld 62"/>
            <p:cNvSpPr txBox="1"/>
            <p:nvPr/>
          </p:nvSpPr>
          <p:spPr>
            <a:xfrm>
              <a:off x="8615928" y="5335969"/>
              <a:ext cx="2445361" cy="307777"/>
            </a:xfrm>
            <a:prstGeom prst="rect">
              <a:avLst/>
            </a:prstGeom>
            <a:noFill/>
          </p:spPr>
          <p:txBody>
            <a:bodyPr wrap="square" rtlCol="0">
              <a:spAutoFit/>
            </a:bodyPr>
            <a:lstStyle/>
            <a:p>
              <a:r>
                <a:rPr lang="de-CH" sz="1400" b="1" dirty="0" smtClean="0">
                  <a:latin typeface="Arial" panose="020B0604020202020204" pitchFamily="34" charset="0"/>
                  <a:cs typeface="Arial" panose="020B0604020202020204" pitchFamily="34" charset="0"/>
                </a:rPr>
                <a:t>Höhe bei Leinenwinkel 45°</a:t>
              </a:r>
              <a:endParaRPr lang="de-CH" sz="1400" b="1" dirty="0">
                <a:latin typeface="Arial" panose="020B0604020202020204" pitchFamily="34" charset="0"/>
                <a:cs typeface="Arial" panose="020B0604020202020204" pitchFamily="34" charset="0"/>
              </a:endParaRPr>
            </a:p>
          </p:txBody>
        </p:sp>
      </p:grpSp>
      <p:grpSp>
        <p:nvGrpSpPr>
          <p:cNvPr id="49" name="Gruppieren 48"/>
          <p:cNvGrpSpPr/>
          <p:nvPr/>
        </p:nvGrpSpPr>
        <p:grpSpPr>
          <a:xfrm>
            <a:off x="3996959" y="4813314"/>
            <a:ext cx="926966" cy="846234"/>
            <a:chOff x="9421592" y="4988173"/>
            <a:chExt cx="996883" cy="373778"/>
          </a:xfrm>
        </p:grpSpPr>
        <p:sp>
          <p:nvSpPr>
            <p:cNvPr id="115" name="Rechteckige Legende 1"/>
            <p:cNvSpPr/>
            <p:nvPr/>
          </p:nvSpPr>
          <p:spPr>
            <a:xfrm flipV="1">
              <a:off x="9466882" y="4988173"/>
              <a:ext cx="810619" cy="373778"/>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118" name="Textfeld 117"/>
            <p:cNvSpPr txBox="1"/>
            <p:nvPr/>
          </p:nvSpPr>
          <p:spPr>
            <a:xfrm>
              <a:off x="9421592" y="5153799"/>
              <a:ext cx="996883" cy="176727"/>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Nach vorne</a:t>
              </a:r>
            </a:p>
            <a:p>
              <a:r>
                <a:rPr lang="de-CH" sz="1000" dirty="0" smtClean="0">
                  <a:latin typeface="Arial" panose="020B0604020202020204" pitchFamily="34" charset="0"/>
                  <a:cs typeface="Arial" panose="020B0604020202020204" pitchFamily="34" charset="0"/>
                </a:rPr>
                <a:t>versetzt</a:t>
              </a:r>
              <a:endParaRPr lang="de-CH" sz="1000" dirty="0">
                <a:latin typeface="Arial" panose="020B0604020202020204" pitchFamily="34" charset="0"/>
                <a:cs typeface="Arial" panose="020B0604020202020204" pitchFamily="34" charset="0"/>
              </a:endParaRPr>
            </a:p>
          </p:txBody>
        </p:sp>
      </p:grpSp>
      <p:sp>
        <p:nvSpPr>
          <p:cNvPr id="65" name="Ellipse 64"/>
          <p:cNvSpPr/>
          <p:nvPr/>
        </p:nvSpPr>
        <p:spPr>
          <a:xfrm>
            <a:off x="6057785" y="3783301"/>
            <a:ext cx="263190" cy="26319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6" name="Ellipse 65"/>
          <p:cNvSpPr/>
          <p:nvPr/>
        </p:nvSpPr>
        <p:spPr>
          <a:xfrm>
            <a:off x="6020229" y="3748544"/>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3022028"/>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9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17"/>
                                        </p:tgtEl>
                                        <p:attrNameLst>
                                          <p:attrName>style.visibility</p:attrName>
                                        </p:attrNameLst>
                                      </p:cBhvr>
                                      <p:to>
                                        <p:strVal val="visible"/>
                                      </p:to>
                                    </p:set>
                                    <p:animEffect transition="in" filter="fade">
                                      <p:cBhvr>
                                        <p:cTn id="32" dur="1000"/>
                                        <p:tgtEl>
                                          <p:spTgt spid="117"/>
                                        </p:tgtEl>
                                      </p:cBhvr>
                                    </p:animEffect>
                                    <p:anim calcmode="lin" valueType="num">
                                      <p:cBhvr>
                                        <p:cTn id="33" dur="1000" fill="hold"/>
                                        <p:tgtEl>
                                          <p:spTgt spid="117"/>
                                        </p:tgtEl>
                                        <p:attrNameLst>
                                          <p:attrName>ppt_x</p:attrName>
                                        </p:attrNameLst>
                                      </p:cBhvr>
                                      <p:tavLst>
                                        <p:tav tm="0">
                                          <p:val>
                                            <p:strVal val="#ppt_x"/>
                                          </p:val>
                                        </p:tav>
                                        <p:tav tm="100000">
                                          <p:val>
                                            <p:strVal val="#ppt_x"/>
                                          </p:val>
                                        </p:tav>
                                      </p:tavLst>
                                    </p:anim>
                                    <p:anim calcmode="lin" valueType="num">
                                      <p:cBhvr>
                                        <p:cTn id="34" dur="1000" fill="hold"/>
                                        <p:tgtEl>
                                          <p:spTgt spid="1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1000"/>
                                        <p:tgtEl>
                                          <p:spTgt spid="33"/>
                                        </p:tgtEl>
                                      </p:cBhvr>
                                    </p:animEffect>
                                    <p:anim calcmode="lin" valueType="num">
                                      <p:cBhvr>
                                        <p:cTn id="44" dur="1000" fill="hold"/>
                                        <p:tgtEl>
                                          <p:spTgt spid="33"/>
                                        </p:tgtEl>
                                        <p:attrNameLst>
                                          <p:attrName>ppt_x</p:attrName>
                                        </p:attrNameLst>
                                      </p:cBhvr>
                                      <p:tavLst>
                                        <p:tav tm="0">
                                          <p:val>
                                            <p:strVal val="#ppt_x"/>
                                          </p:val>
                                        </p:tav>
                                        <p:tav tm="100000">
                                          <p:val>
                                            <p:strVal val="#ppt_x"/>
                                          </p:val>
                                        </p:tav>
                                      </p:tavLst>
                                    </p:anim>
                                    <p:anim calcmode="lin" valueType="num">
                                      <p:cBhvr>
                                        <p:cTn id="4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1000"/>
                                        <p:tgtEl>
                                          <p:spTgt spid="36"/>
                                        </p:tgtEl>
                                      </p:cBhvr>
                                    </p:animEffect>
                                    <p:anim calcmode="lin" valueType="num">
                                      <p:cBhvr>
                                        <p:cTn id="51" dur="1000" fill="hold"/>
                                        <p:tgtEl>
                                          <p:spTgt spid="36"/>
                                        </p:tgtEl>
                                        <p:attrNameLst>
                                          <p:attrName>ppt_x</p:attrName>
                                        </p:attrNameLst>
                                      </p:cBhvr>
                                      <p:tavLst>
                                        <p:tav tm="0">
                                          <p:val>
                                            <p:strVal val="#ppt_x"/>
                                          </p:val>
                                        </p:tav>
                                        <p:tav tm="100000">
                                          <p:val>
                                            <p:strVal val="#ppt_x"/>
                                          </p:val>
                                        </p:tav>
                                      </p:tavLst>
                                    </p:anim>
                                    <p:anim calcmode="lin" valueType="num">
                                      <p:cBhvr>
                                        <p:cTn id="5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107"/>
                                        </p:tgtEl>
                                        <p:attrNameLst>
                                          <p:attrName>style.visibility</p:attrName>
                                        </p:attrNameLst>
                                      </p:cBhvr>
                                      <p:to>
                                        <p:strVal val="visible"/>
                                      </p:to>
                                    </p:set>
                                    <p:animEffect transition="in" filter="fade">
                                      <p:cBhvr>
                                        <p:cTn id="69" dur="1000"/>
                                        <p:tgtEl>
                                          <p:spTgt spid="107"/>
                                        </p:tgtEl>
                                      </p:cBhvr>
                                    </p:animEffect>
                                    <p:anim calcmode="lin" valueType="num">
                                      <p:cBhvr>
                                        <p:cTn id="70" dur="1000" fill="hold"/>
                                        <p:tgtEl>
                                          <p:spTgt spid="107"/>
                                        </p:tgtEl>
                                        <p:attrNameLst>
                                          <p:attrName>ppt_x</p:attrName>
                                        </p:attrNameLst>
                                      </p:cBhvr>
                                      <p:tavLst>
                                        <p:tav tm="0">
                                          <p:val>
                                            <p:strVal val="#ppt_x"/>
                                          </p:val>
                                        </p:tav>
                                        <p:tav tm="100000">
                                          <p:val>
                                            <p:strVal val="#ppt_x"/>
                                          </p:val>
                                        </p:tav>
                                      </p:tavLst>
                                    </p:anim>
                                    <p:anim calcmode="lin" valueType="num">
                                      <p:cBhvr>
                                        <p:cTn id="71"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1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121"/>
                                        </p:tgtEl>
                                        <p:attrNameLst>
                                          <p:attrName>style.visibility</p:attrName>
                                        </p:attrNameLst>
                                      </p:cBhvr>
                                      <p:to>
                                        <p:strVal val="visible"/>
                                      </p:to>
                                    </p:set>
                                    <p:animEffect transition="in" filter="fade">
                                      <p:cBhvr>
                                        <p:cTn id="80" dur="1000"/>
                                        <p:tgtEl>
                                          <p:spTgt spid="121"/>
                                        </p:tgtEl>
                                      </p:cBhvr>
                                    </p:animEffect>
                                    <p:anim calcmode="lin" valueType="num">
                                      <p:cBhvr>
                                        <p:cTn id="81" dur="1000" fill="hold"/>
                                        <p:tgtEl>
                                          <p:spTgt spid="121"/>
                                        </p:tgtEl>
                                        <p:attrNameLst>
                                          <p:attrName>ppt_x</p:attrName>
                                        </p:attrNameLst>
                                      </p:cBhvr>
                                      <p:tavLst>
                                        <p:tav tm="0">
                                          <p:val>
                                            <p:strVal val="#ppt_x"/>
                                          </p:val>
                                        </p:tav>
                                        <p:tav tm="100000">
                                          <p:val>
                                            <p:strVal val="#ppt_x"/>
                                          </p:val>
                                        </p:tav>
                                      </p:tavLst>
                                    </p:anim>
                                    <p:anim calcmode="lin" valueType="num">
                                      <p:cBhvr>
                                        <p:cTn id="82" dur="1000" fill="hold"/>
                                        <p:tgtEl>
                                          <p:spTgt spid="121"/>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1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49"/>
                                        </p:tgtEl>
                                        <p:attrNameLst>
                                          <p:attrName>style.visibility</p:attrName>
                                        </p:attrNameLst>
                                      </p:cBhvr>
                                      <p:to>
                                        <p:strVal val="visible"/>
                                      </p:to>
                                    </p:set>
                                    <p:animEffect transition="in" filter="fade">
                                      <p:cBhvr>
                                        <p:cTn id="91" dur="1000"/>
                                        <p:tgtEl>
                                          <p:spTgt spid="49"/>
                                        </p:tgtEl>
                                      </p:cBhvr>
                                    </p:animEffect>
                                    <p:anim calcmode="lin" valueType="num">
                                      <p:cBhvr>
                                        <p:cTn id="92" dur="1000" fill="hold"/>
                                        <p:tgtEl>
                                          <p:spTgt spid="49"/>
                                        </p:tgtEl>
                                        <p:attrNameLst>
                                          <p:attrName>ppt_x</p:attrName>
                                        </p:attrNameLst>
                                      </p:cBhvr>
                                      <p:tavLst>
                                        <p:tav tm="0">
                                          <p:val>
                                            <p:strVal val="#ppt_x"/>
                                          </p:val>
                                        </p:tav>
                                        <p:tav tm="100000">
                                          <p:val>
                                            <p:strVal val="#ppt_x"/>
                                          </p:val>
                                        </p:tav>
                                      </p:tavLst>
                                    </p:anim>
                                    <p:anim calcmode="lin" valueType="num">
                                      <p:cBhvr>
                                        <p:cTn id="93"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66"/>
                                        </p:tgtEl>
                                        <p:attrNameLst>
                                          <p:attrName>style.visibility</p:attrName>
                                        </p:attrNameLst>
                                      </p:cBhvr>
                                      <p:to>
                                        <p:strVal val="visible"/>
                                      </p:to>
                                    </p:set>
                                    <p:anim calcmode="lin" valueType="num">
                                      <p:cBhvr additive="base">
                                        <p:cTn id="98" dur="500" fill="hold"/>
                                        <p:tgtEl>
                                          <p:spTgt spid="66"/>
                                        </p:tgtEl>
                                        <p:attrNameLst>
                                          <p:attrName>ppt_x</p:attrName>
                                        </p:attrNameLst>
                                      </p:cBhvr>
                                      <p:tavLst>
                                        <p:tav tm="0">
                                          <p:val>
                                            <p:strVal val="#ppt_x"/>
                                          </p:val>
                                        </p:tav>
                                        <p:tav tm="100000">
                                          <p:val>
                                            <p:strVal val="#ppt_x"/>
                                          </p:val>
                                        </p:tav>
                                      </p:tavLst>
                                    </p:anim>
                                    <p:anim calcmode="lin" valueType="num">
                                      <p:cBhvr additive="base">
                                        <p:cTn id="99"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6" grpId="0" animBg="1"/>
      <p:bldP spid="97" grpId="0" animBg="1"/>
      <p:bldP spid="104" grpId="0" animBg="1"/>
      <p:bldP spid="106" grpId="0" animBg="1"/>
      <p:bldP spid="110" grpId="0" animBg="1"/>
      <p:bldP spid="113" grpId="0" animBg="1"/>
      <p:bldP spid="3" grpId="0" animBg="1"/>
      <p:bldP spid="62" grpId="0"/>
      <p:bldP spid="6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F964B1A9-64A8-4DCC-91EF-1F5ED7FAE30B}" type="datetime4">
              <a:rPr lang="de-DE" smtClean="0"/>
              <a:t>29. Januar 2019</a:t>
            </a:fld>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47</a:t>
            </a:fld>
            <a:endParaRPr lang="de-CH" dirty="0"/>
          </a:p>
        </p:txBody>
      </p:sp>
      <p:sp>
        <p:nvSpPr>
          <p:cNvPr id="11" name="Textfeld 10"/>
          <p:cNvSpPr txBox="1"/>
          <p:nvPr/>
        </p:nvSpPr>
        <p:spPr>
          <a:xfrm>
            <a:off x="9982200" y="107827"/>
            <a:ext cx="2625214" cy="461665"/>
          </a:xfrm>
          <a:prstGeom prst="rect">
            <a:avLst/>
          </a:prstGeom>
          <a:noFill/>
        </p:spPr>
        <p:txBody>
          <a:bodyPr wrap="square" rtlCol="0">
            <a:spAutoFit/>
          </a:bodyPr>
          <a:lstStyle/>
          <a:p>
            <a:pPr algn="ctr"/>
            <a:r>
              <a:rPr lang="en-US" sz="2400" b="1" dirty="0" err="1" smtClean="0"/>
              <a:t>Kleeblatt</a:t>
            </a:r>
            <a:endParaRPr lang="de-CH" sz="2400" dirty="0"/>
          </a:p>
        </p:txBody>
      </p:sp>
      <p:sp>
        <p:nvSpPr>
          <p:cNvPr id="7" name="Textfeld 6"/>
          <p:cNvSpPr txBox="1"/>
          <p:nvPr/>
        </p:nvSpPr>
        <p:spPr>
          <a:xfrm>
            <a:off x="4079689" y="1558246"/>
            <a:ext cx="1419225" cy="646331"/>
          </a:xfrm>
          <a:prstGeom prst="rect">
            <a:avLst/>
          </a:prstGeom>
          <a:noFill/>
        </p:spPr>
        <p:txBody>
          <a:bodyPr wrap="square" rtlCol="0">
            <a:spAutoFit/>
          </a:bodyPr>
          <a:lstStyle/>
          <a:p>
            <a:pPr algn="r"/>
            <a:r>
              <a:rPr lang="de-CH" dirty="0" smtClean="0"/>
              <a:t>42° Leinenwinkel</a:t>
            </a:r>
            <a:endParaRPr lang="de-CH" dirty="0"/>
          </a:p>
        </p:txBody>
      </p:sp>
      <p:sp>
        <p:nvSpPr>
          <p:cNvPr id="9" name="Textfeld 8"/>
          <p:cNvSpPr txBox="1"/>
          <p:nvPr/>
        </p:nvSpPr>
        <p:spPr>
          <a:xfrm>
            <a:off x="6895147" y="1558246"/>
            <a:ext cx="1419225" cy="646331"/>
          </a:xfrm>
          <a:prstGeom prst="rect">
            <a:avLst/>
          </a:prstGeom>
          <a:noFill/>
        </p:spPr>
        <p:txBody>
          <a:bodyPr wrap="square" rtlCol="0">
            <a:spAutoFit/>
          </a:bodyPr>
          <a:lstStyle/>
          <a:p>
            <a:r>
              <a:rPr lang="de-CH" dirty="0" smtClean="0"/>
              <a:t>42° Leinenwinkel</a:t>
            </a:r>
            <a:endParaRPr lang="de-CH" dirty="0"/>
          </a:p>
        </p:txBody>
      </p:sp>
      <p:sp>
        <p:nvSpPr>
          <p:cNvPr id="10" name="Textfeld 9"/>
          <p:cNvSpPr txBox="1"/>
          <p:nvPr/>
        </p:nvSpPr>
        <p:spPr>
          <a:xfrm rot="16200000">
            <a:off x="4698136" y="3507585"/>
            <a:ext cx="2524125" cy="369332"/>
          </a:xfrm>
          <a:prstGeom prst="rect">
            <a:avLst/>
          </a:prstGeom>
          <a:noFill/>
        </p:spPr>
        <p:txBody>
          <a:bodyPr wrap="square" rtlCol="0">
            <a:spAutoFit/>
          </a:bodyPr>
          <a:lstStyle/>
          <a:p>
            <a:r>
              <a:rPr lang="de-CH" dirty="0" smtClean="0"/>
              <a:t>Mittellinie</a:t>
            </a:r>
            <a:endParaRPr lang="de-CH" dirty="0"/>
          </a:p>
        </p:txBody>
      </p:sp>
      <p:sp>
        <p:nvSpPr>
          <p:cNvPr id="12" name="Textfeld 11"/>
          <p:cNvSpPr txBox="1"/>
          <p:nvPr/>
        </p:nvSpPr>
        <p:spPr>
          <a:xfrm>
            <a:off x="4880742" y="473005"/>
            <a:ext cx="2271307" cy="369332"/>
          </a:xfrm>
          <a:prstGeom prst="rect">
            <a:avLst/>
          </a:prstGeom>
          <a:noFill/>
        </p:spPr>
        <p:txBody>
          <a:bodyPr wrap="square" rtlCol="0">
            <a:spAutoFit/>
          </a:bodyPr>
          <a:lstStyle/>
          <a:p>
            <a:r>
              <a:rPr lang="de-CH" dirty="0" smtClean="0"/>
              <a:t>90 ° </a:t>
            </a:r>
            <a:r>
              <a:rPr lang="de-CH" dirty="0" err="1" smtClean="0"/>
              <a:t>Wingover</a:t>
            </a:r>
            <a:r>
              <a:rPr lang="de-CH" dirty="0" smtClean="0"/>
              <a:t> Linie</a:t>
            </a:r>
            <a:endParaRPr lang="de-CH" dirty="0"/>
          </a:p>
        </p:txBody>
      </p:sp>
      <p:sp>
        <p:nvSpPr>
          <p:cNvPr id="2" name="Pfeil nach unten 1"/>
          <p:cNvSpPr/>
          <p:nvPr/>
        </p:nvSpPr>
        <p:spPr>
          <a:xfrm>
            <a:off x="7421880" y="2247308"/>
            <a:ext cx="365760" cy="5263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Pfeil nach unten 12"/>
          <p:cNvSpPr/>
          <p:nvPr/>
        </p:nvSpPr>
        <p:spPr>
          <a:xfrm>
            <a:off x="4606422" y="2244373"/>
            <a:ext cx="365760" cy="5263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869239954"/>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89" name="Gerader Verbinder 88"/>
          <p:cNvCxnSpPr/>
          <p:nvPr/>
        </p:nvCxnSpPr>
        <p:spPr>
          <a:xfrm flipV="1">
            <a:off x="5362291" y="5432069"/>
            <a:ext cx="3248309" cy="2172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2" name="Datumsplatzhalter 81"/>
          <p:cNvSpPr>
            <a:spLocks noGrp="1"/>
          </p:cNvSpPr>
          <p:nvPr>
            <p:ph type="dt" sz="half" idx="10"/>
          </p:nvPr>
        </p:nvSpPr>
        <p:spPr/>
        <p:txBody>
          <a:bodyPr/>
          <a:lstStyle/>
          <a:p>
            <a:fld id="{E9A13A18-5FAC-434C-A7E1-0E322A21D845}" type="datetime4">
              <a:rPr lang="de-DE" smtClean="0"/>
              <a:t>29. Januar 2019</a:t>
            </a:fld>
            <a:endParaRPr lang="de-CH"/>
          </a:p>
        </p:txBody>
      </p:sp>
      <p:sp>
        <p:nvSpPr>
          <p:cNvPr id="83" name="Fußzeilenplatzhalter 82"/>
          <p:cNvSpPr>
            <a:spLocks noGrp="1"/>
          </p:cNvSpPr>
          <p:nvPr>
            <p:ph type="ftr" sz="quarter" idx="11"/>
          </p:nvPr>
        </p:nvSpPr>
        <p:spPr/>
        <p:txBody>
          <a:bodyPr/>
          <a:lstStyle/>
          <a:p>
            <a:r>
              <a:rPr lang="de-DE" smtClean="0"/>
              <a:t>CIAM PR Kurs D</a:t>
            </a:r>
            <a:endParaRPr lang="de-CH"/>
          </a:p>
        </p:txBody>
      </p:sp>
      <p:sp>
        <p:nvSpPr>
          <p:cNvPr id="84" name="Foliennummernplatzhalter 83"/>
          <p:cNvSpPr>
            <a:spLocks noGrp="1"/>
          </p:cNvSpPr>
          <p:nvPr>
            <p:ph type="sldNum" sz="quarter" idx="12"/>
          </p:nvPr>
        </p:nvSpPr>
        <p:spPr/>
        <p:txBody>
          <a:bodyPr/>
          <a:lstStyle/>
          <a:p>
            <a:fld id="{B4A00A18-D286-4678-8428-61D7CDEC32E1}" type="slidenum">
              <a:rPr lang="de-CH" smtClean="0"/>
              <a:t>48</a:t>
            </a:fld>
            <a:endParaRPr lang="de-CH"/>
          </a:p>
        </p:txBody>
      </p:sp>
      <p:cxnSp>
        <p:nvCxnSpPr>
          <p:cNvPr id="20" name="Gerader Verbinder 19"/>
          <p:cNvCxnSpPr/>
          <p:nvPr/>
        </p:nvCxnSpPr>
        <p:spPr>
          <a:xfrm>
            <a:off x="1059068" y="6181336"/>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14840" y="326384"/>
            <a:ext cx="4991338" cy="338554"/>
          </a:xfrm>
          <a:prstGeom prst="rect">
            <a:avLst/>
          </a:prstGeom>
          <a:noFill/>
        </p:spPr>
        <p:txBody>
          <a:bodyPr wrap="square" rtlCol="0">
            <a:spAutoFit/>
          </a:bodyPr>
          <a:lstStyle/>
          <a:p>
            <a:r>
              <a:rPr lang="de-CH" sz="1600" dirty="0" smtClean="0">
                <a:latin typeface="Arial Black" panose="020B0A04020102020204" pitchFamily="34" charset="0"/>
              </a:rPr>
              <a:t>4.2.15.16  </a:t>
            </a:r>
            <a:r>
              <a:rPr lang="de-CH" sz="1600" dirty="0" err="1" smtClean="0">
                <a:latin typeface="Arial Black" panose="020B0A04020102020204" pitchFamily="34" charset="0"/>
              </a:rPr>
              <a:t>Four-leaf</a:t>
            </a:r>
            <a:r>
              <a:rPr lang="de-CH" sz="1600" dirty="0" smtClean="0">
                <a:latin typeface="Arial Black" panose="020B0A04020102020204" pitchFamily="34" charset="0"/>
              </a:rPr>
              <a:t> </a:t>
            </a:r>
            <a:r>
              <a:rPr lang="de-CH" sz="1600" dirty="0" err="1" smtClean="0">
                <a:latin typeface="Arial Black" panose="020B0A04020102020204" pitchFamily="34" charset="0"/>
              </a:rPr>
              <a:t>clover</a:t>
            </a:r>
            <a:r>
              <a:rPr lang="de-CH" sz="1600" dirty="0" smtClean="0">
                <a:latin typeface="Arial Black" panose="020B0A04020102020204" pitchFamily="34" charset="0"/>
              </a:rPr>
              <a:t> </a:t>
            </a:r>
            <a:r>
              <a:rPr lang="de-CH" sz="1600" dirty="0" err="1" smtClean="0">
                <a:latin typeface="Arial Black" panose="020B0A04020102020204" pitchFamily="34" charset="0"/>
              </a:rPr>
              <a:t>manoeuvre</a:t>
            </a:r>
            <a:endParaRPr lang="de-CH" sz="1000" dirty="0">
              <a:latin typeface="Arial Black" panose="020B0A04020102020204" pitchFamily="34" charset="0"/>
            </a:endParaRPr>
          </a:p>
        </p:txBody>
      </p:sp>
      <p:cxnSp>
        <p:nvCxnSpPr>
          <p:cNvPr id="11" name="Gerader Verbinder 10"/>
          <p:cNvCxnSpPr/>
          <p:nvPr/>
        </p:nvCxnSpPr>
        <p:spPr>
          <a:xfrm>
            <a:off x="6159021" y="968696"/>
            <a:ext cx="24296" cy="4756791"/>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flipV="1">
            <a:off x="7213840" y="3393376"/>
            <a:ext cx="2215784" cy="14821"/>
          </a:xfrm>
          <a:prstGeom prst="line">
            <a:avLst/>
          </a:prstGeom>
          <a:ln w="381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8271048" y="5282326"/>
            <a:ext cx="1175999" cy="307777"/>
          </a:xfrm>
          <a:prstGeom prst="rect">
            <a:avLst/>
          </a:prstGeom>
          <a:noFill/>
        </p:spPr>
        <p:txBody>
          <a:bodyPr wrap="square" rtlCol="0">
            <a:spAutoFit/>
          </a:bodyPr>
          <a:lstStyle/>
          <a:p>
            <a:pPr algn="ctr"/>
            <a:r>
              <a:rPr lang="de-CH" sz="1400" b="1" dirty="0" smtClean="0">
                <a:latin typeface="Arial" panose="020B0604020202020204" pitchFamily="34" charset="0"/>
                <a:cs typeface="Arial" panose="020B0604020202020204" pitchFamily="34" charset="0"/>
              </a:rPr>
              <a:t>1.5 m</a:t>
            </a:r>
            <a:endParaRPr lang="de-CH" sz="1400" b="1" dirty="0">
              <a:latin typeface="Arial" panose="020B0604020202020204" pitchFamily="34" charset="0"/>
              <a:cs typeface="Arial" panose="020B0604020202020204" pitchFamily="34" charset="0"/>
            </a:endParaRPr>
          </a:p>
        </p:txBody>
      </p:sp>
      <p:sp>
        <p:nvSpPr>
          <p:cNvPr id="55" name="Textfeld 54"/>
          <p:cNvSpPr txBox="1"/>
          <p:nvPr/>
        </p:nvSpPr>
        <p:spPr>
          <a:xfrm>
            <a:off x="3234610" y="3262849"/>
            <a:ext cx="758718" cy="307777"/>
          </a:xfrm>
          <a:prstGeom prst="rect">
            <a:avLst/>
          </a:prstGeom>
          <a:noFill/>
        </p:spPr>
        <p:txBody>
          <a:bodyPr wrap="square" rtlCol="0">
            <a:spAutoFit/>
          </a:bodyPr>
          <a:lstStyle/>
          <a:p>
            <a:pPr algn="ctr"/>
            <a:r>
              <a:rPr lang="de-CH" sz="1400" b="1" dirty="0" smtClean="0">
                <a:latin typeface="Arial" panose="020B0604020202020204" pitchFamily="34" charset="0"/>
                <a:cs typeface="Arial" panose="020B0604020202020204" pitchFamily="34" charset="0"/>
              </a:rPr>
              <a:t>42°</a:t>
            </a:r>
            <a:endParaRPr lang="de-CH" sz="1400" b="1" dirty="0">
              <a:latin typeface="Arial" panose="020B0604020202020204" pitchFamily="34" charset="0"/>
              <a:cs typeface="Arial" panose="020B0604020202020204" pitchFamily="34" charset="0"/>
            </a:endParaRPr>
          </a:p>
        </p:txBody>
      </p:sp>
      <p:cxnSp>
        <p:nvCxnSpPr>
          <p:cNvPr id="39" name="Gerader Verbinder 38"/>
          <p:cNvCxnSpPr/>
          <p:nvPr/>
        </p:nvCxnSpPr>
        <p:spPr>
          <a:xfrm>
            <a:off x="1781880" y="1073544"/>
            <a:ext cx="302507"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0" name="Gerader Verbinder 39"/>
          <p:cNvCxnSpPr/>
          <p:nvPr/>
        </p:nvCxnSpPr>
        <p:spPr>
          <a:xfrm>
            <a:off x="1797718" y="871603"/>
            <a:ext cx="674327"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Textfeld 40"/>
          <p:cNvSpPr txBox="1"/>
          <p:nvPr/>
        </p:nvSpPr>
        <p:spPr>
          <a:xfrm>
            <a:off x="1059068" y="737133"/>
            <a:ext cx="950480" cy="461665"/>
          </a:xfrm>
          <a:prstGeom prst="rect">
            <a:avLst/>
          </a:prstGeom>
          <a:noFill/>
        </p:spPr>
        <p:txBody>
          <a:bodyPr wrap="square" rtlCol="0">
            <a:spAutoFit/>
          </a:bodyPr>
          <a:lstStyle/>
          <a:p>
            <a:r>
              <a:rPr lang="de-CH" sz="1200" dirty="0" smtClean="0">
                <a:latin typeface="Arial" panose="020B0604020202020204" pitchFamily="34" charset="0"/>
                <a:cs typeface="Arial" panose="020B0604020202020204" pitchFamily="34" charset="0"/>
              </a:rPr>
              <a:t>Regel</a:t>
            </a:r>
          </a:p>
          <a:p>
            <a:r>
              <a:rPr lang="de-CH" sz="1200" dirty="0" smtClean="0">
                <a:latin typeface="Arial" panose="020B0604020202020204" pitchFamily="34" charset="0"/>
                <a:cs typeface="Arial" panose="020B0604020202020204" pitchFamily="34" charset="0"/>
              </a:rPr>
              <a:t>Flugweg</a:t>
            </a:r>
            <a:endParaRPr lang="de-CH" sz="1200" dirty="0">
              <a:latin typeface="Arial" panose="020B0604020202020204" pitchFamily="34" charset="0"/>
              <a:cs typeface="Arial" panose="020B0604020202020204" pitchFamily="34" charset="0"/>
            </a:endParaRPr>
          </a:p>
        </p:txBody>
      </p:sp>
      <p:grpSp>
        <p:nvGrpSpPr>
          <p:cNvPr id="9" name="Gruppieren 8"/>
          <p:cNvGrpSpPr/>
          <p:nvPr/>
        </p:nvGrpSpPr>
        <p:grpSpPr>
          <a:xfrm flipH="1">
            <a:off x="6656608" y="2709849"/>
            <a:ext cx="1149040" cy="300336"/>
            <a:chOff x="2739031" y="3529251"/>
            <a:chExt cx="1149040" cy="300336"/>
          </a:xfrm>
        </p:grpSpPr>
        <p:sp>
          <p:nvSpPr>
            <p:cNvPr id="62" name="Rechteckige Legende 1"/>
            <p:cNvSpPr/>
            <p:nvPr/>
          </p:nvSpPr>
          <p:spPr>
            <a:xfrm rot="16200000">
              <a:off x="3197401" y="3138916"/>
              <a:ext cx="300336" cy="1081005"/>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63" name="Textfeld 62"/>
            <p:cNvSpPr txBox="1"/>
            <p:nvPr/>
          </p:nvSpPr>
          <p:spPr>
            <a:xfrm>
              <a:off x="2739031" y="3559887"/>
              <a:ext cx="865605"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  Versetzt</a:t>
              </a:r>
              <a:endParaRPr lang="de-CH" sz="1000" dirty="0">
                <a:latin typeface="Arial" panose="020B0604020202020204" pitchFamily="34" charset="0"/>
                <a:cs typeface="Arial" panose="020B0604020202020204" pitchFamily="34" charset="0"/>
              </a:endParaRPr>
            </a:p>
          </p:txBody>
        </p:sp>
      </p:grpSp>
      <p:sp>
        <p:nvSpPr>
          <p:cNvPr id="67" name="Pfeil nach rechts 66"/>
          <p:cNvSpPr/>
          <p:nvPr/>
        </p:nvSpPr>
        <p:spPr>
          <a:xfrm flipH="1">
            <a:off x="8996235" y="3223488"/>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70" name="Gerader Verbinder 69"/>
          <p:cNvCxnSpPr/>
          <p:nvPr/>
        </p:nvCxnSpPr>
        <p:spPr>
          <a:xfrm flipH="1" flipV="1">
            <a:off x="5326367" y="1435228"/>
            <a:ext cx="2748021" cy="4975"/>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71" name="Textfeld 70"/>
          <p:cNvSpPr txBox="1"/>
          <p:nvPr/>
        </p:nvSpPr>
        <p:spPr>
          <a:xfrm>
            <a:off x="8039479" y="1310779"/>
            <a:ext cx="1913512" cy="307777"/>
          </a:xfrm>
          <a:prstGeom prst="rect">
            <a:avLst/>
          </a:prstGeom>
          <a:noFill/>
        </p:spPr>
        <p:txBody>
          <a:bodyPr wrap="square" rtlCol="0">
            <a:spAutoFit/>
          </a:bodyPr>
          <a:lstStyle/>
          <a:p>
            <a:r>
              <a:rPr lang="de-CH" sz="1400" b="1" dirty="0" smtClean="0">
                <a:latin typeface="Arial" panose="020B0604020202020204" pitchFamily="34" charset="0"/>
                <a:cs typeface="Arial" panose="020B0604020202020204" pitchFamily="34" charset="0"/>
              </a:rPr>
              <a:t>90° </a:t>
            </a:r>
            <a:r>
              <a:rPr lang="de-CH" sz="1400" b="1" dirty="0" err="1" smtClean="0">
                <a:latin typeface="Arial" panose="020B0604020202020204" pitchFamily="34" charset="0"/>
                <a:cs typeface="Arial" panose="020B0604020202020204" pitchFamily="34" charset="0"/>
              </a:rPr>
              <a:t>Wingover</a:t>
            </a:r>
            <a:r>
              <a:rPr lang="de-CH" sz="1400" b="1" dirty="0" smtClean="0">
                <a:latin typeface="Arial" panose="020B0604020202020204" pitchFamily="34" charset="0"/>
                <a:cs typeface="Arial" panose="020B0604020202020204" pitchFamily="34" charset="0"/>
              </a:rPr>
              <a:t> Linie</a:t>
            </a:r>
            <a:endParaRPr lang="de-CH" sz="1400" b="1" dirty="0">
              <a:latin typeface="Arial" panose="020B0604020202020204" pitchFamily="34" charset="0"/>
              <a:cs typeface="Arial" panose="020B0604020202020204" pitchFamily="34" charset="0"/>
            </a:endParaRPr>
          </a:p>
        </p:txBody>
      </p:sp>
      <p:sp>
        <p:nvSpPr>
          <p:cNvPr id="19" name="Bogen 18"/>
          <p:cNvSpPr/>
          <p:nvPr/>
        </p:nvSpPr>
        <p:spPr>
          <a:xfrm rot="16200000">
            <a:off x="6140924" y="1735755"/>
            <a:ext cx="1823152" cy="1776272"/>
          </a:xfrm>
          <a:prstGeom prst="arc">
            <a:avLst>
              <a:gd name="adj1" fmla="val 16200000"/>
              <a:gd name="adj2" fmla="val 11651253"/>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74" name="Gerader Verbinder 73"/>
          <p:cNvCxnSpPr>
            <a:stCxn id="78" idx="0"/>
          </p:cNvCxnSpPr>
          <p:nvPr/>
        </p:nvCxnSpPr>
        <p:spPr>
          <a:xfrm>
            <a:off x="5654216" y="3153144"/>
            <a:ext cx="1205005" cy="359374"/>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78" name="Bogen 77"/>
          <p:cNvSpPr/>
          <p:nvPr/>
        </p:nvSpPr>
        <p:spPr>
          <a:xfrm rot="17168866" flipH="1">
            <a:off x="4203790" y="3068682"/>
            <a:ext cx="2297102" cy="2385286"/>
          </a:xfrm>
          <a:prstGeom prst="arc">
            <a:avLst>
              <a:gd name="adj1" fmla="val 10854586"/>
              <a:gd name="adj2" fmla="val 6313829"/>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grpSp>
        <p:nvGrpSpPr>
          <p:cNvPr id="36" name="Gruppieren 35"/>
          <p:cNvGrpSpPr/>
          <p:nvPr/>
        </p:nvGrpSpPr>
        <p:grpSpPr>
          <a:xfrm>
            <a:off x="6740047" y="1752065"/>
            <a:ext cx="705419" cy="514544"/>
            <a:chOff x="3800213" y="2186609"/>
            <a:chExt cx="683114" cy="514544"/>
          </a:xfrm>
        </p:grpSpPr>
        <p:sp>
          <p:nvSpPr>
            <p:cNvPr id="17" name="Bogen 16"/>
            <p:cNvSpPr/>
            <p:nvPr/>
          </p:nvSpPr>
          <p:spPr>
            <a:xfrm>
              <a:off x="4339145" y="2186609"/>
              <a:ext cx="45719"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87" name="Rechteckige Legende 1"/>
            <p:cNvSpPr/>
            <p:nvPr/>
          </p:nvSpPr>
          <p:spPr>
            <a:xfrm flipV="1">
              <a:off x="3817631" y="2235665"/>
              <a:ext cx="538231" cy="465488"/>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88" name="Textfeld 87"/>
            <p:cNvSpPr txBox="1"/>
            <p:nvPr/>
          </p:nvSpPr>
          <p:spPr>
            <a:xfrm>
              <a:off x="3800213" y="2431488"/>
              <a:ext cx="683114"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Zu tief</a:t>
              </a:r>
              <a:endParaRPr lang="de-CH" sz="1000" dirty="0">
                <a:latin typeface="Arial" panose="020B0604020202020204" pitchFamily="34" charset="0"/>
                <a:cs typeface="Arial" panose="020B0604020202020204" pitchFamily="34" charset="0"/>
              </a:endParaRPr>
            </a:p>
          </p:txBody>
        </p:sp>
      </p:grpSp>
      <p:sp>
        <p:nvSpPr>
          <p:cNvPr id="91" name="Bogen 90"/>
          <p:cNvSpPr/>
          <p:nvPr/>
        </p:nvSpPr>
        <p:spPr>
          <a:xfrm rot="363205" flipH="1">
            <a:off x="4365363" y="1356092"/>
            <a:ext cx="2176010" cy="2300526"/>
          </a:xfrm>
          <a:prstGeom prst="arc">
            <a:avLst>
              <a:gd name="adj1" fmla="val 11129041"/>
              <a:gd name="adj2" fmla="val 7028815"/>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grpSp>
        <p:nvGrpSpPr>
          <p:cNvPr id="92" name="Gruppieren 91"/>
          <p:cNvGrpSpPr/>
          <p:nvPr/>
        </p:nvGrpSpPr>
        <p:grpSpPr>
          <a:xfrm flipH="1">
            <a:off x="8636814" y="3995867"/>
            <a:ext cx="1158499" cy="300336"/>
            <a:chOff x="2783845" y="3527121"/>
            <a:chExt cx="1158499" cy="300336"/>
          </a:xfrm>
        </p:grpSpPr>
        <p:sp>
          <p:nvSpPr>
            <p:cNvPr id="93" name="Rechteckige Legende 1"/>
            <p:cNvSpPr/>
            <p:nvPr/>
          </p:nvSpPr>
          <p:spPr>
            <a:xfrm rot="16200000">
              <a:off x="3268336" y="3153448"/>
              <a:ext cx="300336" cy="1047681"/>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94" name="Textfeld 93"/>
            <p:cNvSpPr txBox="1"/>
            <p:nvPr/>
          </p:nvSpPr>
          <p:spPr>
            <a:xfrm flipH="1">
              <a:off x="2783845" y="3563233"/>
              <a:ext cx="833639"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Versetzt</a:t>
              </a:r>
              <a:endParaRPr lang="de-CH" sz="1000" dirty="0">
                <a:latin typeface="Arial" panose="020B0604020202020204" pitchFamily="34" charset="0"/>
                <a:cs typeface="Arial" panose="020B0604020202020204" pitchFamily="34" charset="0"/>
              </a:endParaRPr>
            </a:p>
          </p:txBody>
        </p:sp>
      </p:grpSp>
      <p:sp>
        <p:nvSpPr>
          <p:cNvPr id="64" name="Pfeil nach rechts 63"/>
          <p:cNvSpPr/>
          <p:nvPr/>
        </p:nvSpPr>
        <p:spPr>
          <a:xfrm rot="5400000" flipH="1">
            <a:off x="5942103" y="593045"/>
            <a:ext cx="433834" cy="34393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2" name="Gruppieren 1"/>
          <p:cNvGrpSpPr/>
          <p:nvPr/>
        </p:nvGrpSpPr>
        <p:grpSpPr>
          <a:xfrm>
            <a:off x="4191566" y="1433686"/>
            <a:ext cx="3974474" cy="3987886"/>
            <a:chOff x="4191566" y="1433686"/>
            <a:chExt cx="3974474" cy="3987886"/>
          </a:xfrm>
        </p:grpSpPr>
        <p:sp>
          <p:nvSpPr>
            <p:cNvPr id="16" name="Ellipse 15"/>
            <p:cNvSpPr/>
            <p:nvPr/>
          </p:nvSpPr>
          <p:spPr>
            <a:xfrm>
              <a:off x="4191566" y="1433686"/>
              <a:ext cx="1983545" cy="1983545"/>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8" name="Ellipse 67"/>
            <p:cNvSpPr/>
            <p:nvPr/>
          </p:nvSpPr>
          <p:spPr>
            <a:xfrm>
              <a:off x="4194474" y="3422217"/>
              <a:ext cx="1983545" cy="1983545"/>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5" name="Ellipse 64"/>
            <p:cNvSpPr/>
            <p:nvPr/>
          </p:nvSpPr>
          <p:spPr>
            <a:xfrm>
              <a:off x="6182495" y="1440166"/>
              <a:ext cx="1983545" cy="1983545"/>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6" name="Ellipse 65"/>
            <p:cNvSpPr/>
            <p:nvPr/>
          </p:nvSpPr>
          <p:spPr>
            <a:xfrm>
              <a:off x="6180159" y="3438027"/>
              <a:ext cx="1983545" cy="1983545"/>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cxnSp>
        <p:nvCxnSpPr>
          <p:cNvPr id="73" name="Gerader Verbinder 72"/>
          <p:cNvCxnSpPr>
            <a:stCxn id="78" idx="2"/>
          </p:cNvCxnSpPr>
          <p:nvPr/>
        </p:nvCxnSpPr>
        <p:spPr>
          <a:xfrm flipV="1">
            <a:off x="6541624" y="2425458"/>
            <a:ext cx="0" cy="1854908"/>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6" name="Gerader Verbinder 85"/>
          <p:cNvCxnSpPr>
            <a:stCxn id="99" idx="0"/>
          </p:cNvCxnSpPr>
          <p:nvPr/>
        </p:nvCxnSpPr>
        <p:spPr>
          <a:xfrm flipH="1">
            <a:off x="5836074" y="3131243"/>
            <a:ext cx="1357628" cy="451956"/>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nvGrpSpPr>
          <p:cNvPr id="79" name="Gruppieren 78"/>
          <p:cNvGrpSpPr/>
          <p:nvPr/>
        </p:nvGrpSpPr>
        <p:grpSpPr>
          <a:xfrm rot="3147508">
            <a:off x="4922516" y="2543726"/>
            <a:ext cx="1389997" cy="300336"/>
            <a:chOff x="2894663" y="3527121"/>
            <a:chExt cx="1047681" cy="300336"/>
          </a:xfrm>
        </p:grpSpPr>
        <p:sp>
          <p:nvSpPr>
            <p:cNvPr id="80" name="Rechteckige Legende 1"/>
            <p:cNvSpPr/>
            <p:nvPr/>
          </p:nvSpPr>
          <p:spPr>
            <a:xfrm rot="16200000">
              <a:off x="3268336" y="3153448"/>
              <a:ext cx="300336" cy="1047681"/>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85" name="Textfeld 84"/>
            <p:cNvSpPr txBox="1"/>
            <p:nvPr/>
          </p:nvSpPr>
          <p:spPr>
            <a:xfrm flipH="1">
              <a:off x="2976205" y="3537456"/>
              <a:ext cx="683114"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Steigflug</a:t>
              </a:r>
              <a:endParaRPr lang="de-CH" sz="1000" dirty="0">
                <a:latin typeface="Arial" panose="020B0604020202020204" pitchFamily="34" charset="0"/>
                <a:cs typeface="Arial" panose="020B0604020202020204" pitchFamily="34" charset="0"/>
              </a:endParaRPr>
            </a:p>
          </p:txBody>
        </p:sp>
      </p:grpSp>
      <p:grpSp>
        <p:nvGrpSpPr>
          <p:cNvPr id="95" name="Gruppieren 94"/>
          <p:cNvGrpSpPr/>
          <p:nvPr/>
        </p:nvGrpSpPr>
        <p:grpSpPr>
          <a:xfrm>
            <a:off x="5096511" y="3636577"/>
            <a:ext cx="705419" cy="514544"/>
            <a:chOff x="3800213" y="2186609"/>
            <a:chExt cx="683114" cy="514544"/>
          </a:xfrm>
        </p:grpSpPr>
        <p:sp>
          <p:nvSpPr>
            <p:cNvPr id="96" name="Bogen 95"/>
            <p:cNvSpPr/>
            <p:nvPr/>
          </p:nvSpPr>
          <p:spPr>
            <a:xfrm>
              <a:off x="4339145" y="2186609"/>
              <a:ext cx="45719"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97" name="Rechteckige Legende 1"/>
            <p:cNvSpPr/>
            <p:nvPr/>
          </p:nvSpPr>
          <p:spPr>
            <a:xfrm flipV="1">
              <a:off x="3817631" y="2235665"/>
              <a:ext cx="538231" cy="465488"/>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98" name="Textfeld 97"/>
            <p:cNvSpPr txBox="1"/>
            <p:nvPr/>
          </p:nvSpPr>
          <p:spPr>
            <a:xfrm>
              <a:off x="3800213" y="2431488"/>
              <a:ext cx="683114"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Zu tief</a:t>
              </a:r>
              <a:endParaRPr lang="de-CH" sz="1000" dirty="0">
                <a:latin typeface="Arial" panose="020B0604020202020204" pitchFamily="34" charset="0"/>
                <a:cs typeface="Arial" panose="020B0604020202020204" pitchFamily="34" charset="0"/>
              </a:endParaRPr>
            </a:p>
          </p:txBody>
        </p:sp>
      </p:grpSp>
      <p:sp>
        <p:nvSpPr>
          <p:cNvPr id="99" name="Bogen 98"/>
          <p:cNvSpPr/>
          <p:nvPr/>
        </p:nvSpPr>
        <p:spPr>
          <a:xfrm rot="16200000">
            <a:off x="6479178" y="3126667"/>
            <a:ext cx="2108265" cy="1990936"/>
          </a:xfrm>
          <a:prstGeom prst="arc">
            <a:avLst>
              <a:gd name="adj1" fmla="val 20464912"/>
              <a:gd name="adj2" fmla="val 16291712"/>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grpSp>
        <p:nvGrpSpPr>
          <p:cNvPr id="43" name="Gruppieren 42"/>
          <p:cNvGrpSpPr/>
          <p:nvPr/>
        </p:nvGrpSpPr>
        <p:grpSpPr>
          <a:xfrm>
            <a:off x="7057239" y="3203178"/>
            <a:ext cx="452029" cy="1389997"/>
            <a:chOff x="7026821" y="3634388"/>
            <a:chExt cx="452029" cy="1389997"/>
          </a:xfrm>
        </p:grpSpPr>
        <p:sp>
          <p:nvSpPr>
            <p:cNvPr id="101" name="Rechteckige Legende 1"/>
            <p:cNvSpPr/>
            <p:nvPr/>
          </p:nvSpPr>
          <p:spPr>
            <a:xfrm rot="8640135">
              <a:off x="7026821" y="3634388"/>
              <a:ext cx="300336" cy="1389997"/>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102" name="Textfeld 101"/>
            <p:cNvSpPr txBox="1"/>
            <p:nvPr/>
          </p:nvSpPr>
          <p:spPr>
            <a:xfrm rot="3404590" flipH="1">
              <a:off x="6902583" y="4432768"/>
              <a:ext cx="906313"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Steigflug</a:t>
              </a:r>
              <a:endParaRPr lang="de-CH" sz="1000" dirty="0">
                <a:latin typeface="Arial" panose="020B0604020202020204" pitchFamily="34" charset="0"/>
                <a:cs typeface="Arial" panose="020B0604020202020204" pitchFamily="34" charset="0"/>
              </a:endParaRPr>
            </a:p>
          </p:txBody>
        </p:sp>
      </p:grpSp>
      <p:grpSp>
        <p:nvGrpSpPr>
          <p:cNvPr id="103" name="Gruppieren 102"/>
          <p:cNvGrpSpPr/>
          <p:nvPr/>
        </p:nvGrpSpPr>
        <p:grpSpPr>
          <a:xfrm>
            <a:off x="7193703" y="5184866"/>
            <a:ext cx="880686" cy="514544"/>
            <a:chOff x="3780712" y="2186609"/>
            <a:chExt cx="852839" cy="514544"/>
          </a:xfrm>
        </p:grpSpPr>
        <p:sp>
          <p:nvSpPr>
            <p:cNvPr id="104" name="Bogen 103"/>
            <p:cNvSpPr/>
            <p:nvPr/>
          </p:nvSpPr>
          <p:spPr>
            <a:xfrm>
              <a:off x="4339145" y="2186609"/>
              <a:ext cx="45719"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105" name="Rechteckige Legende 1"/>
            <p:cNvSpPr/>
            <p:nvPr/>
          </p:nvSpPr>
          <p:spPr>
            <a:xfrm flipV="1">
              <a:off x="3817631" y="2235665"/>
              <a:ext cx="538231" cy="465488"/>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106" name="Textfeld 105"/>
            <p:cNvSpPr txBox="1"/>
            <p:nvPr/>
          </p:nvSpPr>
          <p:spPr>
            <a:xfrm>
              <a:off x="3780712" y="2431488"/>
              <a:ext cx="852839"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Zu hoch</a:t>
              </a:r>
              <a:endParaRPr lang="de-CH" sz="1000" dirty="0">
                <a:latin typeface="Arial" panose="020B0604020202020204" pitchFamily="34" charset="0"/>
                <a:cs typeface="Arial" panose="020B0604020202020204" pitchFamily="34" charset="0"/>
              </a:endParaRPr>
            </a:p>
          </p:txBody>
        </p:sp>
      </p:grpSp>
      <p:grpSp>
        <p:nvGrpSpPr>
          <p:cNvPr id="10" name="Gruppieren 9"/>
          <p:cNvGrpSpPr/>
          <p:nvPr/>
        </p:nvGrpSpPr>
        <p:grpSpPr>
          <a:xfrm>
            <a:off x="5528063" y="5215728"/>
            <a:ext cx="1281806" cy="934585"/>
            <a:chOff x="2841255" y="3711656"/>
            <a:chExt cx="1075218" cy="805882"/>
          </a:xfrm>
        </p:grpSpPr>
        <p:grpSp>
          <p:nvGrpSpPr>
            <p:cNvPr id="8" name="Gruppieren 7"/>
            <p:cNvGrpSpPr/>
            <p:nvPr/>
          </p:nvGrpSpPr>
          <p:grpSpPr>
            <a:xfrm>
              <a:off x="2841255" y="3711656"/>
              <a:ext cx="317996" cy="789139"/>
              <a:chOff x="2129425" y="2079321"/>
              <a:chExt cx="292274" cy="789139"/>
            </a:xfrm>
            <a:solidFill>
              <a:schemeClr val="bg1"/>
            </a:solidFill>
          </p:grpSpPr>
          <p:sp>
            <p:nvSpPr>
              <p:cNvPr id="3" name="Ellipse 2"/>
              <p:cNvSpPr/>
              <p:nvPr/>
            </p:nvSpPr>
            <p:spPr>
              <a:xfrm>
                <a:off x="2154477" y="2079321"/>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5" name="Gerader Verbinder 4"/>
              <p:cNvCxnSpPr>
                <a:stCxn id="3"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3222137" y="3728401"/>
              <a:ext cx="317996" cy="789137"/>
              <a:chOff x="2129425" y="2079323"/>
              <a:chExt cx="292274" cy="789137"/>
            </a:xfrm>
            <a:solidFill>
              <a:schemeClr val="bg1"/>
            </a:solidFill>
          </p:grpSpPr>
          <p:sp>
            <p:nvSpPr>
              <p:cNvPr id="22" name="Ellipse 21"/>
              <p:cNvSpPr/>
              <p:nvPr/>
            </p:nvSpPr>
            <p:spPr>
              <a:xfrm>
                <a:off x="2154478" y="2079323"/>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23" name="Gerader Verbinder 22"/>
              <p:cNvCxnSpPr>
                <a:stCxn id="22"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3598477" y="3725881"/>
              <a:ext cx="317996" cy="789139"/>
              <a:chOff x="2129425" y="2079321"/>
              <a:chExt cx="292274" cy="789139"/>
            </a:xfrm>
            <a:solidFill>
              <a:schemeClr val="bg1"/>
            </a:solidFill>
          </p:grpSpPr>
          <p:sp>
            <p:nvSpPr>
              <p:cNvPr id="27" name="Ellipse 26"/>
              <p:cNvSpPr/>
              <p:nvPr/>
            </p:nvSpPr>
            <p:spPr>
              <a:xfrm>
                <a:off x="2154477" y="2079321"/>
                <a:ext cx="250520" cy="250520"/>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chemeClr val="tx1"/>
                    </a:solidFill>
                  </a:ln>
                </a:endParaRPr>
              </a:p>
            </p:txBody>
          </p:sp>
          <p:cxnSp>
            <p:nvCxnSpPr>
              <p:cNvPr id="30" name="Gerader Verbinder 29"/>
              <p:cNvCxnSpPr>
                <a:stCxn id="27" idx="4"/>
              </p:cNvCxnSpPr>
              <p:nvPr/>
            </p:nvCxnSpPr>
            <p:spPr>
              <a:xfrm>
                <a:off x="2279737" y="2329841"/>
                <a:ext cx="0" cy="33820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4" name="Ellipse 43"/>
          <p:cNvSpPr/>
          <p:nvPr/>
        </p:nvSpPr>
        <p:spPr>
          <a:xfrm>
            <a:off x="6023704" y="2503866"/>
            <a:ext cx="263190" cy="26319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07" name="Gerader Verbinder 106"/>
          <p:cNvCxnSpPr/>
          <p:nvPr/>
        </p:nvCxnSpPr>
        <p:spPr>
          <a:xfrm flipV="1">
            <a:off x="6537842" y="1440166"/>
            <a:ext cx="0" cy="132689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08" name="Ellipse 107"/>
          <p:cNvSpPr/>
          <p:nvPr/>
        </p:nvSpPr>
        <p:spPr>
          <a:xfrm>
            <a:off x="5997557" y="1207048"/>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76" name="Gerader Verbinder 75"/>
          <p:cNvCxnSpPr/>
          <p:nvPr/>
        </p:nvCxnSpPr>
        <p:spPr>
          <a:xfrm flipH="1" flipV="1">
            <a:off x="3744961" y="3429535"/>
            <a:ext cx="3357090" cy="1"/>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90" name="Textfeld 89"/>
          <p:cNvSpPr txBox="1"/>
          <p:nvPr/>
        </p:nvSpPr>
        <p:spPr>
          <a:xfrm>
            <a:off x="9312041" y="3232014"/>
            <a:ext cx="665819" cy="307777"/>
          </a:xfrm>
          <a:prstGeom prst="rect">
            <a:avLst/>
          </a:prstGeom>
          <a:noFill/>
        </p:spPr>
        <p:txBody>
          <a:bodyPr wrap="square" rtlCol="0">
            <a:spAutoFit/>
          </a:bodyPr>
          <a:lstStyle/>
          <a:p>
            <a:pPr algn="ctr"/>
            <a:r>
              <a:rPr lang="de-CH" sz="1400" b="1" dirty="0" smtClean="0">
                <a:latin typeface="Arial" panose="020B0604020202020204" pitchFamily="34" charset="0"/>
                <a:cs typeface="Arial" panose="020B0604020202020204" pitchFamily="34" charset="0"/>
              </a:rPr>
              <a:t>42°</a:t>
            </a:r>
            <a:endParaRPr lang="de-CH"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2904357"/>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9"/>
                                        </p:tgtEl>
                                        <p:attrNameLst>
                                          <p:attrName>style.visibility</p:attrName>
                                        </p:attrNameLst>
                                      </p:cBhvr>
                                      <p:to>
                                        <p:strVal val="visible"/>
                                      </p:to>
                                    </p:set>
                                    <p:animEffect transition="in" filter="fade">
                                      <p:cBhvr>
                                        <p:cTn id="20" dur="1000"/>
                                        <p:tgtEl>
                                          <p:spTgt spid="79"/>
                                        </p:tgtEl>
                                      </p:cBhvr>
                                    </p:animEffect>
                                    <p:anim calcmode="lin" valueType="num">
                                      <p:cBhvr>
                                        <p:cTn id="21" dur="1000" fill="hold"/>
                                        <p:tgtEl>
                                          <p:spTgt spid="79"/>
                                        </p:tgtEl>
                                        <p:attrNameLst>
                                          <p:attrName>ppt_x</p:attrName>
                                        </p:attrNameLst>
                                      </p:cBhvr>
                                      <p:tavLst>
                                        <p:tav tm="0">
                                          <p:val>
                                            <p:strVal val="#ppt_x"/>
                                          </p:val>
                                        </p:tav>
                                        <p:tav tm="100000">
                                          <p:val>
                                            <p:strVal val="#ppt_x"/>
                                          </p:val>
                                        </p:tav>
                                      </p:tavLst>
                                    </p:anim>
                                    <p:anim calcmode="lin" valueType="num">
                                      <p:cBhvr>
                                        <p:cTn id="22"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95"/>
                                        </p:tgtEl>
                                        <p:attrNameLst>
                                          <p:attrName>style.visibility</p:attrName>
                                        </p:attrNameLst>
                                      </p:cBhvr>
                                      <p:to>
                                        <p:strVal val="visible"/>
                                      </p:to>
                                    </p:set>
                                    <p:animEffect transition="in" filter="fade">
                                      <p:cBhvr>
                                        <p:cTn id="44" dur="1000"/>
                                        <p:tgtEl>
                                          <p:spTgt spid="95"/>
                                        </p:tgtEl>
                                      </p:cBhvr>
                                    </p:animEffect>
                                    <p:anim calcmode="lin" valueType="num">
                                      <p:cBhvr>
                                        <p:cTn id="45" dur="1000" fill="hold"/>
                                        <p:tgtEl>
                                          <p:spTgt spid="95"/>
                                        </p:tgtEl>
                                        <p:attrNameLst>
                                          <p:attrName>ppt_x</p:attrName>
                                        </p:attrNameLst>
                                      </p:cBhvr>
                                      <p:tavLst>
                                        <p:tav tm="0">
                                          <p:val>
                                            <p:strVal val="#ppt_x"/>
                                          </p:val>
                                        </p:tav>
                                        <p:tav tm="100000">
                                          <p:val>
                                            <p:strVal val="#ppt_x"/>
                                          </p:val>
                                        </p:tav>
                                      </p:tavLst>
                                    </p:anim>
                                    <p:anim calcmode="lin" valueType="num">
                                      <p:cBhvr>
                                        <p:cTn id="46"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1000"/>
                                        <p:tgtEl>
                                          <p:spTgt spid="43"/>
                                        </p:tgtEl>
                                      </p:cBhvr>
                                    </p:animEffect>
                                    <p:anim calcmode="lin" valueType="num">
                                      <p:cBhvr>
                                        <p:cTn id="58" dur="1000" fill="hold"/>
                                        <p:tgtEl>
                                          <p:spTgt spid="43"/>
                                        </p:tgtEl>
                                        <p:attrNameLst>
                                          <p:attrName>ppt_x</p:attrName>
                                        </p:attrNameLst>
                                      </p:cBhvr>
                                      <p:tavLst>
                                        <p:tav tm="0">
                                          <p:val>
                                            <p:strVal val="#ppt_x"/>
                                          </p:val>
                                        </p:tav>
                                        <p:tav tm="100000">
                                          <p:val>
                                            <p:strVal val="#ppt_x"/>
                                          </p:val>
                                        </p:tav>
                                      </p:tavLst>
                                    </p:anim>
                                    <p:anim calcmode="lin" valueType="num">
                                      <p:cBhvr>
                                        <p:cTn id="5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92"/>
                                        </p:tgtEl>
                                        <p:attrNameLst>
                                          <p:attrName>style.visibility</p:attrName>
                                        </p:attrNameLst>
                                      </p:cBhvr>
                                      <p:to>
                                        <p:strVal val="visible"/>
                                      </p:to>
                                    </p:set>
                                    <p:animEffect transition="in" filter="fade">
                                      <p:cBhvr>
                                        <p:cTn id="64" dur="1000"/>
                                        <p:tgtEl>
                                          <p:spTgt spid="92"/>
                                        </p:tgtEl>
                                      </p:cBhvr>
                                    </p:animEffect>
                                    <p:anim calcmode="lin" valueType="num">
                                      <p:cBhvr>
                                        <p:cTn id="65" dur="1000" fill="hold"/>
                                        <p:tgtEl>
                                          <p:spTgt spid="92"/>
                                        </p:tgtEl>
                                        <p:attrNameLst>
                                          <p:attrName>ppt_x</p:attrName>
                                        </p:attrNameLst>
                                      </p:cBhvr>
                                      <p:tavLst>
                                        <p:tav tm="0">
                                          <p:val>
                                            <p:strVal val="#ppt_x"/>
                                          </p:val>
                                        </p:tav>
                                        <p:tav tm="100000">
                                          <p:val>
                                            <p:strVal val="#ppt_x"/>
                                          </p:val>
                                        </p:tav>
                                      </p:tavLst>
                                    </p:anim>
                                    <p:anim calcmode="lin" valueType="num">
                                      <p:cBhvr>
                                        <p:cTn id="66"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103"/>
                                        </p:tgtEl>
                                        <p:attrNameLst>
                                          <p:attrName>style.visibility</p:attrName>
                                        </p:attrNameLst>
                                      </p:cBhvr>
                                      <p:to>
                                        <p:strVal val="visible"/>
                                      </p:to>
                                    </p:set>
                                    <p:animEffect transition="in" filter="fade">
                                      <p:cBhvr>
                                        <p:cTn id="71" dur="1000"/>
                                        <p:tgtEl>
                                          <p:spTgt spid="103"/>
                                        </p:tgtEl>
                                      </p:cBhvr>
                                    </p:animEffect>
                                    <p:anim calcmode="lin" valueType="num">
                                      <p:cBhvr>
                                        <p:cTn id="72" dur="1000" fill="hold"/>
                                        <p:tgtEl>
                                          <p:spTgt spid="103"/>
                                        </p:tgtEl>
                                        <p:attrNameLst>
                                          <p:attrName>ppt_x</p:attrName>
                                        </p:attrNameLst>
                                      </p:cBhvr>
                                      <p:tavLst>
                                        <p:tav tm="0">
                                          <p:val>
                                            <p:strVal val="#ppt_x"/>
                                          </p:val>
                                        </p:tav>
                                        <p:tav tm="100000">
                                          <p:val>
                                            <p:strVal val="#ppt_x"/>
                                          </p:val>
                                        </p:tav>
                                      </p:tavLst>
                                    </p:anim>
                                    <p:anim calcmode="lin" valueType="num">
                                      <p:cBhvr>
                                        <p:cTn id="73" dur="1000" fill="hold"/>
                                        <p:tgtEl>
                                          <p:spTgt spid="103"/>
                                        </p:tgtEl>
                                        <p:attrNameLst>
                                          <p:attrName>ppt_y</p:attrName>
                                        </p:attrNameLst>
                                      </p:cBhvr>
                                      <p:tavLst>
                                        <p:tav tm="0">
                                          <p:val>
                                            <p:strVal val="#ppt_y+.1"/>
                                          </p:val>
                                        </p:tav>
                                        <p:tav tm="100000">
                                          <p:val>
                                            <p:strVal val="#ppt_y"/>
                                          </p:val>
                                        </p:tav>
                                      </p:tavLst>
                                    </p:anim>
                                  </p:childTnLst>
                                </p:cTn>
                              </p:par>
                              <p:par>
                                <p:cTn id="74" presetID="1" presetClass="entr" presetSubtype="0" fill="hold" nodeType="withEffect">
                                  <p:stCondLst>
                                    <p:cond delay="0"/>
                                  </p:stCondLst>
                                  <p:childTnLst>
                                    <p:set>
                                      <p:cBhvr>
                                        <p:cTn id="75" dur="1" fill="hold">
                                          <p:stCondLst>
                                            <p:cond delay="0"/>
                                          </p:stCondLst>
                                        </p:cTn>
                                        <p:tgtEl>
                                          <p:spTgt spid="107"/>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108"/>
                                        </p:tgtEl>
                                        <p:attrNameLst>
                                          <p:attrName>style.visibility</p:attrName>
                                        </p:attrNameLst>
                                      </p:cBhvr>
                                      <p:to>
                                        <p:strVal val="visible"/>
                                      </p:to>
                                    </p:set>
                                    <p:anim calcmode="lin" valueType="num">
                                      <p:cBhvr additive="base">
                                        <p:cTn id="80" dur="500" fill="hold"/>
                                        <p:tgtEl>
                                          <p:spTgt spid="108"/>
                                        </p:tgtEl>
                                        <p:attrNameLst>
                                          <p:attrName>ppt_x</p:attrName>
                                        </p:attrNameLst>
                                      </p:cBhvr>
                                      <p:tavLst>
                                        <p:tav tm="0">
                                          <p:val>
                                            <p:strVal val="#ppt_x"/>
                                          </p:val>
                                        </p:tav>
                                        <p:tav tm="100000">
                                          <p:val>
                                            <p:strVal val="#ppt_x"/>
                                          </p:val>
                                        </p:tav>
                                      </p:tavLst>
                                    </p:anim>
                                    <p:anim calcmode="lin" valueType="num">
                                      <p:cBhvr additive="base">
                                        <p:cTn id="81"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64"/>
                                        </p:tgtEl>
                                        <p:attrNameLst>
                                          <p:attrName>style.visibility</p:attrName>
                                        </p:attrNameLst>
                                      </p:cBhvr>
                                      <p:to>
                                        <p:strVal val="visible"/>
                                      </p:to>
                                    </p:set>
                                    <p:animEffect transition="in" filter="wipe(down)">
                                      <p:cBhvr>
                                        <p:cTn id="8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8" grpId="0" animBg="1"/>
      <p:bldP spid="91" grpId="0" animBg="1"/>
      <p:bldP spid="64" grpId="0" animBg="1"/>
      <p:bldP spid="99" grpId="0" animBg="1"/>
      <p:bldP spid="10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73" name="Gerader Verbinder 72"/>
          <p:cNvCxnSpPr/>
          <p:nvPr/>
        </p:nvCxnSpPr>
        <p:spPr>
          <a:xfrm flipH="1" flipV="1">
            <a:off x="2407792" y="3385391"/>
            <a:ext cx="7564344" cy="560851"/>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6" name="Gerader Verbinder 65"/>
          <p:cNvCxnSpPr/>
          <p:nvPr/>
        </p:nvCxnSpPr>
        <p:spPr>
          <a:xfrm flipV="1">
            <a:off x="2407792" y="3143664"/>
            <a:ext cx="3735488" cy="233944"/>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18780" y="648586"/>
            <a:ext cx="5020335" cy="338554"/>
          </a:xfrm>
          <a:prstGeom prst="rect">
            <a:avLst/>
          </a:prstGeom>
          <a:noFill/>
        </p:spPr>
        <p:txBody>
          <a:bodyPr wrap="square" rtlCol="0">
            <a:spAutoFit/>
          </a:bodyPr>
          <a:lstStyle/>
          <a:p>
            <a:r>
              <a:rPr lang="de-CH" sz="1600" dirty="0" smtClean="0">
                <a:latin typeface="Arial Black" panose="020B0A04020102020204" pitchFamily="34" charset="0"/>
              </a:rPr>
              <a:t>4.2.15.17  </a:t>
            </a:r>
            <a:r>
              <a:rPr lang="de-CH" sz="1600" dirty="0" err="1" smtClean="0">
                <a:latin typeface="Arial Black" panose="020B0A04020102020204" pitchFamily="34" charset="0"/>
              </a:rPr>
              <a:t>Landing</a:t>
            </a:r>
            <a:r>
              <a:rPr lang="de-CH" sz="1600" dirty="0" smtClean="0">
                <a:latin typeface="Arial Black" panose="020B0A04020102020204" pitchFamily="34" charset="0"/>
              </a:rPr>
              <a:t> </a:t>
            </a:r>
            <a:r>
              <a:rPr lang="de-CH" sz="1600" dirty="0" err="1" smtClean="0">
                <a:latin typeface="Arial Black" panose="020B0A04020102020204" pitchFamily="34" charset="0"/>
              </a:rPr>
              <a:t>Manoeuvre</a:t>
            </a:r>
            <a:endParaRPr lang="de-CH" sz="1000" dirty="0">
              <a:latin typeface="Arial Black" panose="020B0A04020102020204" pitchFamily="34" charset="0"/>
            </a:endParaRPr>
          </a:p>
        </p:txBody>
      </p:sp>
      <p:sp>
        <p:nvSpPr>
          <p:cNvPr id="82" name="Datumsplatzhalter 81"/>
          <p:cNvSpPr>
            <a:spLocks noGrp="1"/>
          </p:cNvSpPr>
          <p:nvPr>
            <p:ph type="dt" sz="half" idx="10"/>
          </p:nvPr>
        </p:nvSpPr>
        <p:spPr/>
        <p:txBody>
          <a:bodyPr/>
          <a:lstStyle/>
          <a:p>
            <a:fld id="{639ECC83-9E93-4FE4-89EF-9A0A02A9BD8F}" type="datetime4">
              <a:rPr lang="de-DE" smtClean="0"/>
              <a:t>29. Januar 2019</a:t>
            </a:fld>
            <a:endParaRPr lang="de-CH"/>
          </a:p>
        </p:txBody>
      </p:sp>
      <p:sp>
        <p:nvSpPr>
          <p:cNvPr id="83" name="Fußzeilenplatzhalter 82"/>
          <p:cNvSpPr>
            <a:spLocks noGrp="1"/>
          </p:cNvSpPr>
          <p:nvPr>
            <p:ph type="ftr" sz="quarter" idx="11"/>
          </p:nvPr>
        </p:nvSpPr>
        <p:spPr/>
        <p:txBody>
          <a:bodyPr/>
          <a:lstStyle/>
          <a:p>
            <a:r>
              <a:rPr lang="de-DE" smtClean="0"/>
              <a:t>CIAM PR Kurs D</a:t>
            </a:r>
            <a:endParaRPr lang="de-CH"/>
          </a:p>
        </p:txBody>
      </p:sp>
      <p:sp>
        <p:nvSpPr>
          <p:cNvPr id="84" name="Foliennummernplatzhalter 83"/>
          <p:cNvSpPr>
            <a:spLocks noGrp="1"/>
          </p:cNvSpPr>
          <p:nvPr>
            <p:ph type="sldNum" sz="quarter" idx="12"/>
          </p:nvPr>
        </p:nvSpPr>
        <p:spPr/>
        <p:txBody>
          <a:bodyPr/>
          <a:lstStyle/>
          <a:p>
            <a:fld id="{B4A00A18-D286-4678-8428-61D7CDEC32E1}" type="slidenum">
              <a:rPr lang="de-CH" smtClean="0"/>
              <a:t>49</a:t>
            </a:fld>
            <a:endParaRPr lang="de-CH"/>
          </a:p>
        </p:txBody>
      </p:sp>
      <p:cxnSp>
        <p:nvCxnSpPr>
          <p:cNvPr id="11" name="Gerader Verbinder 10"/>
          <p:cNvCxnSpPr/>
          <p:nvPr/>
        </p:nvCxnSpPr>
        <p:spPr>
          <a:xfrm>
            <a:off x="6154766" y="2392326"/>
            <a:ext cx="0" cy="2191784"/>
          </a:xfrm>
          <a:prstGeom prst="line">
            <a:avLst/>
          </a:prstGeom>
          <a:ln w="381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p:nvCxnSpPr>
        <p:spPr>
          <a:xfrm>
            <a:off x="1053375" y="4387193"/>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Gerader Verbinder 41"/>
          <p:cNvCxnSpPr/>
          <p:nvPr/>
        </p:nvCxnSpPr>
        <p:spPr>
          <a:xfrm flipV="1">
            <a:off x="2476919" y="3142832"/>
            <a:ext cx="3686538" cy="42888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0" name="Gerader Verbinder 49"/>
          <p:cNvCxnSpPr/>
          <p:nvPr/>
        </p:nvCxnSpPr>
        <p:spPr>
          <a:xfrm flipH="1">
            <a:off x="4685825" y="4337904"/>
            <a:ext cx="1527708"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a:off x="6297847" y="3126901"/>
            <a:ext cx="1239640" cy="10943"/>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7463964" y="2950862"/>
            <a:ext cx="1175999" cy="307777"/>
          </a:xfrm>
          <a:prstGeom prst="rect">
            <a:avLst/>
          </a:prstGeom>
          <a:noFill/>
        </p:spPr>
        <p:txBody>
          <a:bodyPr wrap="square" rtlCol="0">
            <a:spAutoFit/>
          </a:bodyPr>
          <a:lstStyle/>
          <a:p>
            <a:r>
              <a:rPr lang="de-CH" sz="1400" b="1" dirty="0" smtClean="0">
                <a:latin typeface="Arial" panose="020B0604020202020204" pitchFamily="34" charset="0"/>
                <a:cs typeface="Arial" panose="020B0604020202020204" pitchFamily="34" charset="0"/>
              </a:rPr>
              <a:t>1.5 m</a:t>
            </a:r>
            <a:endParaRPr lang="de-CH" sz="1400" b="1" dirty="0">
              <a:latin typeface="Arial" panose="020B0604020202020204" pitchFamily="34" charset="0"/>
              <a:cs typeface="Arial" panose="020B0604020202020204" pitchFamily="34" charset="0"/>
            </a:endParaRPr>
          </a:p>
        </p:txBody>
      </p:sp>
      <p:grpSp>
        <p:nvGrpSpPr>
          <p:cNvPr id="95" name="Gruppieren 94"/>
          <p:cNvGrpSpPr/>
          <p:nvPr/>
        </p:nvGrpSpPr>
        <p:grpSpPr>
          <a:xfrm>
            <a:off x="5641792" y="4621845"/>
            <a:ext cx="1009411" cy="604417"/>
            <a:chOff x="5627727" y="4609942"/>
            <a:chExt cx="1009411" cy="604417"/>
          </a:xfrm>
        </p:grpSpPr>
        <p:sp>
          <p:nvSpPr>
            <p:cNvPr id="2" name="Rechteckige Legende 1"/>
            <p:cNvSpPr/>
            <p:nvPr/>
          </p:nvSpPr>
          <p:spPr>
            <a:xfrm flipV="1">
              <a:off x="5705095" y="4609942"/>
              <a:ext cx="836607" cy="604417"/>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4" name="Textfeld 3"/>
            <p:cNvSpPr txBox="1"/>
            <p:nvPr/>
          </p:nvSpPr>
          <p:spPr>
            <a:xfrm>
              <a:off x="5627727" y="4787138"/>
              <a:ext cx="1009411" cy="400110"/>
            </a:xfrm>
            <a:prstGeom prst="rect">
              <a:avLst/>
            </a:prstGeom>
            <a:noFill/>
          </p:spPr>
          <p:txBody>
            <a:bodyPr wrap="square" rtlCol="0">
              <a:spAutoFit/>
            </a:bodyPr>
            <a:lstStyle/>
            <a:p>
              <a:pPr algn="ctr"/>
              <a:r>
                <a:rPr lang="de-CH" sz="1000" dirty="0" smtClean="0">
                  <a:latin typeface="Arial" panose="020B0604020202020204" pitchFamily="34" charset="0"/>
                  <a:cs typeface="Arial" panose="020B0604020202020204" pitchFamily="34" charset="0"/>
                </a:rPr>
                <a:t>Aufsetzen nach 1 Runde</a:t>
              </a:r>
              <a:endParaRPr lang="de-CH" sz="1000" dirty="0">
                <a:latin typeface="Arial" panose="020B0604020202020204" pitchFamily="34" charset="0"/>
                <a:cs typeface="Arial" panose="020B0604020202020204" pitchFamily="34" charset="0"/>
              </a:endParaRPr>
            </a:p>
          </p:txBody>
        </p:sp>
      </p:grpSp>
      <p:grpSp>
        <p:nvGrpSpPr>
          <p:cNvPr id="12" name="Gruppieren 11"/>
          <p:cNvGrpSpPr/>
          <p:nvPr/>
        </p:nvGrpSpPr>
        <p:grpSpPr>
          <a:xfrm>
            <a:off x="1974190" y="2907408"/>
            <a:ext cx="718307" cy="386123"/>
            <a:chOff x="9728142" y="2616199"/>
            <a:chExt cx="718307" cy="386123"/>
          </a:xfrm>
        </p:grpSpPr>
        <p:sp>
          <p:nvSpPr>
            <p:cNvPr id="54" name="Rechteckige Legende 1"/>
            <p:cNvSpPr/>
            <p:nvPr/>
          </p:nvSpPr>
          <p:spPr>
            <a:xfrm>
              <a:off x="9728142" y="2623505"/>
              <a:ext cx="691849" cy="378817"/>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55" name="Textfeld 54"/>
            <p:cNvSpPr txBox="1"/>
            <p:nvPr/>
          </p:nvSpPr>
          <p:spPr>
            <a:xfrm>
              <a:off x="9728142" y="2616199"/>
              <a:ext cx="718307"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Zu hoch</a:t>
              </a:r>
              <a:endParaRPr lang="de-CH" sz="1000" dirty="0">
                <a:latin typeface="Arial" panose="020B0604020202020204" pitchFamily="34" charset="0"/>
                <a:cs typeface="Arial" panose="020B0604020202020204" pitchFamily="34" charset="0"/>
              </a:endParaRPr>
            </a:p>
          </p:txBody>
        </p:sp>
      </p:grpSp>
      <p:grpSp>
        <p:nvGrpSpPr>
          <p:cNvPr id="75" name="Gruppieren 74"/>
          <p:cNvGrpSpPr/>
          <p:nvPr/>
        </p:nvGrpSpPr>
        <p:grpSpPr>
          <a:xfrm>
            <a:off x="9616882" y="3965098"/>
            <a:ext cx="754519" cy="378817"/>
            <a:chOff x="10301097" y="3529628"/>
            <a:chExt cx="754519" cy="378817"/>
          </a:xfrm>
        </p:grpSpPr>
        <p:sp>
          <p:nvSpPr>
            <p:cNvPr id="58" name="Rechteckige Legende 1"/>
            <p:cNvSpPr/>
            <p:nvPr/>
          </p:nvSpPr>
          <p:spPr>
            <a:xfrm flipV="1">
              <a:off x="10301097" y="3529628"/>
              <a:ext cx="691849" cy="378817"/>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59" name="Textfeld 58"/>
            <p:cNvSpPr txBox="1"/>
            <p:nvPr/>
          </p:nvSpPr>
          <p:spPr>
            <a:xfrm>
              <a:off x="10337309" y="3649064"/>
              <a:ext cx="718307"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Zu ¨tief</a:t>
              </a:r>
              <a:endParaRPr lang="de-CH" sz="1000" dirty="0">
                <a:latin typeface="Arial" panose="020B0604020202020204" pitchFamily="34" charset="0"/>
                <a:cs typeface="Arial" panose="020B0604020202020204" pitchFamily="34" charset="0"/>
              </a:endParaRPr>
            </a:p>
          </p:txBody>
        </p:sp>
      </p:grpSp>
      <p:grpSp>
        <p:nvGrpSpPr>
          <p:cNvPr id="34" name="Gruppieren 33"/>
          <p:cNvGrpSpPr/>
          <p:nvPr/>
        </p:nvGrpSpPr>
        <p:grpSpPr>
          <a:xfrm>
            <a:off x="7225039" y="4465789"/>
            <a:ext cx="1363310" cy="465488"/>
            <a:chOff x="7381795" y="4518041"/>
            <a:chExt cx="1363310" cy="465488"/>
          </a:xfrm>
        </p:grpSpPr>
        <p:sp>
          <p:nvSpPr>
            <p:cNvPr id="68" name="Rechteckige Legende 1"/>
            <p:cNvSpPr/>
            <p:nvPr/>
          </p:nvSpPr>
          <p:spPr>
            <a:xfrm flipV="1">
              <a:off x="7415487" y="4518041"/>
              <a:ext cx="1295927" cy="465488"/>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69" name="Textfeld 68"/>
            <p:cNvSpPr txBox="1"/>
            <p:nvPr/>
          </p:nvSpPr>
          <p:spPr>
            <a:xfrm>
              <a:off x="7381795" y="4724367"/>
              <a:ext cx="1363310"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Weniger als 1 Runde</a:t>
              </a:r>
              <a:endParaRPr lang="de-CH" sz="1000" dirty="0">
                <a:latin typeface="Arial" panose="020B0604020202020204" pitchFamily="34" charset="0"/>
                <a:cs typeface="Arial" panose="020B0604020202020204" pitchFamily="34" charset="0"/>
              </a:endParaRPr>
            </a:p>
          </p:txBody>
        </p:sp>
      </p:grpSp>
      <p:grpSp>
        <p:nvGrpSpPr>
          <p:cNvPr id="40" name="Gruppieren 39"/>
          <p:cNvGrpSpPr/>
          <p:nvPr/>
        </p:nvGrpSpPr>
        <p:grpSpPr>
          <a:xfrm>
            <a:off x="1053376" y="1171464"/>
            <a:ext cx="1304420" cy="461665"/>
            <a:chOff x="1053376" y="1171464"/>
            <a:chExt cx="1304420" cy="461665"/>
          </a:xfrm>
        </p:grpSpPr>
        <p:cxnSp>
          <p:nvCxnSpPr>
            <p:cNvPr id="72" name="Gerader Verbinder 71"/>
            <p:cNvCxnSpPr/>
            <p:nvPr/>
          </p:nvCxnSpPr>
          <p:spPr>
            <a:xfrm>
              <a:off x="1825600" y="1507875"/>
              <a:ext cx="515762" cy="2072"/>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4" name="Gerader Verbinder 73"/>
            <p:cNvCxnSpPr/>
            <p:nvPr/>
          </p:nvCxnSpPr>
          <p:spPr>
            <a:xfrm>
              <a:off x="1842034" y="1305934"/>
              <a:ext cx="515762"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8" name="Textfeld 37"/>
            <p:cNvSpPr txBox="1"/>
            <p:nvPr/>
          </p:nvSpPr>
          <p:spPr>
            <a:xfrm>
              <a:off x="1053376" y="1171464"/>
              <a:ext cx="1008458" cy="461665"/>
            </a:xfrm>
            <a:prstGeom prst="rect">
              <a:avLst/>
            </a:prstGeom>
            <a:noFill/>
          </p:spPr>
          <p:txBody>
            <a:bodyPr wrap="square" rtlCol="0">
              <a:spAutoFit/>
            </a:bodyPr>
            <a:lstStyle/>
            <a:p>
              <a:r>
                <a:rPr lang="de-CH" sz="1200" dirty="0" smtClean="0">
                  <a:latin typeface="Arial" panose="020B0604020202020204" pitchFamily="34" charset="0"/>
                  <a:cs typeface="Arial" panose="020B0604020202020204" pitchFamily="34" charset="0"/>
                </a:rPr>
                <a:t>Regel</a:t>
              </a:r>
            </a:p>
            <a:p>
              <a:r>
                <a:rPr lang="de-CH" sz="1200" dirty="0" smtClean="0">
                  <a:latin typeface="Arial" panose="020B0604020202020204" pitchFamily="34" charset="0"/>
                  <a:cs typeface="Arial" panose="020B0604020202020204" pitchFamily="34" charset="0"/>
                </a:rPr>
                <a:t>Flugweg</a:t>
              </a:r>
              <a:endParaRPr lang="de-CH" sz="1200" dirty="0">
                <a:latin typeface="Arial" panose="020B0604020202020204" pitchFamily="34" charset="0"/>
                <a:cs typeface="Arial" panose="020B0604020202020204" pitchFamily="34" charset="0"/>
              </a:endParaRPr>
            </a:p>
          </p:txBody>
        </p:sp>
      </p:grpSp>
      <p:sp>
        <p:nvSpPr>
          <p:cNvPr id="36" name="Ellipse 35"/>
          <p:cNvSpPr/>
          <p:nvPr/>
        </p:nvSpPr>
        <p:spPr>
          <a:xfrm>
            <a:off x="6005868" y="2992251"/>
            <a:ext cx="263190" cy="26319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7" name="Ellipse 36"/>
          <p:cNvSpPr/>
          <p:nvPr/>
        </p:nvSpPr>
        <p:spPr>
          <a:xfrm>
            <a:off x="4554231" y="4114535"/>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51" name="Gerader Verbinder 50"/>
          <p:cNvCxnSpPr/>
          <p:nvPr/>
        </p:nvCxnSpPr>
        <p:spPr>
          <a:xfrm flipH="1" flipV="1">
            <a:off x="2419277" y="3563687"/>
            <a:ext cx="7552858" cy="212659"/>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Gerader Verbinder 59"/>
          <p:cNvCxnSpPr/>
          <p:nvPr/>
        </p:nvCxnSpPr>
        <p:spPr>
          <a:xfrm flipV="1">
            <a:off x="6154766" y="3785839"/>
            <a:ext cx="3817369" cy="55206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Gerader Verbinder 69"/>
          <p:cNvCxnSpPr/>
          <p:nvPr/>
        </p:nvCxnSpPr>
        <p:spPr>
          <a:xfrm flipV="1">
            <a:off x="7864955" y="3946243"/>
            <a:ext cx="2103214" cy="361156"/>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4" name="Gerader Verbinder 63"/>
          <p:cNvCxnSpPr/>
          <p:nvPr/>
        </p:nvCxnSpPr>
        <p:spPr>
          <a:xfrm>
            <a:off x="7390932" y="4302849"/>
            <a:ext cx="515762" cy="2072"/>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nvGrpSpPr>
          <p:cNvPr id="87" name="Gruppieren 86"/>
          <p:cNvGrpSpPr/>
          <p:nvPr/>
        </p:nvGrpSpPr>
        <p:grpSpPr>
          <a:xfrm>
            <a:off x="4213378" y="4570594"/>
            <a:ext cx="1009411" cy="387321"/>
            <a:chOff x="4143034" y="4570594"/>
            <a:chExt cx="1009411" cy="387321"/>
          </a:xfrm>
        </p:grpSpPr>
        <p:sp>
          <p:nvSpPr>
            <p:cNvPr id="89" name="Rechteckige Legende 1"/>
            <p:cNvSpPr/>
            <p:nvPr/>
          </p:nvSpPr>
          <p:spPr>
            <a:xfrm flipV="1">
              <a:off x="4328691" y="4570594"/>
              <a:ext cx="627732" cy="378817"/>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90" name="Textfeld 89"/>
            <p:cNvSpPr txBox="1"/>
            <p:nvPr/>
          </p:nvSpPr>
          <p:spPr>
            <a:xfrm>
              <a:off x="4143034" y="4711694"/>
              <a:ext cx="1009411" cy="246221"/>
            </a:xfrm>
            <a:prstGeom prst="rect">
              <a:avLst/>
            </a:prstGeom>
            <a:noFill/>
          </p:spPr>
          <p:txBody>
            <a:bodyPr wrap="square" rtlCol="0">
              <a:spAutoFit/>
            </a:bodyPr>
            <a:lstStyle/>
            <a:p>
              <a:pPr algn="ctr"/>
              <a:r>
                <a:rPr lang="de-CH" sz="1000" dirty="0" err="1" smtClean="0">
                  <a:latin typeface="Arial" panose="020B0604020202020204" pitchFamily="34" charset="0"/>
                  <a:cs typeface="Arial" panose="020B0604020202020204" pitchFamily="34" charset="0"/>
                </a:rPr>
                <a:t>Stop</a:t>
              </a:r>
              <a:endParaRPr lang="de-CH" sz="1000" dirty="0">
                <a:latin typeface="Arial" panose="020B0604020202020204" pitchFamily="34" charset="0"/>
                <a:cs typeface="Arial" panose="020B0604020202020204" pitchFamily="34" charset="0"/>
              </a:endParaRPr>
            </a:p>
          </p:txBody>
        </p:sp>
      </p:grpSp>
      <p:grpSp>
        <p:nvGrpSpPr>
          <p:cNvPr id="91" name="Gruppieren 90"/>
          <p:cNvGrpSpPr/>
          <p:nvPr/>
        </p:nvGrpSpPr>
        <p:grpSpPr>
          <a:xfrm>
            <a:off x="5650060" y="2260691"/>
            <a:ext cx="1009411" cy="644485"/>
            <a:chOff x="7601189" y="1107765"/>
            <a:chExt cx="1009411" cy="644485"/>
          </a:xfrm>
        </p:grpSpPr>
        <p:sp>
          <p:nvSpPr>
            <p:cNvPr id="93" name="Rechteckige Legende 1"/>
            <p:cNvSpPr/>
            <p:nvPr/>
          </p:nvSpPr>
          <p:spPr>
            <a:xfrm>
              <a:off x="7774215" y="1111521"/>
              <a:ext cx="635859" cy="640729"/>
            </a:xfrm>
            <a:custGeom>
              <a:avLst/>
              <a:gdLst>
                <a:gd name="connsiteX0" fmla="*/ 0 w 973393"/>
                <a:gd name="connsiteY0" fmla="*/ 0 h 465203"/>
                <a:gd name="connsiteX1" fmla="*/ 567813 w 973393"/>
                <a:gd name="connsiteY1" fmla="*/ 0 h 465203"/>
                <a:gd name="connsiteX2" fmla="*/ 567813 w 973393"/>
                <a:gd name="connsiteY2" fmla="*/ 0 h 465203"/>
                <a:gd name="connsiteX3" fmla="*/ 811161 w 973393"/>
                <a:gd name="connsiteY3" fmla="*/ 0 h 465203"/>
                <a:gd name="connsiteX4" fmla="*/ 973393 w 973393"/>
                <a:gd name="connsiteY4" fmla="*/ 0 h 465203"/>
                <a:gd name="connsiteX5" fmla="*/ 973393 w 973393"/>
                <a:gd name="connsiteY5" fmla="*/ 271368 h 465203"/>
                <a:gd name="connsiteX6" fmla="*/ 973393 w 973393"/>
                <a:gd name="connsiteY6" fmla="*/ 271368 h 465203"/>
                <a:gd name="connsiteX7" fmla="*/ 973393 w 973393"/>
                <a:gd name="connsiteY7" fmla="*/ 387669 h 465203"/>
                <a:gd name="connsiteX8" fmla="*/ 973393 w 973393"/>
                <a:gd name="connsiteY8" fmla="*/ 465203 h 465203"/>
                <a:gd name="connsiteX9" fmla="*/ 811161 w 973393"/>
                <a:gd name="connsiteY9" fmla="*/ 465203 h 465203"/>
                <a:gd name="connsiteX10" fmla="*/ 746028 w 973393"/>
                <a:gd name="connsiteY10" fmla="*/ 621674 h 465203"/>
                <a:gd name="connsiteX11" fmla="*/ 567813 w 973393"/>
                <a:gd name="connsiteY11" fmla="*/ 465203 h 465203"/>
                <a:gd name="connsiteX12" fmla="*/ 0 w 973393"/>
                <a:gd name="connsiteY12" fmla="*/ 465203 h 465203"/>
                <a:gd name="connsiteX13" fmla="*/ 0 w 973393"/>
                <a:gd name="connsiteY13" fmla="*/ 387669 h 465203"/>
                <a:gd name="connsiteX14" fmla="*/ 0 w 973393"/>
                <a:gd name="connsiteY14" fmla="*/ 271368 h 465203"/>
                <a:gd name="connsiteX15" fmla="*/ 0 w 973393"/>
                <a:gd name="connsiteY15" fmla="*/ 271368 h 465203"/>
                <a:gd name="connsiteX16" fmla="*/ 0 w 973393"/>
                <a:gd name="connsiteY16" fmla="*/ 0 h 465203"/>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811161 w 973393"/>
                <a:gd name="connsiteY9" fmla="*/ 465203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621674"/>
                <a:gd name="connsiteX1" fmla="*/ 567813 w 973393"/>
                <a:gd name="connsiteY1" fmla="*/ 0 h 621674"/>
                <a:gd name="connsiteX2" fmla="*/ 567813 w 973393"/>
                <a:gd name="connsiteY2" fmla="*/ 0 h 621674"/>
                <a:gd name="connsiteX3" fmla="*/ 811161 w 973393"/>
                <a:gd name="connsiteY3" fmla="*/ 0 h 621674"/>
                <a:gd name="connsiteX4" fmla="*/ 973393 w 973393"/>
                <a:gd name="connsiteY4" fmla="*/ 0 h 621674"/>
                <a:gd name="connsiteX5" fmla="*/ 973393 w 973393"/>
                <a:gd name="connsiteY5" fmla="*/ 271368 h 621674"/>
                <a:gd name="connsiteX6" fmla="*/ 973393 w 973393"/>
                <a:gd name="connsiteY6" fmla="*/ 271368 h 621674"/>
                <a:gd name="connsiteX7" fmla="*/ 973393 w 973393"/>
                <a:gd name="connsiteY7" fmla="*/ 387669 h 621674"/>
                <a:gd name="connsiteX8" fmla="*/ 973393 w 973393"/>
                <a:gd name="connsiteY8" fmla="*/ 465203 h 621674"/>
                <a:gd name="connsiteX9" fmla="*/ 594851 w 973393"/>
                <a:gd name="connsiteY9" fmla="*/ 435706 h 621674"/>
                <a:gd name="connsiteX10" fmla="*/ 746028 w 973393"/>
                <a:gd name="connsiteY10" fmla="*/ 621674 h 621674"/>
                <a:gd name="connsiteX11" fmla="*/ 341671 w 973393"/>
                <a:gd name="connsiteY11" fmla="*/ 435706 h 621674"/>
                <a:gd name="connsiteX12" fmla="*/ 0 w 973393"/>
                <a:gd name="connsiteY12" fmla="*/ 465203 h 621674"/>
                <a:gd name="connsiteX13" fmla="*/ 0 w 973393"/>
                <a:gd name="connsiteY13" fmla="*/ 387669 h 621674"/>
                <a:gd name="connsiteX14" fmla="*/ 0 w 973393"/>
                <a:gd name="connsiteY14" fmla="*/ 271368 h 621674"/>
                <a:gd name="connsiteX15" fmla="*/ 0 w 973393"/>
                <a:gd name="connsiteY15" fmla="*/ 271368 h 621674"/>
                <a:gd name="connsiteX16" fmla="*/ 0 w 973393"/>
                <a:gd name="connsiteY16" fmla="*/ 0 h 621674"/>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41671 w 973393"/>
                <a:gd name="connsiteY11" fmla="*/ 435706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35706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 name="connsiteX0" fmla="*/ 0 w 973393"/>
                <a:gd name="connsiteY0" fmla="*/ 0 h 719997"/>
                <a:gd name="connsiteX1" fmla="*/ 567813 w 973393"/>
                <a:gd name="connsiteY1" fmla="*/ 0 h 719997"/>
                <a:gd name="connsiteX2" fmla="*/ 567813 w 973393"/>
                <a:gd name="connsiteY2" fmla="*/ 0 h 719997"/>
                <a:gd name="connsiteX3" fmla="*/ 811161 w 973393"/>
                <a:gd name="connsiteY3" fmla="*/ 0 h 719997"/>
                <a:gd name="connsiteX4" fmla="*/ 973393 w 973393"/>
                <a:gd name="connsiteY4" fmla="*/ 0 h 719997"/>
                <a:gd name="connsiteX5" fmla="*/ 973393 w 973393"/>
                <a:gd name="connsiteY5" fmla="*/ 271368 h 719997"/>
                <a:gd name="connsiteX6" fmla="*/ 973393 w 973393"/>
                <a:gd name="connsiteY6" fmla="*/ 271368 h 719997"/>
                <a:gd name="connsiteX7" fmla="*/ 973393 w 973393"/>
                <a:gd name="connsiteY7" fmla="*/ 387669 h 719997"/>
                <a:gd name="connsiteX8" fmla="*/ 973393 w 973393"/>
                <a:gd name="connsiteY8" fmla="*/ 465203 h 719997"/>
                <a:gd name="connsiteX9" fmla="*/ 594851 w 973393"/>
                <a:gd name="connsiteY9" fmla="*/ 455371 h 719997"/>
                <a:gd name="connsiteX10" fmla="*/ 500222 w 973393"/>
                <a:gd name="connsiteY10" fmla="*/ 719997 h 719997"/>
                <a:gd name="connsiteX11" fmla="*/ 351503 w 973393"/>
                <a:gd name="connsiteY11" fmla="*/ 465203 h 719997"/>
                <a:gd name="connsiteX12" fmla="*/ 0 w 973393"/>
                <a:gd name="connsiteY12" fmla="*/ 465203 h 719997"/>
                <a:gd name="connsiteX13" fmla="*/ 0 w 973393"/>
                <a:gd name="connsiteY13" fmla="*/ 387669 h 719997"/>
                <a:gd name="connsiteX14" fmla="*/ 0 w 973393"/>
                <a:gd name="connsiteY14" fmla="*/ 271368 h 719997"/>
                <a:gd name="connsiteX15" fmla="*/ 0 w 973393"/>
                <a:gd name="connsiteY15" fmla="*/ 271368 h 719997"/>
                <a:gd name="connsiteX16" fmla="*/ 0 w 973393"/>
                <a:gd name="connsiteY16" fmla="*/ 0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719997">
                  <a:moveTo>
                    <a:pt x="0" y="0"/>
                  </a:moveTo>
                  <a:lnTo>
                    <a:pt x="567813" y="0"/>
                  </a:lnTo>
                  <a:lnTo>
                    <a:pt x="567813" y="0"/>
                  </a:lnTo>
                  <a:lnTo>
                    <a:pt x="811161" y="0"/>
                  </a:lnTo>
                  <a:lnTo>
                    <a:pt x="973393" y="0"/>
                  </a:lnTo>
                  <a:lnTo>
                    <a:pt x="973393" y="271368"/>
                  </a:lnTo>
                  <a:lnTo>
                    <a:pt x="973393" y="271368"/>
                  </a:lnTo>
                  <a:lnTo>
                    <a:pt x="973393" y="387669"/>
                  </a:lnTo>
                  <a:lnTo>
                    <a:pt x="973393" y="465203"/>
                  </a:lnTo>
                  <a:lnTo>
                    <a:pt x="594851" y="455371"/>
                  </a:lnTo>
                  <a:lnTo>
                    <a:pt x="500222" y="719997"/>
                  </a:lnTo>
                  <a:lnTo>
                    <a:pt x="351503" y="465203"/>
                  </a:lnTo>
                  <a:lnTo>
                    <a:pt x="0" y="465203"/>
                  </a:lnTo>
                  <a:lnTo>
                    <a:pt x="0" y="387669"/>
                  </a:lnTo>
                  <a:lnTo>
                    <a:pt x="0" y="271368"/>
                  </a:lnTo>
                  <a:lnTo>
                    <a:pt x="0" y="271368"/>
                  </a:lnTo>
                  <a:lnTo>
                    <a:pt x="0" y="0"/>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p:txBody>
        </p:sp>
        <p:sp>
          <p:nvSpPr>
            <p:cNvPr id="94" name="Textfeld 93"/>
            <p:cNvSpPr txBox="1"/>
            <p:nvPr/>
          </p:nvSpPr>
          <p:spPr>
            <a:xfrm>
              <a:off x="7601189" y="1107765"/>
              <a:ext cx="1009411" cy="400110"/>
            </a:xfrm>
            <a:prstGeom prst="rect">
              <a:avLst/>
            </a:prstGeom>
            <a:noFill/>
          </p:spPr>
          <p:txBody>
            <a:bodyPr wrap="square" rtlCol="0">
              <a:spAutoFit/>
            </a:bodyPr>
            <a:lstStyle/>
            <a:p>
              <a:pPr algn="ctr"/>
              <a:r>
                <a:rPr lang="de-CH" sz="1000" dirty="0" smtClean="0">
                  <a:latin typeface="Arial" panose="020B0604020202020204" pitchFamily="34" charset="0"/>
                  <a:cs typeface="Arial" panose="020B0604020202020204" pitchFamily="34" charset="0"/>
                </a:rPr>
                <a:t>Start </a:t>
              </a:r>
            </a:p>
            <a:p>
              <a:pPr algn="ctr"/>
              <a:r>
                <a:rPr lang="de-CH" sz="1000" dirty="0" smtClean="0">
                  <a:latin typeface="Arial" panose="020B0604020202020204" pitchFamily="34" charset="0"/>
                  <a:cs typeface="Arial" panose="020B0604020202020204" pitchFamily="34" charset="0"/>
                </a:rPr>
                <a:t>Sinkflug</a:t>
              </a:r>
              <a:endParaRPr lang="de-CH" sz="1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00602344"/>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fade">
                                      <p:cBhvr>
                                        <p:cTn id="30" dur="1000"/>
                                        <p:tgtEl>
                                          <p:spTgt spid="75"/>
                                        </p:tgtEl>
                                      </p:cBhvr>
                                    </p:animEffect>
                                    <p:anim calcmode="lin" valueType="num">
                                      <p:cBhvr>
                                        <p:cTn id="31" dur="1000" fill="hold"/>
                                        <p:tgtEl>
                                          <p:spTgt spid="75"/>
                                        </p:tgtEl>
                                        <p:attrNameLst>
                                          <p:attrName>ppt_x</p:attrName>
                                        </p:attrNameLst>
                                      </p:cBhvr>
                                      <p:tavLst>
                                        <p:tav tm="0">
                                          <p:val>
                                            <p:strVal val="#ppt_x"/>
                                          </p:val>
                                        </p:tav>
                                        <p:tav tm="100000">
                                          <p:val>
                                            <p:strVal val="#ppt_x"/>
                                          </p:val>
                                        </p:tav>
                                      </p:tavLst>
                                    </p:anim>
                                    <p:anim calcmode="lin" valueType="num">
                                      <p:cBhvr>
                                        <p:cTn id="32"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1000"/>
                                        <p:tgtEl>
                                          <p:spTgt spid="34"/>
                                        </p:tgtEl>
                                      </p:cBhvr>
                                    </p:animEffect>
                                    <p:anim calcmode="lin" valueType="num">
                                      <p:cBhvr>
                                        <p:cTn id="46" dur="1000" fill="hold"/>
                                        <p:tgtEl>
                                          <p:spTgt spid="34"/>
                                        </p:tgtEl>
                                        <p:attrNameLst>
                                          <p:attrName>ppt_x</p:attrName>
                                        </p:attrNameLst>
                                      </p:cBhvr>
                                      <p:tavLst>
                                        <p:tav tm="0">
                                          <p:val>
                                            <p:strVal val="#ppt_x"/>
                                          </p:val>
                                        </p:tav>
                                        <p:tav tm="100000">
                                          <p:val>
                                            <p:strVal val="#ppt_x"/>
                                          </p:val>
                                        </p:tav>
                                      </p:tavLst>
                                    </p:anim>
                                    <p:anim calcmode="lin" valueType="num">
                                      <p:cBhvr>
                                        <p:cTn id="4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additive="base">
                                        <p:cTn id="52" dur="500" fill="hold"/>
                                        <p:tgtEl>
                                          <p:spTgt spid="37"/>
                                        </p:tgtEl>
                                        <p:attrNameLst>
                                          <p:attrName>ppt_x</p:attrName>
                                        </p:attrNameLst>
                                      </p:cBhvr>
                                      <p:tavLst>
                                        <p:tav tm="0">
                                          <p:val>
                                            <p:strVal val="#ppt_x"/>
                                          </p:val>
                                        </p:tav>
                                        <p:tav tm="100000">
                                          <p:val>
                                            <p:strVal val="#ppt_x"/>
                                          </p:val>
                                        </p:tav>
                                      </p:tavLst>
                                    </p:anim>
                                    <p:anim calcmode="lin" valueType="num">
                                      <p:cBhvr additive="base">
                                        <p:cTn id="5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87"/>
                                        </p:tgtEl>
                                        <p:attrNameLst>
                                          <p:attrName>style.visibility</p:attrName>
                                        </p:attrNameLst>
                                      </p:cBhvr>
                                      <p:to>
                                        <p:strVal val="visible"/>
                                      </p:to>
                                    </p:set>
                                    <p:animEffect transition="in" filter="fade">
                                      <p:cBhvr>
                                        <p:cTn id="58" dur="1000"/>
                                        <p:tgtEl>
                                          <p:spTgt spid="87"/>
                                        </p:tgtEl>
                                      </p:cBhvr>
                                    </p:animEffect>
                                    <p:anim calcmode="lin" valueType="num">
                                      <p:cBhvr>
                                        <p:cTn id="59" dur="1000" fill="hold"/>
                                        <p:tgtEl>
                                          <p:spTgt spid="87"/>
                                        </p:tgtEl>
                                        <p:attrNameLst>
                                          <p:attrName>ppt_x</p:attrName>
                                        </p:attrNameLst>
                                      </p:cBhvr>
                                      <p:tavLst>
                                        <p:tav tm="0">
                                          <p:val>
                                            <p:strVal val="#ppt_x"/>
                                          </p:val>
                                        </p:tav>
                                        <p:tav tm="100000">
                                          <p:val>
                                            <p:strVal val="#ppt_x"/>
                                          </p:val>
                                        </p:tav>
                                      </p:tavLst>
                                    </p:anim>
                                    <p:anim calcmode="lin" valueType="num">
                                      <p:cBhvr>
                                        <p:cTn id="60"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l="-21000" r="-21000"/>
          </a:stretch>
        </a:blip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2102071" y="4554539"/>
            <a:ext cx="7716253" cy="1655762"/>
          </a:xfrm>
        </p:spPr>
        <p:txBody>
          <a:bodyPr>
            <a:normAutofit fontScale="25000" lnSpcReduction="20000"/>
          </a:bodyPr>
          <a:lstStyle/>
          <a:p>
            <a:pPr algn="l" hangingPunct="0">
              <a:lnSpc>
                <a:spcPct val="170000"/>
              </a:lnSpc>
              <a:spcBef>
                <a:spcPts val="0"/>
              </a:spcBef>
            </a:pPr>
            <a:r>
              <a:rPr lang="en-US" sz="9600" b="1" dirty="0" err="1" smtClean="0"/>
              <a:t>Alle</a:t>
            </a:r>
            <a:r>
              <a:rPr lang="en-US" sz="9600" b="1" dirty="0" smtClean="0"/>
              <a:t> </a:t>
            </a:r>
            <a:r>
              <a:rPr lang="en-US" sz="9600" b="1" dirty="0" err="1" smtClean="0"/>
              <a:t>Texte</a:t>
            </a:r>
            <a:r>
              <a:rPr lang="en-US" sz="9600" b="1" dirty="0" smtClean="0"/>
              <a:t> und </a:t>
            </a:r>
            <a:r>
              <a:rPr lang="en-US" sz="9600" b="1" dirty="0" err="1" smtClean="0"/>
              <a:t>Zeichnungen</a:t>
            </a:r>
            <a:r>
              <a:rPr lang="en-US" sz="9600" b="1" dirty="0" smtClean="0"/>
              <a:t> zu den </a:t>
            </a:r>
            <a:r>
              <a:rPr lang="en-US" sz="9600" b="1" dirty="0" err="1" smtClean="0"/>
              <a:t>Figuren</a:t>
            </a:r>
            <a:r>
              <a:rPr lang="en-US" sz="9600" b="1" dirty="0" smtClean="0"/>
              <a:t> </a:t>
            </a:r>
            <a:r>
              <a:rPr lang="en-US" sz="9600" b="1" dirty="0" err="1" smtClean="0"/>
              <a:t>beschreiben</a:t>
            </a:r>
            <a:r>
              <a:rPr lang="en-US" sz="9600" b="1" dirty="0" smtClean="0"/>
              <a:t> die </a:t>
            </a:r>
            <a:r>
              <a:rPr lang="en-US" sz="9600" b="1" dirty="0" err="1" smtClean="0"/>
              <a:t>Manöver</a:t>
            </a:r>
            <a:r>
              <a:rPr lang="en-US" sz="9600" b="1" dirty="0" smtClean="0"/>
              <a:t> </a:t>
            </a:r>
            <a:r>
              <a:rPr lang="en-US" sz="9600" b="1" dirty="0" err="1" smtClean="0"/>
              <a:t>genau</a:t>
            </a:r>
            <a:r>
              <a:rPr lang="en-US" sz="9600" b="1" dirty="0" smtClean="0"/>
              <a:t> so, </a:t>
            </a:r>
            <a:r>
              <a:rPr lang="en-US" sz="9600" b="1" dirty="0" err="1" smtClean="0"/>
              <a:t>wie</a:t>
            </a:r>
            <a:r>
              <a:rPr lang="en-US" sz="9600" b="1" dirty="0"/>
              <a:t> der Pilot </a:t>
            </a:r>
            <a:r>
              <a:rPr lang="en-US" sz="9600" b="1" dirty="0" err="1" smtClean="0"/>
              <a:t>diese</a:t>
            </a:r>
            <a:r>
              <a:rPr lang="en-US" sz="9600" b="1" dirty="0" smtClean="0"/>
              <a:t> </a:t>
            </a:r>
            <a:r>
              <a:rPr lang="en-US" sz="9600" b="1" dirty="0" err="1"/>
              <a:t>aus</a:t>
            </a:r>
            <a:r>
              <a:rPr lang="en-US" sz="9600" b="1" dirty="0"/>
              <a:t> </a:t>
            </a:r>
            <a:r>
              <a:rPr lang="en-US" sz="9600" b="1" dirty="0" smtClean="0"/>
              <a:t>der </a:t>
            </a:r>
            <a:r>
              <a:rPr lang="en-US" sz="9600" b="1" dirty="0" err="1" smtClean="0"/>
              <a:t>Mitte</a:t>
            </a:r>
            <a:r>
              <a:rPr lang="en-US" sz="9600" b="1" dirty="0" smtClean="0"/>
              <a:t> des </a:t>
            </a:r>
            <a:r>
              <a:rPr lang="en-US" sz="9600" b="1" dirty="0" err="1" smtClean="0"/>
              <a:t>Kreises</a:t>
            </a:r>
            <a:r>
              <a:rPr lang="en-US" sz="9600" b="1" dirty="0" smtClean="0"/>
              <a:t> </a:t>
            </a:r>
            <a:r>
              <a:rPr lang="en-US" sz="9600" b="1" dirty="0" err="1" smtClean="0"/>
              <a:t>heraus</a:t>
            </a:r>
            <a:r>
              <a:rPr lang="en-US" sz="9600" b="1" dirty="0" smtClean="0"/>
              <a:t> </a:t>
            </a:r>
            <a:r>
              <a:rPr lang="en-US" sz="9600" b="1" dirty="0" err="1" smtClean="0"/>
              <a:t>wahrnimmt</a:t>
            </a:r>
            <a:r>
              <a:rPr lang="en-US" sz="9600" b="1" dirty="0" smtClean="0"/>
              <a:t>.</a:t>
            </a:r>
            <a:endParaRPr lang="de-CH" dirty="0"/>
          </a:p>
        </p:txBody>
      </p:sp>
      <p:sp>
        <p:nvSpPr>
          <p:cNvPr id="4" name="Datumsplatzhalter 3"/>
          <p:cNvSpPr>
            <a:spLocks noGrp="1"/>
          </p:cNvSpPr>
          <p:nvPr>
            <p:ph type="dt" sz="half" idx="10"/>
          </p:nvPr>
        </p:nvSpPr>
        <p:spPr/>
        <p:txBody>
          <a:bodyPr/>
          <a:lstStyle/>
          <a:p>
            <a:fld id="{10044896-9F5A-4A52-A9D0-62B09393C7F3}" type="datetime4">
              <a:rPr lang="de-DE" smtClean="0"/>
              <a:t>29. Januar 2019</a:t>
            </a:fld>
            <a:endParaRPr lang="de-CH"/>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5</a:t>
            </a:fld>
            <a:endParaRPr lang="de-CH"/>
          </a:p>
        </p:txBody>
      </p:sp>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3333" y="418013"/>
            <a:ext cx="3510467" cy="2226789"/>
          </a:xfrm>
          <a:prstGeom prst="rect">
            <a:avLst/>
          </a:prstGeom>
        </p:spPr>
      </p:pic>
    </p:spTree>
    <p:extLst>
      <p:ext uri="{BB962C8B-B14F-4D97-AF65-F5344CB8AC3E}">
        <p14:creationId xmlns:p14="http://schemas.microsoft.com/office/powerpoint/2010/main" val="953584961"/>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00">
            <a:alpha val="15000"/>
          </a:srgbClr>
        </a:solid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296232" y="4357166"/>
            <a:ext cx="9327929" cy="1662634"/>
          </a:xfrm>
        </p:spPr>
        <p:txBody>
          <a:bodyPr>
            <a:normAutofit fontScale="77500" lnSpcReduction="20000"/>
          </a:bodyPr>
          <a:lstStyle/>
          <a:p>
            <a:r>
              <a:rPr lang="de-CH" b="1" dirty="0" smtClean="0"/>
              <a:t>Fehlerzählung</a:t>
            </a:r>
          </a:p>
          <a:p>
            <a:r>
              <a:rPr lang="de-CH" dirty="0" smtClean="0"/>
              <a:t>Das Video zeigt einen Flug bei dem die Flugbahn eingezeichnet ist</a:t>
            </a:r>
          </a:p>
          <a:p>
            <a:r>
              <a:rPr lang="de-CH" dirty="0" smtClean="0"/>
              <a:t>Die Wiedergabe wird nach jedem Manöver angehalten</a:t>
            </a:r>
          </a:p>
          <a:p>
            <a:r>
              <a:rPr lang="de-CH" dirty="0" smtClean="0"/>
              <a:t>Entdeckte Fehler werden gezählt und eingetragen</a:t>
            </a:r>
          </a:p>
          <a:p>
            <a:r>
              <a:rPr lang="de-CH" dirty="0" smtClean="0"/>
              <a:t>Dies ergibt </a:t>
            </a:r>
            <a:r>
              <a:rPr lang="de-CH" b="1" dirty="0" smtClean="0">
                <a:solidFill>
                  <a:srgbClr val="FF0000"/>
                </a:solidFill>
              </a:rPr>
              <a:t>Fehlerpunkte</a:t>
            </a:r>
          </a:p>
          <a:p>
            <a:endParaRPr lang="de-CH" dirty="0" smtClean="0"/>
          </a:p>
        </p:txBody>
      </p:sp>
      <p:sp>
        <p:nvSpPr>
          <p:cNvPr id="4" name="Datumsplatzhalter 3"/>
          <p:cNvSpPr>
            <a:spLocks noGrp="1"/>
          </p:cNvSpPr>
          <p:nvPr>
            <p:ph type="dt" sz="half" idx="10"/>
          </p:nvPr>
        </p:nvSpPr>
        <p:spPr/>
        <p:txBody>
          <a:bodyPr/>
          <a:lstStyle/>
          <a:p>
            <a:fld id="{807CBAED-FE7E-4547-B733-FB524664F489}" type="datetime4">
              <a:rPr lang="de-DE" smtClean="0"/>
              <a:t>29. Januar 2019</a:t>
            </a:fld>
            <a:endParaRPr lang="de-CH"/>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50</a:t>
            </a:fld>
            <a:endParaRPr lang="de-CH"/>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6232" y="1168572"/>
            <a:ext cx="3782544" cy="2724714"/>
          </a:xfrm>
          <a:prstGeom prst="rect">
            <a:avLst/>
          </a:prstGeom>
        </p:spPr>
      </p:pic>
      <p:pic>
        <p:nvPicPr>
          <p:cNvPr id="8" name="Grafik 7"/>
          <p:cNvPicPr>
            <a:picLocks noChangeAspect="1"/>
          </p:cNvPicPr>
          <p:nvPr/>
        </p:nvPicPr>
        <p:blipFill>
          <a:blip r:embed="rId4"/>
          <a:stretch>
            <a:fillRect/>
          </a:stretch>
        </p:blipFill>
        <p:spPr>
          <a:xfrm>
            <a:off x="7377952" y="536474"/>
            <a:ext cx="2779600" cy="3235628"/>
          </a:xfrm>
          <a:prstGeom prst="rect">
            <a:avLst/>
          </a:prstGeom>
        </p:spPr>
      </p:pic>
      <p:sp>
        <p:nvSpPr>
          <p:cNvPr id="7" name="Textfeld 6"/>
          <p:cNvSpPr txBox="1"/>
          <p:nvPr/>
        </p:nvSpPr>
        <p:spPr>
          <a:xfrm>
            <a:off x="1235639" y="473859"/>
            <a:ext cx="3281277" cy="584775"/>
          </a:xfrm>
          <a:prstGeom prst="rect">
            <a:avLst/>
          </a:prstGeom>
          <a:noFill/>
        </p:spPr>
        <p:txBody>
          <a:bodyPr wrap="square" rtlCol="0">
            <a:spAutoFit/>
          </a:bodyPr>
          <a:lstStyle/>
          <a:p>
            <a:r>
              <a:rPr lang="de-CH" sz="3200" b="1" dirty="0" smtClean="0"/>
              <a:t>5. Notengebung</a:t>
            </a:r>
            <a:endParaRPr lang="de-CH" sz="3200" b="1" dirty="0"/>
          </a:p>
        </p:txBody>
      </p:sp>
    </p:spTree>
    <p:extLst>
      <p:ext uri="{BB962C8B-B14F-4D97-AF65-F5344CB8AC3E}">
        <p14:creationId xmlns:p14="http://schemas.microsoft.com/office/powerpoint/2010/main" val="3723477131"/>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6E188F1-4985-461C-A7F0-C7A502233938}" type="datetime4">
              <a:rPr lang="de-DE" smtClean="0"/>
              <a:t>29. Januar 2019</a:t>
            </a:fld>
            <a:endParaRPr lang="de-CH"/>
          </a:p>
        </p:txBody>
      </p:sp>
      <p:sp>
        <p:nvSpPr>
          <p:cNvPr id="3" name="Fußzeilenplatzhalter 2"/>
          <p:cNvSpPr>
            <a:spLocks noGrp="1"/>
          </p:cNvSpPr>
          <p:nvPr>
            <p:ph type="ftr" sz="quarter" idx="11"/>
          </p:nvPr>
        </p:nvSpPr>
        <p:spPr/>
        <p:txBody>
          <a:bodyPr/>
          <a:lstStyle/>
          <a:p>
            <a:r>
              <a:rPr lang="de-DE" smtClean="0"/>
              <a:t>CIAM PR Kurs D</a:t>
            </a:r>
            <a:endParaRPr lang="de-CH"/>
          </a:p>
        </p:txBody>
      </p:sp>
      <p:sp>
        <p:nvSpPr>
          <p:cNvPr id="4" name="Foliennummernplatzhalter 3"/>
          <p:cNvSpPr>
            <a:spLocks noGrp="1"/>
          </p:cNvSpPr>
          <p:nvPr>
            <p:ph type="sldNum" sz="quarter" idx="12"/>
          </p:nvPr>
        </p:nvSpPr>
        <p:spPr/>
        <p:txBody>
          <a:bodyPr/>
          <a:lstStyle/>
          <a:p>
            <a:fld id="{B4A00A18-D286-4678-8428-61D7CDEC32E1}" type="slidenum">
              <a:rPr lang="de-CH" smtClean="0"/>
              <a:t>51</a:t>
            </a:fld>
            <a:endParaRPr lang="de-CH"/>
          </a:p>
        </p:txBody>
      </p:sp>
      <p:pic>
        <p:nvPicPr>
          <p:cNvPr id="5" name="F2B Mistrzostwa Polski 2016 Paweł Dziub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769650963"/>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00">
            <a:alpha val="15000"/>
          </a:srgbClr>
        </a:soli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45031A53-F2EB-4838-95BE-79A932DD0650}" type="datetime4">
              <a:rPr lang="de-DE" smtClean="0"/>
              <a:t>29. Januar 2019</a:t>
            </a:fld>
            <a:endParaRPr lang="de-CH"/>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52</a:t>
            </a:fld>
            <a:endParaRPr lang="de-CH"/>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4088" y="307679"/>
            <a:ext cx="2664410" cy="3551158"/>
          </a:xfrm>
          <a:prstGeom prst="rect">
            <a:avLst/>
          </a:prstGeom>
        </p:spPr>
      </p:pic>
      <p:sp>
        <p:nvSpPr>
          <p:cNvPr id="7" name="Textfeld 6"/>
          <p:cNvSpPr txBox="1"/>
          <p:nvPr/>
        </p:nvSpPr>
        <p:spPr>
          <a:xfrm>
            <a:off x="4549422" y="182870"/>
            <a:ext cx="7280744" cy="4154984"/>
          </a:xfrm>
          <a:prstGeom prst="rect">
            <a:avLst/>
          </a:prstGeom>
          <a:noFill/>
        </p:spPr>
        <p:txBody>
          <a:bodyPr wrap="square" rtlCol="0">
            <a:spAutoFit/>
          </a:bodyPr>
          <a:lstStyle/>
          <a:p>
            <a:r>
              <a:rPr lang="de-CH" sz="2400" b="1" dirty="0" smtClean="0"/>
              <a:t>Der Flugweg ist grundsätzlich mit einer Toleranz von +/- 30 cm einzuhalten. Abweichungen davon ergeben </a:t>
            </a:r>
            <a:r>
              <a:rPr lang="de-CH" sz="2400" b="1" dirty="0" smtClean="0">
                <a:solidFill>
                  <a:srgbClr val="FF0000"/>
                </a:solidFill>
              </a:rPr>
              <a:t>Fehlerpunkte</a:t>
            </a:r>
            <a:r>
              <a:rPr lang="de-CH" sz="2400" b="1" dirty="0" smtClean="0"/>
              <a:t>.</a:t>
            </a:r>
          </a:p>
          <a:p>
            <a:endParaRPr lang="de-CH" sz="2400" b="1" dirty="0"/>
          </a:p>
          <a:p>
            <a:r>
              <a:rPr lang="de-CH" sz="2400" b="1" dirty="0" smtClean="0"/>
              <a:t>Flugwege ausserhalb der Toleranz werden nicht von allen Punktrichtern gleich gewichtet. </a:t>
            </a:r>
          </a:p>
          <a:p>
            <a:endParaRPr lang="de-CH" sz="2400" b="1" dirty="0" smtClean="0"/>
          </a:p>
          <a:p>
            <a:r>
              <a:rPr lang="de-CH" sz="2400" b="1" dirty="0" smtClean="0"/>
              <a:t>Deswegen benötigen wir ein </a:t>
            </a:r>
            <a:r>
              <a:rPr lang="de-CH" sz="2400" b="1" u="sng" dirty="0" smtClean="0"/>
              <a:t>einheitliches System </a:t>
            </a:r>
            <a:r>
              <a:rPr lang="de-CH" sz="2400" b="1" dirty="0" smtClean="0"/>
              <a:t>zur Gewichtung von Abweichungen.</a:t>
            </a:r>
          </a:p>
          <a:p>
            <a:endParaRPr lang="de-CH" sz="2400" b="1" dirty="0"/>
          </a:p>
          <a:p>
            <a:r>
              <a:rPr lang="de-CH" sz="2400" b="1" dirty="0" smtClean="0"/>
              <a:t>Dafür reichen drei Kriterien aus:</a:t>
            </a:r>
            <a:endParaRPr lang="de-CH" sz="2400" b="1" dirty="0"/>
          </a:p>
        </p:txBody>
      </p:sp>
      <p:sp>
        <p:nvSpPr>
          <p:cNvPr id="8" name="Textfeld 7"/>
          <p:cNvSpPr txBox="1"/>
          <p:nvPr/>
        </p:nvSpPr>
        <p:spPr>
          <a:xfrm>
            <a:off x="-146619" y="4466611"/>
            <a:ext cx="12578508" cy="2123658"/>
          </a:xfrm>
          <a:prstGeom prst="rect">
            <a:avLst/>
          </a:prstGeom>
          <a:noFill/>
        </p:spPr>
        <p:txBody>
          <a:bodyPr wrap="square" rtlCol="0">
            <a:spAutoFit/>
          </a:bodyPr>
          <a:lstStyle/>
          <a:p>
            <a:pPr marL="457200" indent="-457200" algn="ctr">
              <a:lnSpc>
                <a:spcPct val="150000"/>
              </a:lnSpc>
              <a:buFont typeface="+mj-lt"/>
              <a:buAutoNum type="alphaLcPeriod"/>
            </a:pPr>
            <a:r>
              <a:rPr lang="de-CH" sz="2400" b="1" dirty="0" smtClean="0"/>
              <a:t>Abweichungen </a:t>
            </a:r>
            <a:r>
              <a:rPr lang="de-CH" sz="2400" b="1" dirty="0" smtClean="0">
                <a:solidFill>
                  <a:srgbClr val="FF0000"/>
                </a:solidFill>
              </a:rPr>
              <a:t>innerhalb</a:t>
            </a:r>
            <a:r>
              <a:rPr lang="de-CH" sz="2400" b="1" dirty="0" smtClean="0"/>
              <a:t> der Toleranz werden </a:t>
            </a:r>
            <a:r>
              <a:rPr lang="de-CH" sz="2400" b="1" dirty="0" smtClean="0">
                <a:solidFill>
                  <a:srgbClr val="FF0000"/>
                </a:solidFill>
              </a:rPr>
              <a:t>nicht</a:t>
            </a:r>
            <a:r>
              <a:rPr lang="de-CH" sz="2400" b="1" dirty="0" smtClean="0"/>
              <a:t> als Fehlerpunkt gezählt.</a:t>
            </a:r>
          </a:p>
          <a:p>
            <a:pPr marL="457200" indent="-457200" algn="ctr">
              <a:lnSpc>
                <a:spcPct val="150000"/>
              </a:lnSpc>
              <a:buFont typeface="+mj-lt"/>
              <a:buAutoNum type="alphaLcPeriod"/>
            </a:pPr>
            <a:r>
              <a:rPr lang="de-CH" sz="2400" b="1" dirty="0" smtClean="0"/>
              <a:t>Jede Abweichung </a:t>
            </a:r>
            <a:r>
              <a:rPr lang="de-CH" sz="2400" b="1" dirty="0"/>
              <a:t>bis zu </a:t>
            </a:r>
            <a:r>
              <a:rPr lang="de-CH" sz="2400" b="1" dirty="0">
                <a:solidFill>
                  <a:srgbClr val="FF0000"/>
                </a:solidFill>
              </a:rPr>
              <a:t>1 m </a:t>
            </a:r>
            <a:r>
              <a:rPr lang="de-CH" sz="2400" b="1" dirty="0"/>
              <a:t>ausserhalb der Toleranz </a:t>
            </a:r>
            <a:r>
              <a:rPr lang="de-CH" sz="2400" b="1" dirty="0" smtClean="0"/>
              <a:t>ergibt </a:t>
            </a:r>
            <a:r>
              <a:rPr lang="de-CH" sz="2400" b="1" dirty="0" smtClean="0">
                <a:solidFill>
                  <a:srgbClr val="FF0000"/>
                </a:solidFill>
              </a:rPr>
              <a:t>einen</a:t>
            </a:r>
            <a:r>
              <a:rPr lang="de-CH" sz="2400" b="1" dirty="0" smtClean="0"/>
              <a:t> Fehlerpunkt.</a:t>
            </a:r>
          </a:p>
          <a:p>
            <a:pPr marL="457200" indent="-457200" algn="ctr">
              <a:lnSpc>
                <a:spcPct val="150000"/>
              </a:lnSpc>
              <a:buFont typeface="+mj-lt"/>
              <a:buAutoNum type="alphaLcPeriod"/>
            </a:pPr>
            <a:r>
              <a:rPr lang="de-CH" sz="2400" b="1" dirty="0" smtClean="0"/>
              <a:t>Jede Abweichungen </a:t>
            </a:r>
            <a:r>
              <a:rPr lang="de-CH" sz="2400" b="1" dirty="0"/>
              <a:t>von </a:t>
            </a:r>
            <a:r>
              <a:rPr lang="de-CH" sz="2400" b="1" dirty="0">
                <a:solidFill>
                  <a:srgbClr val="FF0000"/>
                </a:solidFill>
              </a:rPr>
              <a:t>mehr als 1 m </a:t>
            </a:r>
            <a:r>
              <a:rPr lang="de-CH" sz="2400" b="1" dirty="0"/>
              <a:t>ausserhalb der Toleranz </a:t>
            </a:r>
            <a:r>
              <a:rPr lang="de-CH" sz="2400" b="1" dirty="0" smtClean="0"/>
              <a:t>ergibt </a:t>
            </a:r>
            <a:r>
              <a:rPr lang="de-CH" sz="2400" b="1" dirty="0">
                <a:solidFill>
                  <a:srgbClr val="FF0000"/>
                </a:solidFill>
              </a:rPr>
              <a:t>zwei</a:t>
            </a:r>
            <a:r>
              <a:rPr lang="de-CH" sz="2400" b="1" dirty="0"/>
              <a:t> </a:t>
            </a:r>
            <a:r>
              <a:rPr lang="de-CH" sz="2400" b="1" dirty="0" smtClean="0"/>
              <a:t>Fehlerpunkte.</a:t>
            </a:r>
            <a:endParaRPr lang="de-CH" sz="2400" b="1" dirty="0"/>
          </a:p>
          <a:p>
            <a:pPr algn="ctr"/>
            <a:endParaRPr lang="de-CH" sz="2400" b="1" dirty="0"/>
          </a:p>
        </p:txBody>
      </p:sp>
    </p:spTree>
    <p:extLst>
      <p:ext uri="{BB962C8B-B14F-4D97-AF65-F5344CB8AC3E}">
        <p14:creationId xmlns:p14="http://schemas.microsoft.com/office/powerpoint/2010/main" val="1231910131"/>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00">
            <a:alpha val="15000"/>
          </a:srgbClr>
        </a:solid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206349" y="4236025"/>
            <a:ext cx="9327929" cy="852344"/>
          </a:xfrm>
        </p:spPr>
        <p:txBody>
          <a:bodyPr>
            <a:normAutofit/>
          </a:bodyPr>
          <a:lstStyle/>
          <a:p>
            <a:r>
              <a:rPr lang="de-CH" b="1" dirty="0" smtClean="0"/>
              <a:t>Die Dimensionen eines typischen F2B Modelles lassen sich als Massstab von Abweichungen nutzen</a:t>
            </a:r>
          </a:p>
          <a:p>
            <a:endParaRPr lang="de-CH" b="1" dirty="0"/>
          </a:p>
          <a:p>
            <a:endParaRPr lang="de-CH" b="1" dirty="0" smtClean="0"/>
          </a:p>
          <a:p>
            <a:endParaRPr lang="de-CH" dirty="0" smtClean="0"/>
          </a:p>
        </p:txBody>
      </p:sp>
      <p:sp>
        <p:nvSpPr>
          <p:cNvPr id="4" name="Datumsplatzhalter 3"/>
          <p:cNvSpPr>
            <a:spLocks noGrp="1"/>
          </p:cNvSpPr>
          <p:nvPr>
            <p:ph type="dt" sz="half" idx="10"/>
          </p:nvPr>
        </p:nvSpPr>
        <p:spPr/>
        <p:txBody>
          <a:bodyPr/>
          <a:lstStyle/>
          <a:p>
            <a:fld id="{51F0E04E-9C82-4993-AE15-3F07D2E6C294}" type="datetime4">
              <a:rPr lang="de-DE" smtClean="0"/>
              <a:t>29. Januar 2019</a:t>
            </a:fld>
            <a:endParaRPr lang="de-CH"/>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53</a:t>
            </a:fld>
            <a:endParaRPr lang="de-CH"/>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286" y="1313073"/>
            <a:ext cx="5055115" cy="2267367"/>
          </a:xfrm>
          <a:prstGeom prst="rect">
            <a:avLst/>
          </a:prstGeom>
        </p:spPr>
      </p:pic>
    </p:spTree>
    <p:extLst>
      <p:ext uri="{BB962C8B-B14F-4D97-AF65-F5344CB8AC3E}">
        <p14:creationId xmlns:p14="http://schemas.microsoft.com/office/powerpoint/2010/main" val="2932842687"/>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00">
            <a:alpha val="15000"/>
          </a:srgbClr>
        </a:solid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296232" y="4515391"/>
            <a:ext cx="9327929" cy="1450538"/>
          </a:xfrm>
        </p:spPr>
        <p:txBody>
          <a:bodyPr>
            <a:normAutofit fontScale="92500" lnSpcReduction="20000"/>
          </a:bodyPr>
          <a:lstStyle/>
          <a:p>
            <a:r>
              <a:rPr lang="de-CH" b="1" dirty="0" smtClean="0"/>
              <a:t>Fehlerpunkte mit Gewichtung und Notengebung</a:t>
            </a:r>
          </a:p>
          <a:p>
            <a:r>
              <a:rPr lang="de-CH" dirty="0" smtClean="0"/>
              <a:t>1 Fehlerpunkt pro Abweichung oder 2 Punkte bei grösseren Fehlern</a:t>
            </a:r>
            <a:endParaRPr lang="de-CH" dirty="0"/>
          </a:p>
          <a:p>
            <a:r>
              <a:rPr lang="de-CH" dirty="0" smtClean="0"/>
              <a:t>Zusammenzählen und dann Anzahl durch 2 teilen</a:t>
            </a:r>
          </a:p>
          <a:p>
            <a:r>
              <a:rPr lang="de-CH" dirty="0" smtClean="0"/>
              <a:t>Von 10 abziehen, dies ergibt die Note</a:t>
            </a:r>
          </a:p>
          <a:p>
            <a:endParaRPr lang="de-CH" dirty="0" smtClean="0"/>
          </a:p>
          <a:p>
            <a:endParaRPr lang="de-CH" dirty="0" smtClean="0"/>
          </a:p>
        </p:txBody>
      </p:sp>
      <p:sp>
        <p:nvSpPr>
          <p:cNvPr id="4" name="Datumsplatzhalter 3"/>
          <p:cNvSpPr>
            <a:spLocks noGrp="1"/>
          </p:cNvSpPr>
          <p:nvPr>
            <p:ph type="dt" sz="half" idx="10"/>
          </p:nvPr>
        </p:nvSpPr>
        <p:spPr/>
        <p:txBody>
          <a:bodyPr/>
          <a:lstStyle/>
          <a:p>
            <a:fld id="{E590F944-9548-40D0-A588-8F173FE4FE4A}" type="datetime4">
              <a:rPr lang="de-DE" smtClean="0"/>
              <a:t>29. Januar 2019</a:t>
            </a:fld>
            <a:endParaRPr lang="de-CH"/>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54</a:t>
            </a:fld>
            <a:endParaRPr lang="de-CH"/>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0225" y="1264073"/>
            <a:ext cx="3732653" cy="2688776"/>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0196" y="1285194"/>
            <a:ext cx="4001483" cy="2667655"/>
          </a:xfrm>
          <a:prstGeom prst="rect">
            <a:avLst/>
          </a:prstGeom>
        </p:spPr>
      </p:pic>
    </p:spTree>
    <p:extLst>
      <p:ext uri="{BB962C8B-B14F-4D97-AF65-F5344CB8AC3E}">
        <p14:creationId xmlns:p14="http://schemas.microsoft.com/office/powerpoint/2010/main" val="1351486546"/>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00">
            <a:alpha val="15000"/>
          </a:srgbClr>
        </a:solid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296232" y="4598762"/>
            <a:ext cx="9327929" cy="1450538"/>
          </a:xfrm>
        </p:spPr>
        <p:txBody>
          <a:bodyPr>
            <a:normAutofit fontScale="92500" lnSpcReduction="20000"/>
          </a:bodyPr>
          <a:lstStyle/>
          <a:p>
            <a:r>
              <a:rPr lang="de-CH" b="1" dirty="0" smtClean="0"/>
              <a:t>Beispiel </a:t>
            </a:r>
            <a:r>
              <a:rPr lang="de-CH" b="1" dirty="0" err="1" smtClean="0"/>
              <a:t>Wingover</a:t>
            </a:r>
            <a:endParaRPr lang="de-CH" b="1" dirty="0" smtClean="0"/>
          </a:p>
          <a:p>
            <a:r>
              <a:rPr lang="de-CH" b="1" dirty="0" smtClean="0"/>
              <a:t>3 Fehlerpunkte </a:t>
            </a:r>
            <a:r>
              <a:rPr lang="de-CH" dirty="0" smtClean="0"/>
              <a:t>(Errors)</a:t>
            </a:r>
          </a:p>
          <a:p>
            <a:r>
              <a:rPr lang="de-CH" b="1" dirty="0" smtClean="0"/>
              <a:t>Geteilt durch 2 ergibt 1.5</a:t>
            </a:r>
          </a:p>
          <a:p>
            <a:r>
              <a:rPr lang="de-CH" b="1" dirty="0" smtClean="0"/>
              <a:t>10 minus 1.5 ergibt eine Note </a:t>
            </a:r>
            <a:r>
              <a:rPr lang="de-CH" dirty="0" smtClean="0"/>
              <a:t>(Mark) </a:t>
            </a:r>
            <a:r>
              <a:rPr lang="de-CH" b="1" dirty="0" smtClean="0"/>
              <a:t>von </a:t>
            </a:r>
            <a:r>
              <a:rPr lang="de-CH" b="1" dirty="0" smtClean="0">
                <a:solidFill>
                  <a:srgbClr val="FF0000"/>
                </a:solidFill>
              </a:rPr>
              <a:t>8.5</a:t>
            </a:r>
          </a:p>
          <a:p>
            <a:endParaRPr lang="de-CH" dirty="0" smtClean="0"/>
          </a:p>
        </p:txBody>
      </p:sp>
      <p:sp>
        <p:nvSpPr>
          <p:cNvPr id="4" name="Datumsplatzhalter 3"/>
          <p:cNvSpPr>
            <a:spLocks noGrp="1"/>
          </p:cNvSpPr>
          <p:nvPr>
            <p:ph type="dt" sz="half" idx="10"/>
          </p:nvPr>
        </p:nvSpPr>
        <p:spPr/>
        <p:txBody>
          <a:bodyPr/>
          <a:lstStyle/>
          <a:p>
            <a:fld id="{CB7C73E1-5051-427D-93C0-2C6F6A5C14C0}" type="datetime4">
              <a:rPr lang="de-DE" smtClean="0"/>
              <a:t>29. Januar 2019</a:t>
            </a:fld>
            <a:endParaRPr lang="de-CH"/>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55</a:t>
            </a:fld>
            <a:endParaRPr lang="de-CH"/>
          </a:p>
        </p:txBody>
      </p:sp>
      <p:pic>
        <p:nvPicPr>
          <p:cNvPr id="2" name="Grafik 1"/>
          <p:cNvPicPr>
            <a:picLocks noChangeAspect="1"/>
          </p:cNvPicPr>
          <p:nvPr/>
        </p:nvPicPr>
        <p:blipFill>
          <a:blip r:embed="rId3"/>
          <a:stretch>
            <a:fillRect/>
          </a:stretch>
        </p:blipFill>
        <p:spPr>
          <a:xfrm>
            <a:off x="3016077" y="427820"/>
            <a:ext cx="5807556" cy="3980460"/>
          </a:xfrm>
          <a:prstGeom prst="rect">
            <a:avLst/>
          </a:prstGeom>
        </p:spPr>
      </p:pic>
    </p:spTree>
    <p:extLst>
      <p:ext uri="{BB962C8B-B14F-4D97-AF65-F5344CB8AC3E}">
        <p14:creationId xmlns:p14="http://schemas.microsoft.com/office/powerpoint/2010/main" val="811029001"/>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25000"/>
          </a:stretch>
        </a:blipFill>
        <a:effectLst/>
      </p:bgPr>
    </p:bg>
    <p:spTree>
      <p:nvGrpSpPr>
        <p:cNvPr id="1" name=""/>
        <p:cNvGrpSpPr/>
        <p:nvPr/>
      </p:nvGrpSpPr>
      <p:grpSpPr>
        <a:xfrm>
          <a:off x="0" y="0"/>
          <a:ext cx="0" cy="0"/>
          <a:chOff x="0" y="0"/>
          <a:chExt cx="0" cy="0"/>
        </a:xfrm>
      </p:grpSpPr>
      <p:sp>
        <p:nvSpPr>
          <p:cNvPr id="82" name="Datumsplatzhalter 81"/>
          <p:cNvSpPr>
            <a:spLocks noGrp="1"/>
          </p:cNvSpPr>
          <p:nvPr>
            <p:ph type="dt" sz="half" idx="10"/>
          </p:nvPr>
        </p:nvSpPr>
        <p:spPr/>
        <p:txBody>
          <a:bodyPr/>
          <a:lstStyle/>
          <a:p>
            <a:fld id="{C14BFCC9-F830-43C9-8850-978F4518E28B}" type="datetime4">
              <a:rPr lang="de-DE" smtClean="0"/>
              <a:t>29. Januar 2019</a:t>
            </a:fld>
            <a:endParaRPr lang="de-CH"/>
          </a:p>
        </p:txBody>
      </p:sp>
      <p:sp>
        <p:nvSpPr>
          <p:cNvPr id="83" name="Fußzeilenplatzhalter 82"/>
          <p:cNvSpPr>
            <a:spLocks noGrp="1"/>
          </p:cNvSpPr>
          <p:nvPr>
            <p:ph type="ftr" sz="quarter" idx="11"/>
          </p:nvPr>
        </p:nvSpPr>
        <p:spPr/>
        <p:txBody>
          <a:bodyPr/>
          <a:lstStyle/>
          <a:p>
            <a:r>
              <a:rPr lang="de-DE" smtClean="0"/>
              <a:t>CIAM PR Kurs D</a:t>
            </a:r>
            <a:endParaRPr lang="de-CH"/>
          </a:p>
        </p:txBody>
      </p:sp>
      <p:sp>
        <p:nvSpPr>
          <p:cNvPr id="84" name="Foliennummernplatzhalter 83"/>
          <p:cNvSpPr>
            <a:spLocks noGrp="1"/>
          </p:cNvSpPr>
          <p:nvPr>
            <p:ph type="sldNum" sz="quarter" idx="12"/>
          </p:nvPr>
        </p:nvSpPr>
        <p:spPr/>
        <p:txBody>
          <a:bodyPr/>
          <a:lstStyle/>
          <a:p>
            <a:fld id="{B4A00A18-D286-4678-8428-61D7CDEC32E1}" type="slidenum">
              <a:rPr lang="de-CH" smtClean="0"/>
              <a:t>56</a:t>
            </a:fld>
            <a:endParaRPr lang="de-CH"/>
          </a:p>
        </p:txBody>
      </p:sp>
      <p:sp>
        <p:nvSpPr>
          <p:cNvPr id="3" name="Textfeld 2"/>
          <p:cNvSpPr txBox="1"/>
          <p:nvPr/>
        </p:nvSpPr>
        <p:spPr>
          <a:xfrm>
            <a:off x="7248524" y="5473005"/>
            <a:ext cx="5324476" cy="954107"/>
          </a:xfrm>
          <a:prstGeom prst="rect">
            <a:avLst/>
          </a:prstGeom>
          <a:noFill/>
        </p:spPr>
        <p:txBody>
          <a:bodyPr wrap="square" rtlCol="0">
            <a:spAutoFit/>
          </a:bodyPr>
          <a:lstStyle/>
          <a:p>
            <a:r>
              <a:rPr lang="de-CH" sz="2800" b="1" dirty="0" smtClean="0">
                <a:solidFill>
                  <a:schemeClr val="bg1"/>
                </a:solidFill>
              </a:rPr>
              <a:t>Erste Versuche als Experte </a:t>
            </a:r>
          </a:p>
          <a:p>
            <a:r>
              <a:rPr lang="de-CH" sz="2800" dirty="0" smtClean="0"/>
              <a:t> </a:t>
            </a:r>
            <a:endParaRPr lang="de-CH" sz="2800" dirty="0"/>
          </a:p>
        </p:txBody>
      </p:sp>
    </p:spTree>
    <p:extLst>
      <p:ext uri="{BB962C8B-B14F-4D97-AF65-F5344CB8AC3E}">
        <p14:creationId xmlns:p14="http://schemas.microsoft.com/office/powerpoint/2010/main" val="397183067"/>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E07684B-E14A-4576-8E54-2373BA2505BB}" type="datetime4">
              <a:rPr lang="de-DE" smtClean="0"/>
              <a:t>29. Januar 2019</a:t>
            </a:fld>
            <a:endParaRPr lang="de-CH"/>
          </a:p>
        </p:txBody>
      </p:sp>
      <p:sp>
        <p:nvSpPr>
          <p:cNvPr id="3" name="Fußzeilenplatzhalter 2"/>
          <p:cNvSpPr>
            <a:spLocks noGrp="1"/>
          </p:cNvSpPr>
          <p:nvPr>
            <p:ph type="ftr" sz="quarter" idx="11"/>
          </p:nvPr>
        </p:nvSpPr>
        <p:spPr/>
        <p:txBody>
          <a:bodyPr/>
          <a:lstStyle/>
          <a:p>
            <a:r>
              <a:rPr lang="de-DE" smtClean="0"/>
              <a:t>CIAM PR Kurs D</a:t>
            </a:r>
            <a:endParaRPr lang="de-CH"/>
          </a:p>
        </p:txBody>
      </p:sp>
      <p:sp>
        <p:nvSpPr>
          <p:cNvPr id="4" name="Foliennummernplatzhalter 3"/>
          <p:cNvSpPr>
            <a:spLocks noGrp="1"/>
          </p:cNvSpPr>
          <p:nvPr>
            <p:ph type="sldNum" sz="quarter" idx="12"/>
          </p:nvPr>
        </p:nvSpPr>
        <p:spPr/>
        <p:txBody>
          <a:bodyPr/>
          <a:lstStyle/>
          <a:p>
            <a:fld id="{B4A00A18-D286-4678-8428-61D7CDEC32E1}" type="slidenum">
              <a:rPr lang="de-CH" smtClean="0"/>
              <a:t>57</a:t>
            </a:fld>
            <a:endParaRPr lang="de-CH"/>
          </a:p>
        </p:txBody>
      </p:sp>
      <p:pic>
        <p:nvPicPr>
          <p:cNvPr id="5" name="F2B Mistrzostwa Polski 2016 Paweł Dziub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489244846"/>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stretch>
            <a:fillRect l="-36000" r="-36000"/>
          </a:stretch>
        </a:blipFill>
        <a:effectLst/>
      </p:bgPr>
    </p:bg>
    <p:spTree>
      <p:nvGrpSpPr>
        <p:cNvPr id="1" name=""/>
        <p:cNvGrpSpPr/>
        <p:nvPr/>
      </p:nvGrpSpPr>
      <p:grpSpPr>
        <a:xfrm>
          <a:off x="0" y="0"/>
          <a:ext cx="0" cy="0"/>
          <a:chOff x="0" y="0"/>
          <a:chExt cx="0" cy="0"/>
        </a:xfrm>
      </p:grpSpPr>
      <p:sp>
        <p:nvSpPr>
          <p:cNvPr id="81" name="Textfeld 80"/>
          <p:cNvSpPr txBox="1"/>
          <p:nvPr/>
        </p:nvSpPr>
        <p:spPr>
          <a:xfrm>
            <a:off x="380083" y="316551"/>
            <a:ext cx="2528370" cy="830997"/>
          </a:xfrm>
          <a:prstGeom prst="rect">
            <a:avLst/>
          </a:prstGeom>
          <a:noFill/>
        </p:spPr>
        <p:txBody>
          <a:bodyPr wrap="square" rtlCol="0">
            <a:spAutoFit/>
          </a:bodyPr>
          <a:lstStyle/>
          <a:p>
            <a:pPr>
              <a:lnSpc>
                <a:spcPct val="150000"/>
              </a:lnSpc>
            </a:pPr>
            <a:r>
              <a:rPr lang="de-CH" sz="3200" b="1" dirty="0" smtClean="0"/>
              <a:t>6. Simulation</a:t>
            </a:r>
            <a:endParaRPr lang="de-CH" sz="3200" b="1" dirty="0"/>
          </a:p>
        </p:txBody>
      </p:sp>
      <p:sp>
        <p:nvSpPr>
          <p:cNvPr id="82" name="Datumsplatzhalter 81"/>
          <p:cNvSpPr>
            <a:spLocks noGrp="1"/>
          </p:cNvSpPr>
          <p:nvPr>
            <p:ph type="dt" sz="half" idx="10"/>
          </p:nvPr>
        </p:nvSpPr>
        <p:spPr/>
        <p:txBody>
          <a:bodyPr/>
          <a:lstStyle/>
          <a:p>
            <a:fld id="{4D2E3C10-FDA5-4880-87BD-435441CB9D25}" type="datetime4">
              <a:rPr lang="de-DE" smtClean="0"/>
              <a:t>29. Januar 2019</a:t>
            </a:fld>
            <a:endParaRPr lang="de-CH"/>
          </a:p>
        </p:txBody>
      </p:sp>
      <p:sp>
        <p:nvSpPr>
          <p:cNvPr id="83" name="Fußzeilenplatzhalter 82"/>
          <p:cNvSpPr>
            <a:spLocks noGrp="1"/>
          </p:cNvSpPr>
          <p:nvPr>
            <p:ph type="ftr" sz="quarter" idx="11"/>
          </p:nvPr>
        </p:nvSpPr>
        <p:spPr/>
        <p:txBody>
          <a:bodyPr/>
          <a:lstStyle/>
          <a:p>
            <a:r>
              <a:rPr lang="de-DE" smtClean="0"/>
              <a:t>CIAM PR Kurs D</a:t>
            </a:r>
            <a:endParaRPr lang="de-CH"/>
          </a:p>
        </p:txBody>
      </p:sp>
      <p:sp>
        <p:nvSpPr>
          <p:cNvPr id="84" name="Foliennummernplatzhalter 83"/>
          <p:cNvSpPr>
            <a:spLocks noGrp="1"/>
          </p:cNvSpPr>
          <p:nvPr>
            <p:ph type="sldNum" sz="quarter" idx="12"/>
          </p:nvPr>
        </p:nvSpPr>
        <p:spPr/>
        <p:txBody>
          <a:bodyPr/>
          <a:lstStyle/>
          <a:p>
            <a:fld id="{B4A00A18-D286-4678-8428-61D7CDEC32E1}" type="slidenum">
              <a:rPr lang="de-CH" smtClean="0"/>
              <a:t>58</a:t>
            </a:fld>
            <a:endParaRPr lang="de-CH"/>
          </a:p>
        </p:txBody>
      </p:sp>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9252" y="2111247"/>
            <a:ext cx="2330982" cy="3317046"/>
          </a:xfrm>
          <a:prstGeom prst="rect">
            <a:avLst/>
          </a:prstGeom>
        </p:spPr>
      </p:pic>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6698" y="2111247"/>
            <a:ext cx="3171940" cy="3290203"/>
          </a:xfrm>
          <a:prstGeom prst="rect">
            <a:avLst/>
          </a:prstGeom>
        </p:spPr>
      </p:pic>
      <p:sp>
        <p:nvSpPr>
          <p:cNvPr id="4" name="Textfeld 3"/>
          <p:cNvSpPr txBox="1"/>
          <p:nvPr/>
        </p:nvSpPr>
        <p:spPr>
          <a:xfrm>
            <a:off x="3172858" y="445154"/>
            <a:ext cx="3316077" cy="1569660"/>
          </a:xfrm>
          <a:prstGeom prst="rect">
            <a:avLst/>
          </a:prstGeom>
          <a:noFill/>
        </p:spPr>
        <p:txBody>
          <a:bodyPr wrap="square" rtlCol="0">
            <a:spAutoFit/>
          </a:bodyPr>
          <a:lstStyle/>
          <a:p>
            <a:r>
              <a:rPr lang="de-CH" sz="2400" dirty="0" smtClean="0"/>
              <a:t>a. ) Befestige eine 20 cm lange Flugzeugsilhouette an einem 1 m langen Stab</a:t>
            </a:r>
            <a:endParaRPr lang="de-CH" sz="2400" dirty="0"/>
          </a:p>
        </p:txBody>
      </p:sp>
      <p:sp>
        <p:nvSpPr>
          <p:cNvPr id="9" name="Textfeld 8"/>
          <p:cNvSpPr txBox="1"/>
          <p:nvPr/>
        </p:nvSpPr>
        <p:spPr>
          <a:xfrm>
            <a:off x="6952561" y="405118"/>
            <a:ext cx="3546514" cy="1569660"/>
          </a:xfrm>
          <a:prstGeom prst="rect">
            <a:avLst/>
          </a:prstGeom>
          <a:noFill/>
        </p:spPr>
        <p:txBody>
          <a:bodyPr wrap="square" rtlCol="0">
            <a:spAutoFit/>
          </a:bodyPr>
          <a:lstStyle/>
          <a:p>
            <a:r>
              <a:rPr lang="de-CH" sz="2400" dirty="0" smtClean="0"/>
              <a:t>b.) Markiere </a:t>
            </a:r>
            <a:r>
              <a:rPr lang="de-CH" sz="2400" b="1" dirty="0" smtClean="0">
                <a:solidFill>
                  <a:srgbClr val="FF0000"/>
                </a:solidFill>
              </a:rPr>
              <a:t>1/8</a:t>
            </a:r>
            <a:r>
              <a:rPr lang="de-CH" sz="2400" dirty="0" smtClean="0"/>
              <a:t> </a:t>
            </a:r>
            <a:r>
              <a:rPr lang="de-CH" sz="2400" b="1" dirty="0" smtClean="0">
                <a:solidFill>
                  <a:srgbClr val="FF0000"/>
                </a:solidFill>
              </a:rPr>
              <a:t>Runde</a:t>
            </a:r>
            <a:r>
              <a:rPr lang="de-CH" sz="2400" dirty="0" smtClean="0"/>
              <a:t> mit 2 senkrechten Linien und den </a:t>
            </a:r>
            <a:r>
              <a:rPr lang="de-CH" sz="2400" b="1" dirty="0" smtClean="0">
                <a:solidFill>
                  <a:srgbClr val="FF0000"/>
                </a:solidFill>
              </a:rPr>
              <a:t>45° Leinenwinkel </a:t>
            </a:r>
            <a:r>
              <a:rPr lang="de-CH" sz="2400" dirty="0" smtClean="0"/>
              <a:t>auf deinem «Flugplatz»</a:t>
            </a:r>
            <a:endParaRPr lang="de-CH" sz="2400" dirty="0"/>
          </a:p>
        </p:txBody>
      </p:sp>
      <p:sp>
        <p:nvSpPr>
          <p:cNvPr id="10" name="Textfeld 9"/>
          <p:cNvSpPr txBox="1"/>
          <p:nvPr/>
        </p:nvSpPr>
        <p:spPr>
          <a:xfrm>
            <a:off x="3084727" y="5565389"/>
            <a:ext cx="8152482" cy="830997"/>
          </a:xfrm>
          <a:prstGeom prst="rect">
            <a:avLst/>
          </a:prstGeom>
          <a:noFill/>
        </p:spPr>
        <p:txBody>
          <a:bodyPr wrap="square" rtlCol="0">
            <a:spAutoFit/>
          </a:bodyPr>
          <a:lstStyle/>
          <a:p>
            <a:r>
              <a:rPr lang="de-CH" sz="2400" dirty="0" smtClean="0"/>
              <a:t>c.) «Fliege» ab Basis der Augenhöhe mit 5 sec/Runde und versuche, ein nach Vorschrift korrektes Quadrat zu fliegen…</a:t>
            </a:r>
            <a:endParaRPr lang="de-CH" sz="2400" dirty="0"/>
          </a:p>
        </p:txBody>
      </p:sp>
    </p:spTree>
    <p:extLst>
      <p:ext uri="{BB962C8B-B14F-4D97-AF65-F5344CB8AC3E}">
        <p14:creationId xmlns:p14="http://schemas.microsoft.com/office/powerpoint/2010/main" val="3523493773"/>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81" name="Textfeld 80"/>
          <p:cNvSpPr txBox="1"/>
          <p:nvPr/>
        </p:nvSpPr>
        <p:spPr>
          <a:xfrm>
            <a:off x="289076" y="468339"/>
            <a:ext cx="3841448" cy="584775"/>
          </a:xfrm>
          <a:prstGeom prst="rect">
            <a:avLst/>
          </a:prstGeom>
          <a:noFill/>
        </p:spPr>
        <p:txBody>
          <a:bodyPr wrap="square" rtlCol="0">
            <a:spAutoFit/>
          </a:bodyPr>
          <a:lstStyle/>
          <a:p>
            <a:pPr algn="ctr"/>
            <a:r>
              <a:rPr lang="de-CH" sz="3200" dirty="0" smtClean="0">
                <a:cs typeface="Arial" panose="020B0604020202020204" pitchFamily="34" charset="0"/>
              </a:rPr>
              <a:t>Fragen ?</a:t>
            </a:r>
            <a:endParaRPr lang="de-CH" sz="3200" dirty="0">
              <a:cs typeface="Arial" panose="020B0604020202020204" pitchFamily="34" charset="0"/>
            </a:endParaRPr>
          </a:p>
        </p:txBody>
      </p:sp>
      <p:sp>
        <p:nvSpPr>
          <p:cNvPr id="82" name="Datumsplatzhalter 81"/>
          <p:cNvSpPr>
            <a:spLocks noGrp="1"/>
          </p:cNvSpPr>
          <p:nvPr>
            <p:ph type="dt" sz="half" idx="10"/>
          </p:nvPr>
        </p:nvSpPr>
        <p:spPr/>
        <p:txBody>
          <a:bodyPr/>
          <a:lstStyle/>
          <a:p>
            <a:fld id="{F4AF5AB7-604B-431F-B0DD-4A17D9DD3E9E}" type="datetime4">
              <a:rPr lang="de-DE" smtClean="0"/>
              <a:t>29. Januar 2019</a:t>
            </a:fld>
            <a:endParaRPr lang="de-CH"/>
          </a:p>
        </p:txBody>
      </p:sp>
      <p:sp>
        <p:nvSpPr>
          <p:cNvPr id="83" name="Fußzeilenplatzhalter 82"/>
          <p:cNvSpPr>
            <a:spLocks noGrp="1"/>
          </p:cNvSpPr>
          <p:nvPr>
            <p:ph type="ftr" sz="quarter" idx="11"/>
          </p:nvPr>
        </p:nvSpPr>
        <p:spPr/>
        <p:txBody>
          <a:bodyPr/>
          <a:lstStyle/>
          <a:p>
            <a:r>
              <a:rPr lang="de-DE" smtClean="0"/>
              <a:t>CIAM PR Kurs D</a:t>
            </a:r>
            <a:endParaRPr lang="de-CH"/>
          </a:p>
        </p:txBody>
      </p:sp>
      <p:sp>
        <p:nvSpPr>
          <p:cNvPr id="84" name="Foliennummernplatzhalter 83"/>
          <p:cNvSpPr>
            <a:spLocks noGrp="1"/>
          </p:cNvSpPr>
          <p:nvPr>
            <p:ph type="sldNum" sz="quarter" idx="12"/>
          </p:nvPr>
        </p:nvSpPr>
        <p:spPr/>
        <p:txBody>
          <a:bodyPr/>
          <a:lstStyle/>
          <a:p>
            <a:fld id="{B4A00A18-D286-4678-8428-61D7CDEC32E1}" type="slidenum">
              <a:rPr lang="de-CH" smtClean="0"/>
              <a:t>59</a:t>
            </a:fld>
            <a:endParaRPr lang="de-CH"/>
          </a:p>
        </p:txBody>
      </p:sp>
    </p:spTree>
    <p:extLst>
      <p:ext uri="{BB962C8B-B14F-4D97-AF65-F5344CB8AC3E}">
        <p14:creationId xmlns:p14="http://schemas.microsoft.com/office/powerpoint/2010/main" val="2189499328"/>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p:cTn id="7" dur="500" fill="hold"/>
                                        <p:tgtEl>
                                          <p:spTgt spid="81"/>
                                        </p:tgtEl>
                                        <p:attrNameLst>
                                          <p:attrName>ppt_w</p:attrName>
                                        </p:attrNameLst>
                                      </p:cBhvr>
                                      <p:tavLst>
                                        <p:tav tm="0">
                                          <p:val>
                                            <p:fltVal val="0"/>
                                          </p:val>
                                        </p:tav>
                                        <p:tav tm="100000">
                                          <p:val>
                                            <p:strVal val="#ppt_w"/>
                                          </p:val>
                                        </p:tav>
                                      </p:tavLst>
                                    </p:anim>
                                    <p:anim calcmode="lin" valueType="num">
                                      <p:cBhvr>
                                        <p:cTn id="8" dur="500" fill="hold"/>
                                        <p:tgtEl>
                                          <p:spTgt spid="81"/>
                                        </p:tgtEl>
                                        <p:attrNameLst>
                                          <p:attrName>ppt_h</p:attrName>
                                        </p:attrNameLst>
                                      </p:cBhvr>
                                      <p:tavLst>
                                        <p:tav tm="0">
                                          <p:val>
                                            <p:fltVal val="0"/>
                                          </p:val>
                                        </p:tav>
                                        <p:tav tm="100000">
                                          <p:val>
                                            <p:strVal val="#ppt_h"/>
                                          </p:val>
                                        </p:tav>
                                      </p:tavLst>
                                    </p:anim>
                                    <p:animEffect transition="in" filter="fade">
                                      <p:cBhvr>
                                        <p:cTn id="9"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35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E64869F8-4875-45F3-84C9-C766634C2353}" type="datetime4">
              <a:rPr lang="de-DE" smtClean="0"/>
              <a:t>29. Januar 2019</a:t>
            </a:fld>
            <a:endParaRPr lang="de-CH"/>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6</a:t>
            </a:fld>
            <a:endParaRPr lang="de-CH"/>
          </a:p>
        </p:txBody>
      </p:sp>
      <p:sp>
        <p:nvSpPr>
          <p:cNvPr id="11" name="Textfeld 10"/>
          <p:cNvSpPr txBox="1"/>
          <p:nvPr/>
        </p:nvSpPr>
        <p:spPr>
          <a:xfrm>
            <a:off x="7148052" y="115319"/>
            <a:ext cx="5043948" cy="461665"/>
          </a:xfrm>
          <a:prstGeom prst="rect">
            <a:avLst/>
          </a:prstGeom>
          <a:noFill/>
        </p:spPr>
        <p:txBody>
          <a:bodyPr wrap="square" rtlCol="0">
            <a:spAutoFit/>
          </a:bodyPr>
          <a:lstStyle/>
          <a:p>
            <a:pPr algn="ctr"/>
            <a:r>
              <a:rPr lang="de-CH" sz="2400" b="1" dirty="0" smtClean="0"/>
              <a:t>4.2.15.1 </a:t>
            </a:r>
            <a:r>
              <a:rPr lang="de-CH" sz="2400" b="1" dirty="0" err="1" smtClean="0"/>
              <a:t>Terminology</a:t>
            </a:r>
            <a:r>
              <a:rPr lang="de-CH" sz="2400" b="1" dirty="0" smtClean="0"/>
              <a:t> </a:t>
            </a:r>
            <a:r>
              <a:rPr lang="de-CH" sz="2400" b="1" dirty="0" err="1" smtClean="0"/>
              <a:t>and</a:t>
            </a:r>
            <a:r>
              <a:rPr lang="de-CH" sz="2400" b="1" dirty="0" smtClean="0"/>
              <a:t> Wording</a:t>
            </a:r>
            <a:endParaRPr lang="de-CH" sz="2400" dirty="0"/>
          </a:p>
        </p:txBody>
      </p:sp>
      <p:sp>
        <p:nvSpPr>
          <p:cNvPr id="2" name="Textfeld 1"/>
          <p:cNvSpPr txBox="1"/>
          <p:nvPr/>
        </p:nvSpPr>
        <p:spPr>
          <a:xfrm>
            <a:off x="333990" y="1056573"/>
            <a:ext cx="11496060" cy="6001643"/>
          </a:xfrm>
          <a:prstGeom prst="rect">
            <a:avLst/>
          </a:prstGeom>
          <a:noFill/>
        </p:spPr>
        <p:txBody>
          <a:bodyPr wrap="square" rtlCol="0">
            <a:spAutoFit/>
          </a:bodyPr>
          <a:lstStyle/>
          <a:p>
            <a:r>
              <a:rPr lang="de-CH" sz="2400" b="1" dirty="0" smtClean="0"/>
              <a:t>Flight </a:t>
            </a:r>
            <a:r>
              <a:rPr lang="de-CH" sz="2400" b="1" dirty="0" err="1" smtClean="0"/>
              <a:t>Hemisphere</a:t>
            </a:r>
            <a:r>
              <a:rPr lang="de-CH" sz="2400" b="1" dirty="0" smtClean="0"/>
              <a:t>: </a:t>
            </a:r>
            <a:r>
              <a:rPr lang="de-CH" sz="2400" dirty="0" smtClean="0"/>
              <a:t>Eine gedachte Halbkugel auf der sich das Modell bewegt.</a:t>
            </a:r>
          </a:p>
          <a:p>
            <a:endParaRPr lang="de-CH" sz="2400" dirty="0" smtClean="0"/>
          </a:p>
          <a:p>
            <a:r>
              <a:rPr lang="de-CH" sz="2400" b="1" dirty="0" smtClean="0"/>
              <a:t>Base:</a:t>
            </a:r>
            <a:r>
              <a:rPr lang="de-CH" sz="2400" dirty="0" smtClean="0"/>
              <a:t> Der untere Rand der Halbkugel. </a:t>
            </a:r>
            <a:r>
              <a:rPr lang="de-CH" sz="2400" dirty="0"/>
              <a:t>Er </a:t>
            </a:r>
            <a:r>
              <a:rPr lang="de-CH" sz="2400" dirty="0" smtClean="0"/>
              <a:t>befindet </a:t>
            </a:r>
            <a:r>
              <a:rPr lang="de-CH" sz="2400" dirty="0"/>
              <a:t>sich auf einer Höhe von 1.5 </a:t>
            </a:r>
            <a:r>
              <a:rPr lang="de-CH" sz="2400" dirty="0" smtClean="0"/>
              <a:t>m. </a:t>
            </a:r>
            <a:r>
              <a:rPr lang="de-CH" sz="2400" dirty="0"/>
              <a:t>über dem höchsten Punkt der </a:t>
            </a:r>
            <a:r>
              <a:rPr lang="de-CH" sz="2400" dirty="0" smtClean="0"/>
              <a:t>Piste.</a:t>
            </a:r>
          </a:p>
          <a:p>
            <a:endParaRPr lang="de-CH" sz="2400" dirty="0" smtClean="0"/>
          </a:p>
          <a:p>
            <a:r>
              <a:rPr lang="de-CH" sz="2400" b="1" dirty="0" smtClean="0"/>
              <a:t>Parallel:</a:t>
            </a:r>
            <a:r>
              <a:rPr lang="de-CH" sz="2400" dirty="0" smtClean="0"/>
              <a:t> Eine gedachte Linie auf der Oberfläche der Halbkugel. Sie ergibt sich, wenn das Modell mit </a:t>
            </a:r>
            <a:r>
              <a:rPr lang="de-CH" sz="2400" u="sng" dirty="0" smtClean="0"/>
              <a:t>gleichbleibendem Leinenwinkel </a:t>
            </a:r>
            <a:r>
              <a:rPr lang="de-CH" sz="2400" dirty="0" smtClean="0"/>
              <a:t>geflogen wird. (Auch: Breitenkreis)</a:t>
            </a:r>
          </a:p>
          <a:p>
            <a:endParaRPr lang="en-GB" sz="2400" dirty="0" smtClean="0"/>
          </a:p>
          <a:p>
            <a:r>
              <a:rPr lang="de-CH" sz="2400" b="1" dirty="0" smtClean="0"/>
              <a:t>Horizontal:</a:t>
            </a:r>
            <a:r>
              <a:rPr lang="de-CH" sz="2400" dirty="0" smtClean="0"/>
              <a:t> Flug auf der Basis oder parallel zu Basis.</a:t>
            </a:r>
            <a:endParaRPr lang="en-GB" sz="2400" dirty="0" smtClean="0"/>
          </a:p>
          <a:p>
            <a:endParaRPr lang="de-CH" sz="2400" dirty="0" smtClean="0"/>
          </a:p>
          <a:p>
            <a:r>
              <a:rPr lang="de-CH" sz="2400" b="1" dirty="0" err="1" smtClean="0"/>
              <a:t>Vertical</a:t>
            </a:r>
            <a:r>
              <a:rPr lang="de-CH" sz="2400" b="1" dirty="0" smtClean="0"/>
              <a:t>:</a:t>
            </a:r>
            <a:r>
              <a:rPr lang="de-CH" sz="2400" dirty="0" smtClean="0"/>
              <a:t> </a:t>
            </a:r>
            <a:r>
              <a:rPr lang="en-GB" sz="2400" dirty="0" err="1" smtClean="0"/>
              <a:t>Rechtwinklig</a:t>
            </a:r>
            <a:r>
              <a:rPr lang="en-GB" sz="2400" dirty="0" smtClean="0"/>
              <a:t> </a:t>
            </a:r>
            <a:r>
              <a:rPr lang="en-GB" sz="2400" dirty="0" err="1" smtClean="0"/>
              <a:t>zur</a:t>
            </a:r>
            <a:r>
              <a:rPr lang="en-GB" sz="2400" dirty="0" smtClean="0"/>
              <a:t> Basis </a:t>
            </a:r>
            <a:r>
              <a:rPr lang="en-GB" sz="2400" dirty="0" err="1" smtClean="0"/>
              <a:t>geflogener</a:t>
            </a:r>
            <a:r>
              <a:rPr lang="en-GB" sz="2400" dirty="0" smtClean="0"/>
              <a:t> </a:t>
            </a:r>
            <a:r>
              <a:rPr lang="en-GB" sz="2400" dirty="0" err="1" smtClean="0"/>
              <a:t>Steig</a:t>
            </a:r>
            <a:r>
              <a:rPr lang="en-GB" sz="2400" dirty="0" smtClean="0"/>
              <a:t>- </a:t>
            </a:r>
            <a:r>
              <a:rPr lang="en-GB" sz="2400" dirty="0" err="1" smtClean="0"/>
              <a:t>oder</a:t>
            </a:r>
            <a:r>
              <a:rPr lang="en-GB" sz="2400" dirty="0" smtClean="0"/>
              <a:t> </a:t>
            </a:r>
            <a:r>
              <a:rPr lang="en-GB" sz="2400" dirty="0" err="1" smtClean="0"/>
              <a:t>Sturzflug</a:t>
            </a:r>
            <a:r>
              <a:rPr lang="en-GB" sz="2400" dirty="0" smtClean="0"/>
              <a:t>.</a:t>
            </a:r>
          </a:p>
          <a:p>
            <a:endParaRPr lang="en-GB" sz="2400" dirty="0" smtClean="0"/>
          </a:p>
          <a:p>
            <a:r>
              <a:rPr lang="en-GB" sz="2400" b="1" dirty="0" smtClean="0"/>
              <a:t>90° Wingover Path:</a:t>
            </a:r>
            <a:r>
              <a:rPr lang="en-GB" sz="2400" dirty="0"/>
              <a:t> </a:t>
            </a:r>
            <a:r>
              <a:rPr lang="en-GB" sz="2400" dirty="0" smtClean="0"/>
              <a:t>Eine </a:t>
            </a:r>
            <a:r>
              <a:rPr lang="en-GB" sz="2400" dirty="0" err="1" smtClean="0"/>
              <a:t>gerade</a:t>
            </a:r>
            <a:r>
              <a:rPr lang="en-GB" sz="2400" dirty="0" smtClean="0"/>
              <a:t> </a:t>
            </a:r>
            <a:r>
              <a:rPr lang="en-GB" sz="2400" dirty="0" err="1" smtClean="0"/>
              <a:t>Strecke</a:t>
            </a:r>
            <a:r>
              <a:rPr lang="en-GB" sz="2400" dirty="0" smtClean="0"/>
              <a:t> (</a:t>
            </a:r>
            <a:r>
              <a:rPr lang="en-GB" sz="2400" dirty="0" err="1" smtClean="0"/>
              <a:t>Auch</a:t>
            </a:r>
            <a:r>
              <a:rPr lang="en-GB" sz="2400" dirty="0" smtClean="0"/>
              <a:t> </a:t>
            </a:r>
            <a:r>
              <a:rPr lang="en-GB" sz="2400" dirty="0" err="1" smtClean="0"/>
              <a:t>Längenkreis</a:t>
            </a:r>
            <a:r>
              <a:rPr lang="en-GB" sz="2400" dirty="0" smtClean="0"/>
              <a:t> </a:t>
            </a:r>
            <a:r>
              <a:rPr lang="en-GB" sz="2400" dirty="0" err="1" smtClean="0"/>
              <a:t>bzw</a:t>
            </a:r>
            <a:r>
              <a:rPr lang="en-GB" sz="2400" dirty="0" smtClean="0"/>
              <a:t>. Meridian) 90° </a:t>
            </a:r>
            <a:r>
              <a:rPr lang="en-GB" sz="2400" dirty="0" err="1" smtClean="0"/>
              <a:t>zur</a:t>
            </a:r>
            <a:r>
              <a:rPr lang="en-GB" sz="2400" dirty="0" smtClean="0"/>
              <a:t> Basis und um 90° </a:t>
            </a:r>
            <a:r>
              <a:rPr lang="en-GB" sz="2400" dirty="0" err="1" smtClean="0"/>
              <a:t>zur</a:t>
            </a:r>
            <a:r>
              <a:rPr lang="en-GB" sz="2400" dirty="0" smtClean="0"/>
              <a:t> </a:t>
            </a:r>
            <a:r>
              <a:rPr lang="en-GB" sz="2400" dirty="0" err="1" smtClean="0"/>
              <a:t>Achse</a:t>
            </a:r>
            <a:r>
              <a:rPr lang="en-GB" sz="2400" dirty="0" smtClean="0"/>
              <a:t> des </a:t>
            </a:r>
            <a:r>
              <a:rPr lang="en-GB" sz="2400" dirty="0" err="1" smtClean="0"/>
              <a:t>Kleeblatt-Manövers</a:t>
            </a:r>
            <a:r>
              <a:rPr lang="en-GB" sz="2400" dirty="0" smtClean="0"/>
              <a:t> </a:t>
            </a:r>
            <a:r>
              <a:rPr lang="en-GB" sz="2400" dirty="0" err="1" smtClean="0"/>
              <a:t>verdreht</a:t>
            </a:r>
            <a:r>
              <a:rPr lang="en-GB" sz="2400" dirty="0" smtClean="0"/>
              <a:t>.</a:t>
            </a:r>
          </a:p>
          <a:p>
            <a:endParaRPr lang="en-GB" sz="2400" dirty="0"/>
          </a:p>
          <a:p>
            <a:endParaRPr lang="de-CH" sz="2400" dirty="0" smtClean="0"/>
          </a:p>
        </p:txBody>
      </p:sp>
    </p:spTree>
    <p:extLst>
      <p:ext uri="{BB962C8B-B14F-4D97-AF65-F5344CB8AC3E}">
        <p14:creationId xmlns:p14="http://schemas.microsoft.com/office/powerpoint/2010/main" val="2070543168"/>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1000"/>
            <a:lum/>
          </a:blip>
          <a:srcRect/>
          <a:stretch>
            <a:fillRect t="-18000" b="-18000"/>
          </a:stretch>
        </a:blipFill>
        <a:effectLst/>
      </p:bgPr>
    </p:bg>
    <p:spTree>
      <p:nvGrpSpPr>
        <p:cNvPr id="1" name=""/>
        <p:cNvGrpSpPr/>
        <p:nvPr/>
      </p:nvGrpSpPr>
      <p:grpSpPr>
        <a:xfrm>
          <a:off x="0" y="0"/>
          <a:ext cx="0" cy="0"/>
          <a:chOff x="0" y="0"/>
          <a:chExt cx="0" cy="0"/>
        </a:xfrm>
      </p:grpSpPr>
      <p:sp>
        <p:nvSpPr>
          <p:cNvPr id="81" name="Textfeld 80"/>
          <p:cNvSpPr txBox="1"/>
          <p:nvPr/>
        </p:nvSpPr>
        <p:spPr>
          <a:xfrm>
            <a:off x="838200" y="4294578"/>
            <a:ext cx="11077075" cy="1938992"/>
          </a:xfrm>
          <a:prstGeom prst="rect">
            <a:avLst/>
          </a:prstGeom>
          <a:noFill/>
        </p:spPr>
        <p:txBody>
          <a:bodyPr wrap="square" rtlCol="0">
            <a:spAutoFit/>
          </a:bodyPr>
          <a:lstStyle/>
          <a:p>
            <a:r>
              <a:rPr lang="de-CH" sz="4000" dirty="0" smtClean="0">
                <a:cs typeface="Arial" panose="020B0604020202020204" pitchFamily="34" charset="0"/>
              </a:rPr>
              <a:t>Vielen Dank für die Teilnahme. Ihr leistet damit einen wertvollen Beitrag zu unserer gemeinsamen Sache.</a:t>
            </a:r>
            <a:endParaRPr lang="de-CH" sz="4000" dirty="0">
              <a:cs typeface="Arial" panose="020B0604020202020204" pitchFamily="34" charset="0"/>
            </a:endParaRPr>
          </a:p>
        </p:txBody>
      </p:sp>
      <p:sp>
        <p:nvSpPr>
          <p:cNvPr id="82" name="Datumsplatzhalter 81"/>
          <p:cNvSpPr>
            <a:spLocks noGrp="1"/>
          </p:cNvSpPr>
          <p:nvPr>
            <p:ph type="dt" sz="half" idx="10"/>
          </p:nvPr>
        </p:nvSpPr>
        <p:spPr/>
        <p:txBody>
          <a:bodyPr/>
          <a:lstStyle/>
          <a:p>
            <a:fld id="{102A1523-4AC2-46E4-8CFF-3352A8C322E6}" type="datetime4">
              <a:rPr lang="de-DE" smtClean="0"/>
              <a:t>29. Januar 2019</a:t>
            </a:fld>
            <a:endParaRPr lang="de-CH"/>
          </a:p>
        </p:txBody>
      </p:sp>
      <p:sp>
        <p:nvSpPr>
          <p:cNvPr id="83" name="Fußzeilenplatzhalter 82"/>
          <p:cNvSpPr>
            <a:spLocks noGrp="1"/>
          </p:cNvSpPr>
          <p:nvPr>
            <p:ph type="ftr" sz="quarter" idx="11"/>
          </p:nvPr>
        </p:nvSpPr>
        <p:spPr/>
        <p:txBody>
          <a:bodyPr/>
          <a:lstStyle/>
          <a:p>
            <a:r>
              <a:rPr lang="de-DE" smtClean="0"/>
              <a:t>CIAM PR Kurs D</a:t>
            </a:r>
            <a:endParaRPr lang="de-CH"/>
          </a:p>
        </p:txBody>
      </p:sp>
      <p:sp>
        <p:nvSpPr>
          <p:cNvPr id="84" name="Foliennummernplatzhalter 83"/>
          <p:cNvSpPr>
            <a:spLocks noGrp="1"/>
          </p:cNvSpPr>
          <p:nvPr>
            <p:ph type="sldNum" sz="quarter" idx="12"/>
          </p:nvPr>
        </p:nvSpPr>
        <p:spPr/>
        <p:txBody>
          <a:bodyPr/>
          <a:lstStyle/>
          <a:p>
            <a:fld id="{B4A00A18-D286-4678-8428-61D7CDEC32E1}" type="slidenum">
              <a:rPr lang="de-CH" smtClean="0"/>
              <a:t>60</a:t>
            </a:fld>
            <a:endParaRPr lang="de-CH"/>
          </a:p>
        </p:txBody>
      </p:sp>
      <p:sp>
        <p:nvSpPr>
          <p:cNvPr id="3" name="Textfeld 2"/>
          <p:cNvSpPr txBox="1"/>
          <p:nvPr/>
        </p:nvSpPr>
        <p:spPr>
          <a:xfrm>
            <a:off x="140091" y="197070"/>
            <a:ext cx="5451413" cy="923330"/>
          </a:xfrm>
          <a:prstGeom prst="rect">
            <a:avLst/>
          </a:prstGeom>
          <a:noFill/>
        </p:spPr>
        <p:txBody>
          <a:bodyPr wrap="square" rtlCol="0">
            <a:spAutoFit/>
          </a:bodyPr>
          <a:lstStyle/>
          <a:p>
            <a:r>
              <a:rPr lang="de-CH" dirty="0" smtClean="0">
                <a:solidFill>
                  <a:schemeClr val="bg1"/>
                </a:solidFill>
              </a:rPr>
              <a:t>Erstellt 2018 durch Peter Germann, Schweiz </a:t>
            </a:r>
          </a:p>
          <a:p>
            <a:r>
              <a:rPr lang="de-CH" dirty="0" smtClean="0">
                <a:solidFill>
                  <a:schemeClr val="bg1"/>
                </a:solidFill>
              </a:rPr>
              <a:t>Unterstützt durch Keith Renecle, Südafrika</a:t>
            </a:r>
          </a:p>
          <a:p>
            <a:r>
              <a:rPr lang="de-CH" dirty="0" smtClean="0">
                <a:solidFill>
                  <a:schemeClr val="bg1"/>
                </a:solidFill>
              </a:rPr>
              <a:t>Video Nachbearbeitung durch Alberto </a:t>
            </a:r>
            <a:r>
              <a:rPr lang="de-CH" dirty="0" err="1" smtClean="0">
                <a:solidFill>
                  <a:schemeClr val="bg1"/>
                </a:solidFill>
              </a:rPr>
              <a:t>Solera</a:t>
            </a:r>
            <a:r>
              <a:rPr lang="de-CH" dirty="0" smtClean="0">
                <a:solidFill>
                  <a:schemeClr val="bg1"/>
                </a:solidFill>
              </a:rPr>
              <a:t>, Spanien</a:t>
            </a:r>
            <a:endParaRPr lang="de-CH" dirty="0">
              <a:solidFill>
                <a:schemeClr val="bg1"/>
              </a:solidFill>
            </a:endParaRPr>
          </a:p>
        </p:txBody>
      </p:sp>
    </p:spTree>
    <p:extLst>
      <p:ext uri="{BB962C8B-B14F-4D97-AF65-F5344CB8AC3E}">
        <p14:creationId xmlns:p14="http://schemas.microsoft.com/office/powerpoint/2010/main" val="1895590463"/>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p:cTn id="7" dur="2000" fill="hold"/>
                                        <p:tgtEl>
                                          <p:spTgt spid="81"/>
                                        </p:tgtEl>
                                        <p:attrNameLst>
                                          <p:attrName>ppt_w</p:attrName>
                                        </p:attrNameLst>
                                      </p:cBhvr>
                                      <p:tavLst>
                                        <p:tav tm="0">
                                          <p:val>
                                            <p:fltVal val="0"/>
                                          </p:val>
                                        </p:tav>
                                        <p:tav tm="100000">
                                          <p:val>
                                            <p:strVal val="#ppt_w"/>
                                          </p:val>
                                        </p:tav>
                                      </p:tavLst>
                                    </p:anim>
                                    <p:anim calcmode="lin" valueType="num">
                                      <p:cBhvr>
                                        <p:cTn id="8" dur="2000" fill="hold"/>
                                        <p:tgtEl>
                                          <p:spTgt spid="81"/>
                                        </p:tgtEl>
                                        <p:attrNameLst>
                                          <p:attrName>ppt_h</p:attrName>
                                        </p:attrNameLst>
                                      </p:cBhvr>
                                      <p:tavLst>
                                        <p:tav tm="0">
                                          <p:val>
                                            <p:fltVal val="0"/>
                                          </p:val>
                                        </p:tav>
                                        <p:tav tm="100000">
                                          <p:val>
                                            <p:strVal val="#ppt_h"/>
                                          </p:val>
                                        </p:tav>
                                      </p:tavLst>
                                    </p:anim>
                                    <p:animEffect transition="in" filter="fade">
                                      <p:cBhvr>
                                        <p:cTn id="9" dur="2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35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E58B24E6-CEDF-43CC-8730-63F6B568DCFD}" type="datetime4">
              <a:rPr lang="de-DE" smtClean="0"/>
              <a:t>29. Januar 2019</a:t>
            </a:fld>
            <a:endParaRPr lang="de-CH"/>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7</a:t>
            </a:fld>
            <a:endParaRPr lang="de-CH"/>
          </a:p>
        </p:txBody>
      </p:sp>
      <p:graphicFrame>
        <p:nvGraphicFramePr>
          <p:cNvPr id="10" name="Objekt 9"/>
          <p:cNvGraphicFramePr>
            <a:graphicFrameLocks noChangeAspect="1"/>
          </p:cNvGraphicFramePr>
          <p:nvPr>
            <p:extLst>
              <p:ext uri="{D42A27DB-BD31-4B8C-83A1-F6EECF244321}">
                <p14:modId xmlns:p14="http://schemas.microsoft.com/office/powerpoint/2010/main" val="2350702940"/>
              </p:ext>
            </p:extLst>
          </p:nvPr>
        </p:nvGraphicFramePr>
        <p:xfrm>
          <a:off x="1431758" y="1528007"/>
          <a:ext cx="9541041" cy="3646488"/>
        </p:xfrm>
        <a:graphic>
          <a:graphicData uri="http://schemas.openxmlformats.org/presentationml/2006/ole">
            <mc:AlternateContent xmlns:mc="http://schemas.openxmlformats.org/markup-compatibility/2006">
              <mc:Choice xmlns:v="urn:schemas-microsoft-com:vml" Requires="v">
                <p:oleObj spid="_x0000_s17611" name="CorelDRAW" r:id="rId4" imgW="5507409" imgH="2267269" progId="CorelDRAW.Graphic.12">
                  <p:embed/>
                </p:oleObj>
              </mc:Choice>
              <mc:Fallback>
                <p:oleObj name="CorelDRAW" r:id="rId4" imgW="5507409" imgH="2267269" progId="CorelDRAW.Graphic.12">
                  <p:embed/>
                  <p:pic>
                    <p:nvPicPr>
                      <p:cNvPr id="0" name=""/>
                      <p:cNvPicPr/>
                      <p:nvPr/>
                    </p:nvPicPr>
                    <p:blipFill>
                      <a:blip r:embed="rId5"/>
                      <a:stretch>
                        <a:fillRect/>
                      </a:stretch>
                    </p:blipFill>
                    <p:spPr>
                      <a:xfrm>
                        <a:off x="1431758" y="1528007"/>
                        <a:ext cx="9541041" cy="3646488"/>
                      </a:xfrm>
                      <a:prstGeom prst="rect">
                        <a:avLst/>
                      </a:prstGeom>
                    </p:spPr>
                  </p:pic>
                </p:oleObj>
              </mc:Fallback>
            </mc:AlternateContent>
          </a:graphicData>
        </a:graphic>
      </p:graphicFrame>
      <p:sp>
        <p:nvSpPr>
          <p:cNvPr id="11" name="Textfeld 10"/>
          <p:cNvSpPr txBox="1"/>
          <p:nvPr/>
        </p:nvSpPr>
        <p:spPr>
          <a:xfrm>
            <a:off x="8245642" y="115319"/>
            <a:ext cx="3946358" cy="461665"/>
          </a:xfrm>
          <a:prstGeom prst="rect">
            <a:avLst/>
          </a:prstGeom>
          <a:noFill/>
        </p:spPr>
        <p:txBody>
          <a:bodyPr wrap="square" rtlCol="0">
            <a:spAutoFit/>
          </a:bodyPr>
          <a:lstStyle/>
          <a:p>
            <a:pPr algn="ctr"/>
            <a:r>
              <a:rPr lang="de-CH" sz="2400" b="1" dirty="0"/>
              <a:t>4.J.1. Take-off </a:t>
            </a:r>
            <a:r>
              <a:rPr lang="de-CH" sz="2400" dirty="0"/>
              <a:t>(</a:t>
            </a:r>
            <a:r>
              <a:rPr lang="de-CH" sz="2400" dirty="0" err="1"/>
              <a:t>Rule</a:t>
            </a:r>
            <a:r>
              <a:rPr lang="de-CH" sz="2400" dirty="0"/>
              <a:t> 4.2.15.3) </a:t>
            </a:r>
          </a:p>
        </p:txBody>
      </p:sp>
      <p:sp>
        <p:nvSpPr>
          <p:cNvPr id="2" name="Textfeld 1"/>
          <p:cNvSpPr txBox="1"/>
          <p:nvPr/>
        </p:nvSpPr>
        <p:spPr>
          <a:xfrm>
            <a:off x="1563498" y="5096009"/>
            <a:ext cx="9614784" cy="133882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de-CH" dirty="0" smtClean="0"/>
              <a:t>Die Rollstrecke beim Start misst </a:t>
            </a:r>
            <a:r>
              <a:rPr lang="de-CH" u="sng" dirty="0" smtClean="0"/>
              <a:t>mindestens</a:t>
            </a:r>
            <a:r>
              <a:rPr lang="de-CH" dirty="0" smtClean="0"/>
              <a:t> </a:t>
            </a:r>
            <a:r>
              <a:rPr lang="de-CH" b="1" dirty="0" smtClean="0">
                <a:solidFill>
                  <a:srgbClr val="FF0000"/>
                </a:solidFill>
              </a:rPr>
              <a:t>4.5 m</a:t>
            </a:r>
            <a:r>
              <a:rPr lang="de-CH" dirty="0" smtClean="0">
                <a:solidFill>
                  <a:srgbClr val="FF0000"/>
                </a:solidFill>
              </a:rPr>
              <a:t>.</a:t>
            </a:r>
          </a:p>
          <a:p>
            <a:pPr marL="342900" indent="-342900">
              <a:lnSpc>
                <a:spcPct val="150000"/>
              </a:lnSpc>
              <a:buFont typeface="Arial" panose="020B0604020202020204" pitchFamily="34" charset="0"/>
              <a:buChar char="•"/>
            </a:pPr>
            <a:r>
              <a:rPr lang="de-CH" dirty="0" smtClean="0"/>
              <a:t>Die Strecke ab dem Start bis zum Erreichen der Höhe des Horizontalfluge misst </a:t>
            </a:r>
            <a:r>
              <a:rPr lang="de-CH" b="1" dirty="0" smtClean="0">
                <a:solidFill>
                  <a:srgbClr val="FF0000"/>
                </a:solidFill>
              </a:rPr>
              <a:t>eine Runde</a:t>
            </a:r>
          </a:p>
          <a:p>
            <a:pPr marL="342900" indent="-342900">
              <a:lnSpc>
                <a:spcPct val="150000"/>
              </a:lnSpc>
              <a:buFont typeface="Arial" panose="020B0604020202020204" pitchFamily="34" charset="0"/>
              <a:buChar char="•"/>
            </a:pPr>
            <a:r>
              <a:rPr lang="de-CH" b="1" dirty="0" smtClean="0">
                <a:solidFill>
                  <a:srgbClr val="FF0000"/>
                </a:solidFill>
              </a:rPr>
              <a:t>Zwei Runden </a:t>
            </a:r>
            <a:r>
              <a:rPr lang="de-CH" dirty="0" smtClean="0"/>
              <a:t>Horizontalflug auf der Höhe der Basis (+/- 30 cm) sind </a:t>
            </a:r>
            <a:r>
              <a:rPr lang="de-CH" u="sng" dirty="0" smtClean="0"/>
              <a:t>Teil des Manövers</a:t>
            </a:r>
            <a:r>
              <a:rPr lang="de-CH" dirty="0" smtClean="0"/>
              <a:t>. </a:t>
            </a:r>
            <a:endParaRPr lang="de-CH" dirty="0"/>
          </a:p>
        </p:txBody>
      </p:sp>
    </p:spTree>
    <p:extLst>
      <p:ext uri="{BB962C8B-B14F-4D97-AF65-F5344CB8AC3E}">
        <p14:creationId xmlns:p14="http://schemas.microsoft.com/office/powerpoint/2010/main" val="772928062"/>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35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EEC8594D-C89B-4FD2-911D-0C8CE53BA39A}" type="datetime4">
              <a:rPr lang="de-DE" smtClean="0"/>
              <a:t>29. Januar 2019</a:t>
            </a:fld>
            <a:endParaRPr lang="de-CH"/>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8</a:t>
            </a:fld>
            <a:endParaRPr lang="de-CH"/>
          </a:p>
        </p:txBody>
      </p:sp>
      <p:sp>
        <p:nvSpPr>
          <p:cNvPr id="11" name="Textfeld 10"/>
          <p:cNvSpPr txBox="1"/>
          <p:nvPr/>
        </p:nvSpPr>
        <p:spPr>
          <a:xfrm>
            <a:off x="7012404" y="96253"/>
            <a:ext cx="5179596" cy="461665"/>
          </a:xfrm>
          <a:prstGeom prst="rect">
            <a:avLst/>
          </a:prstGeom>
          <a:noFill/>
        </p:spPr>
        <p:txBody>
          <a:bodyPr wrap="square" rtlCol="0">
            <a:spAutoFit/>
          </a:bodyPr>
          <a:lstStyle/>
          <a:p>
            <a:pPr algn="ctr"/>
            <a:r>
              <a:rPr lang="en-US" sz="2400" b="1" dirty="0"/>
              <a:t>4.J.2. Reverse wingover </a:t>
            </a:r>
            <a:r>
              <a:rPr lang="en-US" sz="2400" dirty="0"/>
              <a:t>(Rule 4.2.15.4) </a:t>
            </a:r>
            <a:r>
              <a:rPr lang="de-CH" sz="2400" dirty="0" smtClean="0"/>
              <a:t> </a:t>
            </a:r>
            <a:endParaRPr lang="de-CH" sz="2400" dirty="0"/>
          </a:p>
        </p:txBody>
      </p:sp>
      <p:graphicFrame>
        <p:nvGraphicFramePr>
          <p:cNvPr id="2" name="Objekt 1"/>
          <p:cNvGraphicFramePr>
            <a:graphicFrameLocks noChangeAspect="1"/>
          </p:cNvGraphicFramePr>
          <p:nvPr>
            <p:extLst>
              <p:ext uri="{D42A27DB-BD31-4B8C-83A1-F6EECF244321}">
                <p14:modId xmlns:p14="http://schemas.microsoft.com/office/powerpoint/2010/main" val="1677786797"/>
              </p:ext>
            </p:extLst>
          </p:nvPr>
        </p:nvGraphicFramePr>
        <p:xfrm>
          <a:off x="2980340" y="686659"/>
          <a:ext cx="5959715" cy="5669691"/>
        </p:xfrm>
        <a:graphic>
          <a:graphicData uri="http://schemas.openxmlformats.org/presentationml/2006/ole">
            <mc:AlternateContent xmlns:mc="http://schemas.openxmlformats.org/markup-compatibility/2006">
              <mc:Choice xmlns:v="urn:schemas-microsoft-com:vml" Requires="v">
                <p:oleObj spid="_x0000_s3291" name="CorelDRAW" r:id="rId4" imgW="5506376" imgH="6468080" progId="CorelDRAW.Graphic.12">
                  <p:embed/>
                </p:oleObj>
              </mc:Choice>
              <mc:Fallback>
                <p:oleObj name="CorelDRAW" r:id="rId4" imgW="5506376" imgH="6468080" progId="CorelDRAW.Graphic.12">
                  <p:embed/>
                  <p:pic>
                    <p:nvPicPr>
                      <p:cNvPr id="0" name=""/>
                      <p:cNvPicPr/>
                      <p:nvPr/>
                    </p:nvPicPr>
                    <p:blipFill>
                      <a:blip r:embed="rId5"/>
                      <a:stretch>
                        <a:fillRect/>
                      </a:stretch>
                    </p:blipFill>
                    <p:spPr>
                      <a:xfrm>
                        <a:off x="2980340" y="686659"/>
                        <a:ext cx="5959715" cy="5669691"/>
                      </a:xfrm>
                      <a:prstGeom prst="rect">
                        <a:avLst/>
                      </a:prstGeom>
                    </p:spPr>
                  </p:pic>
                </p:oleObj>
              </mc:Fallback>
            </mc:AlternateContent>
          </a:graphicData>
        </a:graphic>
      </p:graphicFrame>
      <p:sp>
        <p:nvSpPr>
          <p:cNvPr id="3" name="Textfeld 2"/>
          <p:cNvSpPr txBox="1"/>
          <p:nvPr/>
        </p:nvSpPr>
        <p:spPr>
          <a:xfrm>
            <a:off x="476250" y="619125"/>
            <a:ext cx="2266950" cy="4524315"/>
          </a:xfrm>
          <a:prstGeom prst="rect">
            <a:avLst/>
          </a:prstGeom>
          <a:noFill/>
        </p:spPr>
        <p:txBody>
          <a:bodyPr wrap="square" rtlCol="0">
            <a:spAutoFit/>
          </a:bodyPr>
          <a:lstStyle/>
          <a:p>
            <a:pPr marL="285750" indent="-285750">
              <a:buFont typeface="Wingdings" panose="05000000000000000000" pitchFamily="2" charset="2"/>
              <a:buChar char="§"/>
            </a:pPr>
            <a:r>
              <a:rPr lang="de-CH" u="sng" dirty="0" smtClean="0"/>
              <a:t>Alle</a:t>
            </a:r>
            <a:r>
              <a:rPr lang="de-CH" dirty="0" smtClean="0"/>
              <a:t> Ecken </a:t>
            </a:r>
            <a:r>
              <a:rPr lang="de-CH" b="1" dirty="0" smtClean="0">
                <a:solidFill>
                  <a:srgbClr val="FF0000"/>
                </a:solidFill>
              </a:rPr>
              <a:t>eng. </a:t>
            </a:r>
            <a:r>
              <a:rPr lang="de-CH" dirty="0"/>
              <a:t>Radien von </a:t>
            </a:r>
            <a:r>
              <a:rPr lang="de-CH" b="1" dirty="0">
                <a:solidFill>
                  <a:srgbClr val="FF0000"/>
                </a:solidFill>
              </a:rPr>
              <a:t>mehr als 2.1 m </a:t>
            </a:r>
            <a:r>
              <a:rPr lang="de-CH" dirty="0"/>
              <a:t>ergeben </a:t>
            </a:r>
            <a:r>
              <a:rPr lang="de-CH" b="1" dirty="0">
                <a:solidFill>
                  <a:srgbClr val="FF0000"/>
                </a:solidFill>
              </a:rPr>
              <a:t>1 Fehlerpunkt pro Manöver</a:t>
            </a:r>
            <a:endParaRPr lang="de-CH" dirty="0" smtClean="0">
              <a:solidFill>
                <a:srgbClr val="FF0000"/>
              </a:solidFill>
            </a:endParaRPr>
          </a:p>
          <a:p>
            <a:pPr marL="285750" indent="-285750">
              <a:buFont typeface="Wingdings" panose="05000000000000000000" pitchFamily="2" charset="2"/>
              <a:buChar char="§"/>
            </a:pPr>
            <a:endParaRPr lang="de-CH" dirty="0" smtClean="0"/>
          </a:p>
          <a:p>
            <a:pPr marL="285750" indent="-285750">
              <a:buFont typeface="Wingdings" panose="05000000000000000000" pitchFamily="2" charset="2"/>
              <a:buChar char="§"/>
            </a:pPr>
            <a:r>
              <a:rPr lang="de-CH" dirty="0" smtClean="0"/>
              <a:t>Vertikale durch den </a:t>
            </a:r>
            <a:r>
              <a:rPr lang="de-CH" b="1" dirty="0" smtClean="0">
                <a:solidFill>
                  <a:srgbClr val="FF0000"/>
                </a:solidFill>
              </a:rPr>
              <a:t>obersten Punkt </a:t>
            </a:r>
            <a:r>
              <a:rPr lang="de-CH" dirty="0" smtClean="0"/>
              <a:t>der Halbkugel</a:t>
            </a:r>
          </a:p>
          <a:p>
            <a:pPr marL="285750" indent="-285750">
              <a:buFont typeface="Wingdings" panose="05000000000000000000" pitchFamily="2" charset="2"/>
              <a:buChar char="§"/>
            </a:pPr>
            <a:endParaRPr lang="de-CH" dirty="0"/>
          </a:p>
          <a:p>
            <a:pPr marL="285750" indent="-285750">
              <a:buFont typeface="Wingdings" panose="05000000000000000000" pitchFamily="2" charset="2"/>
              <a:buChar char="§"/>
            </a:pPr>
            <a:r>
              <a:rPr lang="de-CH" dirty="0" smtClean="0"/>
              <a:t>Horizontale entlang der </a:t>
            </a:r>
            <a:r>
              <a:rPr lang="de-CH" b="1" dirty="0" smtClean="0">
                <a:solidFill>
                  <a:srgbClr val="FF0000"/>
                </a:solidFill>
              </a:rPr>
              <a:t>Basis</a:t>
            </a:r>
          </a:p>
          <a:p>
            <a:pPr marL="285750" indent="-285750">
              <a:buFont typeface="Wingdings" panose="05000000000000000000" pitchFamily="2" charset="2"/>
              <a:buChar char="§"/>
            </a:pPr>
            <a:endParaRPr lang="de-CH" dirty="0"/>
          </a:p>
          <a:p>
            <a:pPr marL="285750" indent="-285750">
              <a:buFont typeface="Wingdings" panose="05000000000000000000" pitchFamily="2" charset="2"/>
              <a:buChar char="§"/>
            </a:pPr>
            <a:r>
              <a:rPr lang="de-CH" dirty="0" smtClean="0"/>
              <a:t>Ecken </a:t>
            </a:r>
            <a:r>
              <a:rPr lang="de-CH" u="sng" dirty="0" smtClean="0"/>
              <a:t>genau</a:t>
            </a:r>
            <a:r>
              <a:rPr lang="de-CH" dirty="0" smtClean="0"/>
              <a:t> </a:t>
            </a:r>
            <a:r>
              <a:rPr lang="de-CH" b="1" dirty="0" smtClean="0">
                <a:solidFill>
                  <a:srgbClr val="FF0000"/>
                </a:solidFill>
              </a:rPr>
              <a:t>gegenüber</a:t>
            </a:r>
            <a:endParaRPr lang="de-CH" dirty="0"/>
          </a:p>
        </p:txBody>
      </p:sp>
    </p:spTree>
    <p:extLst>
      <p:ext uri="{BB962C8B-B14F-4D97-AF65-F5344CB8AC3E}">
        <p14:creationId xmlns:p14="http://schemas.microsoft.com/office/powerpoint/2010/main" val="1587381706"/>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35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B53688CF-3CE6-4DD4-9E12-AD7830A5184A}" type="datetime4">
              <a:rPr lang="de-DE" smtClean="0"/>
              <a:t>29. Januar 2019</a:t>
            </a:fld>
            <a:endParaRPr lang="de-CH"/>
          </a:p>
        </p:txBody>
      </p:sp>
      <p:sp>
        <p:nvSpPr>
          <p:cNvPr id="5" name="Fußzeilenplatzhalter 4"/>
          <p:cNvSpPr>
            <a:spLocks noGrp="1"/>
          </p:cNvSpPr>
          <p:nvPr>
            <p:ph type="ftr" sz="quarter" idx="11"/>
          </p:nvPr>
        </p:nvSpPr>
        <p:spPr>
          <a:xfrm>
            <a:off x="3902798" y="6356350"/>
            <a:ext cx="4114800" cy="365125"/>
          </a:xfrm>
        </p:spPr>
        <p:txBody>
          <a:bodyPr/>
          <a:lstStyle/>
          <a:p>
            <a:r>
              <a:rPr lang="de-DE" smtClean="0"/>
              <a:t>CIAM PR Kurs D</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9</a:t>
            </a:fld>
            <a:endParaRPr lang="de-CH"/>
          </a:p>
        </p:txBody>
      </p:sp>
      <p:sp>
        <p:nvSpPr>
          <p:cNvPr id="11" name="Textfeld 10"/>
          <p:cNvSpPr txBox="1"/>
          <p:nvPr/>
        </p:nvSpPr>
        <p:spPr>
          <a:xfrm>
            <a:off x="5493838" y="109899"/>
            <a:ext cx="7059531" cy="461665"/>
          </a:xfrm>
          <a:prstGeom prst="rect">
            <a:avLst/>
          </a:prstGeom>
          <a:noFill/>
        </p:spPr>
        <p:txBody>
          <a:bodyPr wrap="square" rtlCol="0">
            <a:spAutoFit/>
          </a:bodyPr>
          <a:lstStyle/>
          <a:p>
            <a:pPr algn="ctr"/>
            <a:r>
              <a:rPr lang="en-US" sz="2400" b="1" dirty="0"/>
              <a:t>Three consecutive inside loops </a:t>
            </a:r>
            <a:r>
              <a:rPr lang="en-US" sz="2400" dirty="0"/>
              <a:t>(Rule 4.2.15.5) </a:t>
            </a:r>
            <a:r>
              <a:rPr lang="en-US" sz="2400" dirty="0" smtClean="0"/>
              <a:t> </a:t>
            </a:r>
            <a:r>
              <a:rPr lang="de-CH" sz="2400" dirty="0" smtClean="0"/>
              <a:t> </a:t>
            </a:r>
            <a:endParaRPr lang="de-CH" sz="2400" dirty="0"/>
          </a:p>
        </p:txBody>
      </p:sp>
      <p:graphicFrame>
        <p:nvGraphicFramePr>
          <p:cNvPr id="3" name="Objekt 2"/>
          <p:cNvGraphicFramePr>
            <a:graphicFrameLocks noChangeAspect="1"/>
          </p:cNvGraphicFramePr>
          <p:nvPr>
            <p:extLst>
              <p:ext uri="{D42A27DB-BD31-4B8C-83A1-F6EECF244321}">
                <p14:modId xmlns:p14="http://schemas.microsoft.com/office/powerpoint/2010/main" val="2334156418"/>
              </p:ext>
            </p:extLst>
          </p:nvPr>
        </p:nvGraphicFramePr>
        <p:xfrm>
          <a:off x="2262355" y="902369"/>
          <a:ext cx="7845599" cy="3871913"/>
        </p:xfrm>
        <a:graphic>
          <a:graphicData uri="http://schemas.openxmlformats.org/presentationml/2006/ole">
            <mc:AlternateContent xmlns:mc="http://schemas.openxmlformats.org/markup-compatibility/2006">
              <mc:Choice xmlns:v="urn:schemas-microsoft-com:vml" Requires="v">
                <p:oleObj spid="_x0000_s4318" name="CorelDRAW" r:id="rId4" imgW="5507409" imgH="2717282" progId="CorelDRAW.Graphic.12">
                  <p:embed/>
                </p:oleObj>
              </mc:Choice>
              <mc:Fallback>
                <p:oleObj name="CorelDRAW" r:id="rId4" imgW="5507409" imgH="2717282" progId="CorelDRAW.Graphic.12">
                  <p:embed/>
                  <p:pic>
                    <p:nvPicPr>
                      <p:cNvPr id="0" name=""/>
                      <p:cNvPicPr/>
                      <p:nvPr/>
                    </p:nvPicPr>
                    <p:blipFill>
                      <a:blip r:embed="rId5"/>
                      <a:stretch>
                        <a:fillRect/>
                      </a:stretch>
                    </p:blipFill>
                    <p:spPr>
                      <a:xfrm>
                        <a:off x="2262355" y="902369"/>
                        <a:ext cx="7845599" cy="3871913"/>
                      </a:xfrm>
                      <a:prstGeom prst="rect">
                        <a:avLst/>
                      </a:prstGeom>
                    </p:spPr>
                  </p:pic>
                </p:oleObj>
              </mc:Fallback>
            </mc:AlternateContent>
          </a:graphicData>
        </a:graphic>
      </p:graphicFrame>
      <p:sp>
        <p:nvSpPr>
          <p:cNvPr id="2" name="Textfeld 1"/>
          <p:cNvSpPr txBox="1"/>
          <p:nvPr/>
        </p:nvSpPr>
        <p:spPr>
          <a:xfrm>
            <a:off x="3902798" y="4895902"/>
            <a:ext cx="4262919" cy="133882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CH" b="1" dirty="0" smtClean="0">
                <a:solidFill>
                  <a:srgbClr val="FF0000"/>
                </a:solidFill>
              </a:rPr>
              <a:t>Kreisrunde</a:t>
            </a:r>
            <a:r>
              <a:rPr lang="de-CH" dirty="0" smtClean="0"/>
              <a:t> Form</a:t>
            </a:r>
          </a:p>
          <a:p>
            <a:pPr marL="285750" indent="-285750">
              <a:lnSpc>
                <a:spcPct val="150000"/>
              </a:lnSpc>
              <a:buFont typeface="Arial" panose="020B0604020202020204" pitchFamily="34" charset="0"/>
              <a:buChar char="•"/>
            </a:pPr>
            <a:r>
              <a:rPr lang="de-CH" dirty="0" smtClean="0"/>
              <a:t>Leinenwinkel am höchsten Punkt </a:t>
            </a:r>
            <a:r>
              <a:rPr lang="de-CH" b="1" dirty="0" smtClean="0">
                <a:solidFill>
                  <a:srgbClr val="FF0000"/>
                </a:solidFill>
              </a:rPr>
              <a:t>45°</a:t>
            </a:r>
          </a:p>
          <a:p>
            <a:pPr marL="285750" indent="-285750">
              <a:lnSpc>
                <a:spcPct val="150000"/>
              </a:lnSpc>
              <a:buFont typeface="Arial" panose="020B0604020202020204" pitchFamily="34" charset="0"/>
              <a:buChar char="•"/>
            </a:pPr>
            <a:r>
              <a:rPr lang="de-CH" dirty="0" smtClean="0"/>
              <a:t>Alle drei am genau </a:t>
            </a:r>
            <a:r>
              <a:rPr lang="de-CH" b="1" dirty="0" smtClean="0">
                <a:solidFill>
                  <a:srgbClr val="FF0000"/>
                </a:solidFill>
              </a:rPr>
              <a:t>gleichen Ort</a:t>
            </a:r>
            <a:endParaRPr lang="de-CH" b="1" dirty="0">
              <a:solidFill>
                <a:srgbClr val="FF0000"/>
              </a:solidFill>
            </a:endParaRPr>
          </a:p>
        </p:txBody>
      </p:sp>
    </p:spTree>
    <p:extLst>
      <p:ext uri="{BB962C8B-B14F-4D97-AF65-F5344CB8AC3E}">
        <p14:creationId xmlns:p14="http://schemas.microsoft.com/office/powerpoint/2010/main" val="3131781728"/>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4380</Words>
  <Application>Microsoft Office PowerPoint</Application>
  <PresentationFormat>Breitbild</PresentationFormat>
  <Paragraphs>846</Paragraphs>
  <Slides>60</Slides>
  <Notes>60</Notes>
  <HiddenSlides>0</HiddenSlides>
  <MMClips>2</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1</vt:i4>
      </vt:variant>
      <vt:variant>
        <vt:lpstr>Folientitel</vt:lpstr>
      </vt:variant>
      <vt:variant>
        <vt:i4>60</vt:i4>
      </vt:variant>
    </vt:vector>
  </HeadingPairs>
  <TitlesOfParts>
    <vt:vector size="69" baseType="lpstr">
      <vt:lpstr>SimSun</vt:lpstr>
      <vt:lpstr>SimSun</vt:lpstr>
      <vt:lpstr>Arial</vt:lpstr>
      <vt:lpstr>Arial Black</vt:lpstr>
      <vt:lpstr>Calibri</vt:lpstr>
      <vt:lpstr>Calibri Light</vt:lpstr>
      <vt:lpstr>Wingdings</vt:lpstr>
      <vt:lpstr>Office Theme</vt:lpstr>
      <vt:lpstr>CorelDRAW</vt:lpstr>
      <vt:lpstr>PowerPoint-Präsentation</vt:lpstr>
      <vt:lpstr>PowerPoint-Präsentation</vt:lpstr>
      <vt:lpstr>PowerPoint-Präsentation</vt:lpstr>
      <vt:lpstr>  2. Flugfiguren und kritische Punkte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Peter Germann</dc:creator>
  <cp:lastModifiedBy>Peter Germann</cp:lastModifiedBy>
  <cp:revision>505</cp:revision>
  <cp:lastPrinted>2018-11-04T12:16:46Z</cp:lastPrinted>
  <dcterms:created xsi:type="dcterms:W3CDTF">2017-09-17T10:35:00Z</dcterms:created>
  <dcterms:modified xsi:type="dcterms:W3CDTF">2019-01-29T10:28:22Z</dcterms:modified>
  <cp:contentStatus/>
</cp:coreProperties>
</file>