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79" r:id="rId2"/>
    <p:sldId id="325" r:id="rId3"/>
    <p:sldId id="280" r:id="rId4"/>
    <p:sldId id="282" r:id="rId5"/>
    <p:sldId id="300" r:id="rId6"/>
    <p:sldId id="283" r:id="rId7"/>
    <p:sldId id="301" r:id="rId8"/>
    <p:sldId id="284"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281" r:id="rId23"/>
    <p:sldId id="303" r:id="rId24"/>
    <p:sldId id="258" r:id="rId25"/>
    <p:sldId id="309" r:id="rId26"/>
    <p:sldId id="276" r:id="rId27"/>
    <p:sldId id="259" r:id="rId28"/>
    <p:sldId id="310" r:id="rId29"/>
    <p:sldId id="260" r:id="rId30"/>
    <p:sldId id="261" r:id="rId31"/>
    <p:sldId id="267" r:id="rId32"/>
    <p:sldId id="318" r:id="rId33"/>
    <p:sldId id="263" r:id="rId34"/>
    <p:sldId id="268" r:id="rId35"/>
    <p:sldId id="311" r:id="rId36"/>
    <p:sldId id="265" r:id="rId37"/>
    <p:sldId id="312" r:id="rId38"/>
    <p:sldId id="266" r:id="rId39"/>
    <p:sldId id="313" r:id="rId40"/>
    <p:sldId id="269" r:id="rId41"/>
    <p:sldId id="314" r:id="rId42"/>
    <p:sldId id="270" r:id="rId43"/>
    <p:sldId id="315" r:id="rId44"/>
    <p:sldId id="271" r:id="rId45"/>
    <p:sldId id="316" r:id="rId46"/>
    <p:sldId id="272" r:id="rId47"/>
    <p:sldId id="317" r:id="rId48"/>
    <p:sldId id="273" r:id="rId49"/>
    <p:sldId id="274" r:id="rId50"/>
    <p:sldId id="320" r:id="rId51"/>
    <p:sldId id="307" r:id="rId52"/>
    <p:sldId id="321" r:id="rId53"/>
    <p:sldId id="308" r:id="rId54"/>
    <p:sldId id="275" r:id="rId55"/>
  </p:sldIdLst>
  <p:sldSz cx="12192000" cy="6858000"/>
  <p:notesSz cx="6888163" cy="100187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Germann" initials="PG" lastIdx="1" clrIdx="0">
    <p:extLst>
      <p:ext uri="{19B8F6BF-5375-455C-9EA6-DF929625EA0E}">
        <p15:presenceInfo xmlns:p15="http://schemas.microsoft.com/office/powerpoint/2012/main" userId="3d3aabe36057360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3399FF"/>
    <a:srgbClr val="0066FF"/>
    <a:srgbClr val="FFFF99"/>
    <a:srgbClr val="75945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56" autoAdjust="0"/>
    <p:restoredTop sz="78897" autoAdjust="0"/>
  </p:normalViewPr>
  <p:slideViewPr>
    <p:cSldViewPr snapToGrid="0">
      <p:cViewPr varScale="1">
        <p:scale>
          <a:sx n="91" d="100"/>
          <a:sy n="91" d="100"/>
        </p:scale>
        <p:origin x="114" y="27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8" d="100"/>
          <a:sy n="78" d="100"/>
        </p:scale>
        <p:origin x="333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4871" cy="502676"/>
          </a:xfrm>
          <a:prstGeom prst="rect">
            <a:avLst/>
          </a:prstGeom>
        </p:spPr>
        <p:txBody>
          <a:bodyPr vert="horz" lIns="91998" tIns="45999" rIns="91998" bIns="45999" rtlCol="0"/>
          <a:lstStyle>
            <a:lvl1pPr algn="l">
              <a:defRPr sz="1200"/>
            </a:lvl1pPr>
          </a:lstStyle>
          <a:p>
            <a:endParaRPr lang="de-CH" dirty="0"/>
          </a:p>
        </p:txBody>
      </p:sp>
      <p:sp>
        <p:nvSpPr>
          <p:cNvPr id="3" name="Datumsplatzhalter 2"/>
          <p:cNvSpPr>
            <a:spLocks noGrp="1"/>
          </p:cNvSpPr>
          <p:nvPr>
            <p:ph type="dt" idx="1"/>
          </p:nvPr>
        </p:nvSpPr>
        <p:spPr>
          <a:xfrm>
            <a:off x="3901698" y="0"/>
            <a:ext cx="2984871" cy="502676"/>
          </a:xfrm>
          <a:prstGeom prst="rect">
            <a:avLst/>
          </a:prstGeom>
        </p:spPr>
        <p:txBody>
          <a:bodyPr vert="horz" lIns="91998" tIns="45999" rIns="91998" bIns="45999" rtlCol="0"/>
          <a:lstStyle>
            <a:lvl1pPr algn="r">
              <a:defRPr sz="1200"/>
            </a:lvl1pPr>
          </a:lstStyle>
          <a:p>
            <a:fld id="{56F37F73-1DB0-4555-AEA7-D630742814F1}" type="datetimeFigureOut">
              <a:rPr lang="de-CH" smtClean="0"/>
              <a:t>06.02.2020</a:t>
            </a:fld>
            <a:endParaRPr lang="de-CH" dirty="0"/>
          </a:p>
        </p:txBody>
      </p:sp>
      <p:sp>
        <p:nvSpPr>
          <p:cNvPr id="4" name="Folienbildplatzhalt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998" tIns="45999" rIns="91998" bIns="45999" rtlCol="0" anchor="ctr"/>
          <a:lstStyle/>
          <a:p>
            <a:endParaRPr lang="de-CH" dirty="0"/>
          </a:p>
        </p:txBody>
      </p:sp>
      <p:sp>
        <p:nvSpPr>
          <p:cNvPr id="5" name="Notizenplatzhalter 4"/>
          <p:cNvSpPr>
            <a:spLocks noGrp="1"/>
          </p:cNvSpPr>
          <p:nvPr>
            <p:ph type="body" sz="quarter" idx="3"/>
          </p:nvPr>
        </p:nvSpPr>
        <p:spPr>
          <a:xfrm>
            <a:off x="688817" y="4821506"/>
            <a:ext cx="5510530" cy="3944869"/>
          </a:xfrm>
          <a:prstGeom prst="rect">
            <a:avLst/>
          </a:prstGeom>
        </p:spPr>
        <p:txBody>
          <a:bodyPr vert="horz" lIns="91998" tIns="45999" rIns="91998" bIns="45999"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516040"/>
            <a:ext cx="2984871" cy="502675"/>
          </a:xfrm>
          <a:prstGeom prst="rect">
            <a:avLst/>
          </a:prstGeom>
        </p:spPr>
        <p:txBody>
          <a:bodyPr vert="horz" lIns="91998" tIns="45999" rIns="91998" bIns="45999" rtlCol="0" anchor="b"/>
          <a:lstStyle>
            <a:lvl1pPr algn="l">
              <a:defRPr sz="1200"/>
            </a:lvl1pPr>
          </a:lstStyle>
          <a:p>
            <a:endParaRPr lang="de-CH" dirty="0"/>
          </a:p>
        </p:txBody>
      </p:sp>
      <p:sp>
        <p:nvSpPr>
          <p:cNvPr id="7" name="Foliennummernplatzhalter 6"/>
          <p:cNvSpPr>
            <a:spLocks noGrp="1"/>
          </p:cNvSpPr>
          <p:nvPr>
            <p:ph type="sldNum" sz="quarter" idx="5"/>
          </p:nvPr>
        </p:nvSpPr>
        <p:spPr>
          <a:xfrm>
            <a:off x="3901698" y="9516040"/>
            <a:ext cx="2984871" cy="502675"/>
          </a:xfrm>
          <a:prstGeom prst="rect">
            <a:avLst/>
          </a:prstGeom>
        </p:spPr>
        <p:txBody>
          <a:bodyPr vert="horz" lIns="91998" tIns="45999" rIns="91998" bIns="45999" rtlCol="0" anchor="b"/>
          <a:lstStyle>
            <a:lvl1pPr algn="r">
              <a:defRPr sz="1200"/>
            </a:lvl1pPr>
          </a:lstStyle>
          <a:p>
            <a:fld id="{B71AE6BF-12FB-49C6-9D44-A526E4F34F1B}" type="slidenum">
              <a:rPr lang="de-CH" smtClean="0"/>
              <a:t>‹Nr.›</a:t>
            </a:fld>
            <a:endParaRPr lang="de-CH" dirty="0"/>
          </a:p>
        </p:txBody>
      </p:sp>
    </p:spTree>
    <p:extLst>
      <p:ext uri="{BB962C8B-B14F-4D97-AF65-F5344CB8AC3E}">
        <p14:creationId xmlns:p14="http://schemas.microsoft.com/office/powerpoint/2010/main" val="724977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lnSpc>
                <a:spcPct val="150000"/>
              </a:lnSpc>
              <a:defRPr/>
            </a:pPr>
            <a:r>
              <a:rPr lang="de-CH" b="1" noProof="0" dirty="0"/>
              <a:t>Die reglementskonforme Bewertung setzt grosse Anstrengungen zum Erwerb des Wissens und zur Erhaltung der Einsatzfähigkeit der</a:t>
            </a:r>
            <a:r>
              <a:rPr lang="de-CH" b="1" baseline="0" noProof="0" dirty="0"/>
              <a:t> Punktrichter </a:t>
            </a:r>
            <a:r>
              <a:rPr lang="de-CH" b="1" noProof="0" dirty="0"/>
              <a:t>voraus.</a:t>
            </a:r>
          </a:p>
          <a:p>
            <a:pPr defTabSz="919978">
              <a:lnSpc>
                <a:spcPct val="150000"/>
              </a:lnSpc>
              <a:defRPr/>
            </a:pPr>
            <a:r>
              <a:rPr lang="de-CH" b="1" noProof="0" dirty="0"/>
              <a:t>Diese Anstrengungen</a:t>
            </a:r>
            <a:r>
              <a:rPr lang="de-CH" b="1" baseline="0" noProof="0" dirty="0"/>
              <a:t> sind die unverzichtbaren </a:t>
            </a:r>
            <a:r>
              <a:rPr lang="de-CH" b="1" u="sng" noProof="0" dirty="0"/>
              <a:t>Grundvoraussetzungen</a:t>
            </a:r>
            <a:r>
              <a:rPr lang="de-CH" b="1" noProof="0" dirty="0"/>
              <a:t> um den diszipliniert übenden und oft von weit her anreisenden Konkurrenten am Wettbewerb einen angemessenen Grad an Wissen und Können gegenüber stellen zu können.</a:t>
            </a:r>
          </a:p>
          <a:p>
            <a:pPr defTabSz="919978">
              <a:lnSpc>
                <a:spcPct val="150000"/>
              </a:lnSpc>
              <a:defRPr/>
            </a:pPr>
            <a:endParaRPr lang="de-CH" b="1" noProof="0" dirty="0"/>
          </a:p>
          <a:p>
            <a:pPr defTabSz="919978">
              <a:lnSpc>
                <a:spcPct val="150000"/>
              </a:lnSpc>
              <a:defRPr/>
            </a:pPr>
            <a:r>
              <a:rPr lang="de-CH" b="1" noProof="0" dirty="0"/>
              <a:t>Die Notengebungen einzelner</a:t>
            </a:r>
            <a:r>
              <a:rPr lang="de-CH" b="1" baseline="0" noProof="0" dirty="0"/>
              <a:t> Punktrichter zum gleichen Manöver eines Piloten können erheblich voneinander abweichen.</a:t>
            </a:r>
          </a:p>
          <a:p>
            <a:pPr defTabSz="919978">
              <a:lnSpc>
                <a:spcPct val="150000"/>
              </a:lnSpc>
              <a:defRPr/>
            </a:pPr>
            <a:endParaRPr lang="de-CH" b="1" baseline="0" noProof="0" dirty="0"/>
          </a:p>
          <a:p>
            <a:pPr defTabSz="919978">
              <a:lnSpc>
                <a:spcPct val="150000"/>
              </a:lnSpc>
              <a:defRPr/>
            </a:pPr>
            <a:r>
              <a:rPr lang="de-CH" b="1" baseline="0" noProof="0" dirty="0" smtClean="0"/>
              <a:t>Solche Unterschiede sind weniger </a:t>
            </a:r>
            <a:r>
              <a:rPr lang="de-CH" b="1" baseline="0" noProof="0" dirty="0"/>
              <a:t>auf Ausbildung und Erfahrung zurückzuführen, sondern auf eine individuell unterschiedliche Gewichtung festgestellter Fehler.</a:t>
            </a:r>
          </a:p>
          <a:p>
            <a:pPr defTabSz="919978">
              <a:lnSpc>
                <a:spcPct val="150000"/>
              </a:lnSpc>
              <a:defRPr/>
            </a:pPr>
            <a:endParaRPr lang="de-CH" b="1" baseline="0" noProof="0" dirty="0"/>
          </a:p>
          <a:p>
            <a:pPr defTabSz="919978">
              <a:lnSpc>
                <a:spcPct val="150000"/>
              </a:lnSpc>
              <a:defRPr/>
            </a:pPr>
            <a:r>
              <a:rPr lang="de-CH" b="1" baseline="0" noProof="0" dirty="0" smtClean="0"/>
              <a:t>Empfehlungen </a:t>
            </a:r>
            <a:r>
              <a:rPr lang="de-CH" b="1" baseline="0" noProof="0" dirty="0"/>
              <a:t>zur Auslegung der Reglemente und deren einheitliche Umsetzung auf nationalen Ebenen sind nachhaltig wirksame Beiträge zur international vergleichbaren Wahrnehmung von Fehlern und zu deren Gewichtung bei der Notengebung.</a:t>
            </a:r>
          </a:p>
        </p:txBody>
      </p:sp>
      <p:sp>
        <p:nvSpPr>
          <p:cNvPr id="4" name="Foliennummernplatzhalter 3"/>
          <p:cNvSpPr>
            <a:spLocks noGrp="1"/>
          </p:cNvSpPr>
          <p:nvPr>
            <p:ph type="sldNum" sz="quarter" idx="10"/>
          </p:nvPr>
        </p:nvSpPr>
        <p:spPr/>
        <p:txBody>
          <a:bodyPr/>
          <a:lstStyle/>
          <a:p>
            <a:fld id="{B71AE6BF-12FB-49C6-9D44-A526E4F34F1B}" type="slidenum">
              <a:rPr lang="de-CH" smtClean="0"/>
              <a:t>1</a:t>
            </a:fld>
            <a:endParaRPr lang="de-CH" dirty="0"/>
          </a:p>
        </p:txBody>
      </p:sp>
    </p:spTree>
    <p:extLst>
      <p:ext uri="{BB962C8B-B14F-4D97-AF65-F5344CB8AC3E}">
        <p14:creationId xmlns:p14="http://schemas.microsoft.com/office/powerpoint/2010/main" val="27667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defRPr/>
            </a:pPr>
            <a:r>
              <a:rPr lang="de-CH" b="1" dirty="0">
                <a:solidFill>
                  <a:srgbClr val="FF0000"/>
                </a:solidFill>
              </a:rPr>
              <a:t>Eine Höhe von mehr</a:t>
            </a:r>
            <a:r>
              <a:rPr lang="de-CH" b="1" baseline="0" dirty="0">
                <a:solidFill>
                  <a:srgbClr val="FF0000"/>
                </a:solidFill>
              </a:rPr>
              <a:t> als 1.8 m, oder weniger als 1.2, m </a:t>
            </a:r>
            <a:r>
              <a:rPr lang="de-CH" b="1" dirty="0"/>
              <a:t>während der zwei Runden Rückenflug ist ein Fehler</a:t>
            </a:r>
            <a:r>
              <a:rPr lang="de-CH" b="1" dirty="0" smtClean="0"/>
              <a:t>.</a:t>
            </a:r>
          </a:p>
          <a:p>
            <a:pPr defTabSz="919978">
              <a:defRPr/>
            </a:pPr>
            <a:endParaRPr lang="de-CH" b="1" dirty="0"/>
          </a:p>
          <a:p>
            <a:pPr defTabSz="919978">
              <a:defRPr/>
            </a:pPr>
            <a:r>
              <a:rPr lang="de-CH" b="1" dirty="0">
                <a:solidFill>
                  <a:srgbClr val="FF0000"/>
                </a:solidFill>
              </a:rPr>
              <a:t>Sichtbare</a:t>
            </a:r>
            <a:r>
              <a:rPr lang="de-CH" b="1" dirty="0"/>
              <a:t> Korrekturen der Höhe während der zwei Runden Rückenflug sind Fehler.</a:t>
            </a:r>
          </a:p>
        </p:txBody>
      </p:sp>
      <p:sp>
        <p:nvSpPr>
          <p:cNvPr id="4" name="Foliennummernplatzhalter 3"/>
          <p:cNvSpPr>
            <a:spLocks noGrp="1"/>
          </p:cNvSpPr>
          <p:nvPr>
            <p:ph type="sldNum" sz="quarter" idx="10"/>
          </p:nvPr>
        </p:nvSpPr>
        <p:spPr/>
        <p:txBody>
          <a:bodyPr/>
          <a:lstStyle/>
          <a:p>
            <a:fld id="{B71AE6BF-12FB-49C6-9D44-A526E4F34F1B}" type="slidenum">
              <a:rPr lang="de-CH" smtClean="0"/>
              <a:t>10</a:t>
            </a:fld>
            <a:endParaRPr lang="de-CH" dirty="0"/>
          </a:p>
        </p:txBody>
      </p:sp>
    </p:spTree>
    <p:extLst>
      <p:ext uri="{BB962C8B-B14F-4D97-AF65-F5344CB8AC3E}">
        <p14:creationId xmlns:p14="http://schemas.microsoft.com/office/powerpoint/2010/main" val="3945160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11</a:t>
            </a:fld>
            <a:endParaRPr lang="de-CH" dirty="0"/>
          </a:p>
        </p:txBody>
      </p:sp>
    </p:spTree>
    <p:extLst>
      <p:ext uri="{BB962C8B-B14F-4D97-AF65-F5344CB8AC3E}">
        <p14:creationId xmlns:p14="http://schemas.microsoft.com/office/powerpoint/2010/main" val="2840168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12</a:t>
            </a:fld>
            <a:endParaRPr lang="de-CH" dirty="0"/>
          </a:p>
        </p:txBody>
      </p:sp>
    </p:spTree>
    <p:extLst>
      <p:ext uri="{BB962C8B-B14F-4D97-AF65-F5344CB8AC3E}">
        <p14:creationId xmlns:p14="http://schemas.microsoft.com/office/powerpoint/2010/main" val="3241511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13</a:t>
            </a:fld>
            <a:endParaRPr lang="de-CH" dirty="0"/>
          </a:p>
        </p:txBody>
      </p:sp>
    </p:spTree>
    <p:extLst>
      <p:ext uri="{BB962C8B-B14F-4D97-AF65-F5344CB8AC3E}">
        <p14:creationId xmlns:p14="http://schemas.microsoft.com/office/powerpoint/2010/main" val="4111256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14</a:t>
            </a:fld>
            <a:endParaRPr lang="de-CH" dirty="0"/>
          </a:p>
        </p:txBody>
      </p:sp>
    </p:spTree>
    <p:extLst>
      <p:ext uri="{BB962C8B-B14F-4D97-AF65-F5344CB8AC3E}">
        <p14:creationId xmlns:p14="http://schemas.microsoft.com/office/powerpoint/2010/main" val="14228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15</a:t>
            </a:fld>
            <a:endParaRPr lang="de-CH" dirty="0"/>
          </a:p>
        </p:txBody>
      </p:sp>
    </p:spTree>
    <p:extLst>
      <p:ext uri="{BB962C8B-B14F-4D97-AF65-F5344CB8AC3E}">
        <p14:creationId xmlns:p14="http://schemas.microsoft.com/office/powerpoint/2010/main" val="513497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16</a:t>
            </a:fld>
            <a:endParaRPr lang="de-CH" dirty="0"/>
          </a:p>
        </p:txBody>
      </p:sp>
    </p:spTree>
    <p:extLst>
      <p:ext uri="{BB962C8B-B14F-4D97-AF65-F5344CB8AC3E}">
        <p14:creationId xmlns:p14="http://schemas.microsoft.com/office/powerpoint/2010/main" val="671750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17</a:t>
            </a:fld>
            <a:endParaRPr lang="de-CH" dirty="0"/>
          </a:p>
        </p:txBody>
      </p:sp>
    </p:spTree>
    <p:extLst>
      <p:ext uri="{BB962C8B-B14F-4D97-AF65-F5344CB8AC3E}">
        <p14:creationId xmlns:p14="http://schemas.microsoft.com/office/powerpoint/2010/main" val="1829329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Der Punktrichter sieht Steig- und Sinkflug </a:t>
            </a:r>
            <a:r>
              <a:rPr lang="de-CH" b="1" dirty="0" smtClean="0"/>
              <a:t>als Strecke entlang</a:t>
            </a:r>
            <a:r>
              <a:rPr lang="de-CH" b="1" baseline="0" dirty="0" smtClean="0"/>
              <a:t> eines Grosskreises</a:t>
            </a:r>
            <a:r>
              <a:rPr lang="de-CH" b="1" dirty="0" smtClean="0"/>
              <a:t>.</a:t>
            </a: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18</a:t>
            </a:fld>
            <a:endParaRPr lang="de-CH" dirty="0"/>
          </a:p>
        </p:txBody>
      </p:sp>
    </p:spTree>
    <p:extLst>
      <p:ext uri="{BB962C8B-B14F-4D97-AF65-F5344CB8AC3E}">
        <p14:creationId xmlns:p14="http://schemas.microsoft.com/office/powerpoint/2010/main" val="3804329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19</a:t>
            </a:fld>
            <a:endParaRPr lang="de-CH" dirty="0"/>
          </a:p>
        </p:txBody>
      </p:sp>
    </p:spTree>
    <p:extLst>
      <p:ext uri="{BB962C8B-B14F-4D97-AF65-F5344CB8AC3E}">
        <p14:creationId xmlns:p14="http://schemas.microsoft.com/office/powerpoint/2010/main" val="1019709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Diese Präsentation wird in verschiedenen Sprachen auf der FAI/CIAM Homepage</a:t>
            </a:r>
            <a:r>
              <a:rPr lang="de-CH" b="1" baseline="0" dirty="0"/>
              <a:t> zum Download zur Verfügung gestellt.</a:t>
            </a: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2</a:t>
            </a:fld>
            <a:endParaRPr lang="de-CH" dirty="0"/>
          </a:p>
        </p:txBody>
      </p:sp>
    </p:spTree>
    <p:extLst>
      <p:ext uri="{BB962C8B-B14F-4D97-AF65-F5344CB8AC3E}">
        <p14:creationId xmlns:p14="http://schemas.microsoft.com/office/powerpoint/2010/main" val="483094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smtClean="0"/>
              <a:t>** Diese Darstellung und die Texte dazu treten erst am 1.1.2021 in Kraft. Vorbehalten bleibt die Zustimmung der CIAM Generalversammlung vom 8. April 2020.</a:t>
            </a:r>
          </a:p>
          <a:p>
            <a:r>
              <a:rPr lang="de-CH" b="1" dirty="0" smtClean="0"/>
              <a:t>Bis zur Inkraftsetzung per 1.1.21 gelten die</a:t>
            </a:r>
            <a:r>
              <a:rPr lang="de-CH" b="1" baseline="0" dirty="0" smtClean="0"/>
              <a:t> bisherigen Regeln zum Kleeblatt.</a:t>
            </a: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20</a:t>
            </a:fld>
            <a:endParaRPr lang="de-CH" dirty="0"/>
          </a:p>
        </p:txBody>
      </p:sp>
    </p:spTree>
    <p:extLst>
      <p:ext uri="{BB962C8B-B14F-4D97-AF65-F5344CB8AC3E}">
        <p14:creationId xmlns:p14="http://schemas.microsoft.com/office/powerpoint/2010/main" val="2375051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Elektrisch angetriebene Modelle müssen nach dem Stillstand von einem Helfer so lange festgehalten werden, bis</a:t>
            </a:r>
            <a:r>
              <a:rPr lang="de-CH" b="1" baseline="0" dirty="0"/>
              <a:t> der Antrieb gegen unbeabsichtigtes Anlaufen gesichert ist. Dies ist eine Regel. Bei Nicht-Einhaltung ist die Bewertung der Landung 0.</a:t>
            </a:r>
          </a:p>
        </p:txBody>
      </p:sp>
      <p:sp>
        <p:nvSpPr>
          <p:cNvPr id="4" name="Foliennummernplatzhalter 3"/>
          <p:cNvSpPr>
            <a:spLocks noGrp="1"/>
          </p:cNvSpPr>
          <p:nvPr>
            <p:ph type="sldNum" sz="quarter" idx="10"/>
          </p:nvPr>
        </p:nvSpPr>
        <p:spPr/>
        <p:txBody>
          <a:bodyPr/>
          <a:lstStyle/>
          <a:p>
            <a:fld id="{B71AE6BF-12FB-49C6-9D44-A526E4F34F1B}" type="slidenum">
              <a:rPr lang="de-CH" smtClean="0"/>
              <a:t>21</a:t>
            </a:fld>
            <a:endParaRPr lang="de-CH" dirty="0"/>
          </a:p>
        </p:txBody>
      </p:sp>
    </p:spTree>
    <p:extLst>
      <p:ext uri="{BB962C8B-B14F-4D97-AF65-F5344CB8AC3E}">
        <p14:creationId xmlns:p14="http://schemas.microsoft.com/office/powerpoint/2010/main" val="3162989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Grundvoraussetzunge</a:t>
            </a:r>
            <a:r>
              <a:rPr lang="de-CH" b="1" baseline="0" dirty="0"/>
              <a:t>n auf nationaler Ebene</a:t>
            </a:r>
          </a:p>
          <a:p>
            <a:pPr marL="229994" indent="-229994">
              <a:buAutoNum type="arabicPeriod"/>
            </a:pPr>
            <a:endParaRPr lang="de-CH" b="1" baseline="0" dirty="0"/>
          </a:p>
          <a:p>
            <a:pPr marL="229994" indent="-229994">
              <a:buAutoNum type="arabicPeriod"/>
            </a:pPr>
            <a:r>
              <a:rPr lang="de-CH" b="1" baseline="0" dirty="0"/>
              <a:t>Nationale Organisationen sind angehalten, die Reglemente zu übersetzen und aktuell zu halten</a:t>
            </a:r>
          </a:p>
          <a:p>
            <a:pPr marL="229994" indent="-229994">
              <a:buAutoNum type="arabicPeriod"/>
            </a:pPr>
            <a:endParaRPr lang="de-CH" b="1" baseline="0" dirty="0"/>
          </a:p>
          <a:p>
            <a:pPr marL="229994" indent="-229994" defTabSz="919978">
              <a:buFontTx/>
              <a:buAutoNum type="arabicPeriod"/>
              <a:defRPr/>
            </a:pPr>
            <a:r>
              <a:rPr lang="de-CH" b="1" dirty="0"/>
              <a:t>Vertiefte Kenntnis der aktuellen Reglemente und des Judges’ Guide</a:t>
            </a:r>
          </a:p>
          <a:p>
            <a:pPr marL="229994" indent="-229994" defTabSz="919978">
              <a:buFontTx/>
              <a:buAutoNum type="arabicPeriod"/>
              <a:defRPr/>
            </a:pPr>
            <a:endParaRPr lang="de-CH" b="1" baseline="0" dirty="0"/>
          </a:p>
          <a:p>
            <a:pPr marL="229994" indent="-229994">
              <a:buAutoNum type="arabicPeriod"/>
            </a:pPr>
            <a:r>
              <a:rPr lang="de-CH" b="1" baseline="0" dirty="0"/>
              <a:t>Regelmässige </a:t>
            </a:r>
            <a:r>
              <a:rPr lang="de-CH" b="1" baseline="0" dirty="0" smtClean="0"/>
              <a:t>Schulung </a:t>
            </a:r>
            <a:r>
              <a:rPr lang="de-CH" b="1" baseline="0" dirty="0"/>
              <a:t>und Weiterbildung für Punktrichter und Piloten</a:t>
            </a:r>
          </a:p>
          <a:p>
            <a:pPr marL="229994" indent="-229994">
              <a:buAutoNum type="arabicPeriod"/>
            </a:pPr>
            <a:endParaRPr lang="de-CH" b="1" baseline="0" dirty="0"/>
          </a:p>
          <a:p>
            <a:pPr marL="229994" indent="-229994">
              <a:buAutoNum type="arabicPeriod"/>
            </a:pPr>
            <a:r>
              <a:rPr lang="de-CH" b="1" baseline="0" dirty="0" smtClean="0"/>
              <a:t>Nachweisbare Sicherstellung </a:t>
            </a:r>
            <a:r>
              <a:rPr lang="de-CH" b="1" baseline="0" dirty="0"/>
              <a:t>der Erhaltung des Wissenstandes der als FAI Punktrichter gemeldeten Kandidaten</a:t>
            </a:r>
          </a:p>
          <a:p>
            <a:pPr marL="229994" indent="-229994">
              <a:buAutoNum type="arabicPeriod"/>
            </a:pP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22</a:t>
            </a:fld>
            <a:endParaRPr lang="de-CH" dirty="0"/>
          </a:p>
        </p:txBody>
      </p:sp>
    </p:spTree>
    <p:extLst>
      <p:ext uri="{BB962C8B-B14F-4D97-AF65-F5344CB8AC3E}">
        <p14:creationId xmlns:p14="http://schemas.microsoft.com/office/powerpoint/2010/main" val="538430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baseline="0" dirty="0"/>
              <a:t>Im Wettbewerb ist der gut ausgebildete und erfahrene Punktrichter ein </a:t>
            </a:r>
            <a:r>
              <a:rPr lang="de-CH" b="1" u="sng" baseline="0" dirty="0"/>
              <a:t>unabhängiger</a:t>
            </a:r>
            <a:r>
              <a:rPr lang="de-CH" b="1" baseline="0" dirty="0"/>
              <a:t> Experte. Er lässt sich weder von anderen Punktrichtern noch von Dritten beeinflussen und vermeidet entsprechende Diskussionen. </a:t>
            </a:r>
          </a:p>
          <a:p>
            <a:endParaRPr lang="de-CH" b="1" baseline="0" dirty="0"/>
          </a:p>
          <a:p>
            <a:r>
              <a:rPr lang="de-CH" b="1" baseline="0" dirty="0"/>
              <a:t>Im Wettbewerb ist es </a:t>
            </a:r>
            <a:r>
              <a:rPr lang="de-CH" b="1" u="sng" baseline="0" dirty="0">
                <a:solidFill>
                  <a:srgbClr val="FF0000"/>
                </a:solidFill>
              </a:rPr>
              <a:t>nicht notwendig</a:t>
            </a:r>
            <a:r>
              <a:rPr lang="de-CH" b="1" baseline="0" dirty="0"/>
              <a:t>, dass die Bewertungen eines Punktrichters mit denjenigen eines anderen übereinstimmen.</a:t>
            </a:r>
          </a:p>
          <a:p>
            <a:endParaRPr lang="de-CH" b="1" baseline="0" dirty="0"/>
          </a:p>
          <a:p>
            <a:r>
              <a:rPr lang="de-CH" b="1" baseline="0" dirty="0"/>
              <a:t>Unbedingt notwendig hingegen ist es, dass das Bewertungsniveau eines Punktrichters während des ganzen Wettbewerbes </a:t>
            </a:r>
            <a:r>
              <a:rPr lang="de-CH" sz="1100" b="1" u="sng" dirty="0"/>
              <a:t>auf gleicher Höhe bleibt</a:t>
            </a:r>
            <a:r>
              <a:rPr lang="de-CH" b="1" baseline="0" dirty="0"/>
              <a:t>.</a:t>
            </a:r>
          </a:p>
        </p:txBody>
      </p:sp>
      <p:sp>
        <p:nvSpPr>
          <p:cNvPr id="4" name="Foliennummernplatzhalter 3"/>
          <p:cNvSpPr>
            <a:spLocks noGrp="1"/>
          </p:cNvSpPr>
          <p:nvPr>
            <p:ph type="sldNum" sz="quarter" idx="10"/>
          </p:nvPr>
        </p:nvSpPr>
        <p:spPr/>
        <p:txBody>
          <a:bodyPr/>
          <a:lstStyle/>
          <a:p>
            <a:fld id="{B71AE6BF-12FB-49C6-9D44-A526E4F34F1B}" type="slidenum">
              <a:rPr lang="de-CH" smtClean="0"/>
              <a:t>23</a:t>
            </a:fld>
            <a:endParaRPr lang="de-CH" dirty="0"/>
          </a:p>
        </p:txBody>
      </p:sp>
    </p:spTree>
    <p:extLst>
      <p:ext uri="{BB962C8B-B14F-4D97-AF65-F5344CB8AC3E}">
        <p14:creationId xmlns:p14="http://schemas.microsoft.com/office/powerpoint/2010/main" val="2681936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u="sng" dirty="0"/>
              <a:t>Jede </a:t>
            </a:r>
            <a:r>
              <a:rPr lang="de-CH" b="1" dirty="0"/>
              <a:t>Abweichung des vorgegebenen Manövers wird registriert und bewertet. </a:t>
            </a:r>
          </a:p>
          <a:p>
            <a:endParaRPr lang="de-CH" b="1" dirty="0"/>
          </a:p>
          <a:p>
            <a:r>
              <a:rPr lang="de-CH" b="1" dirty="0"/>
              <a:t>Vom Piloten nicht oder unvollständig geflogene Manöver werden mit 0 bewertet.</a:t>
            </a:r>
          </a:p>
          <a:p>
            <a:endParaRPr lang="de-CH" b="1" dirty="0"/>
          </a:p>
          <a:p>
            <a:r>
              <a:rPr lang="de-CH" b="1" dirty="0"/>
              <a:t>Bei einem vom Punktrichter verpassten Manöver wird N.O.  </a:t>
            </a:r>
            <a:r>
              <a:rPr lang="de-CH" dirty="0"/>
              <a:t>(Not observed) </a:t>
            </a:r>
            <a:r>
              <a:rPr lang="de-CH" b="1" dirty="0"/>
              <a:t>notiert.</a:t>
            </a:r>
          </a:p>
        </p:txBody>
      </p:sp>
      <p:sp>
        <p:nvSpPr>
          <p:cNvPr id="4" name="Foliennummernplatzhalter 3"/>
          <p:cNvSpPr>
            <a:spLocks noGrp="1"/>
          </p:cNvSpPr>
          <p:nvPr>
            <p:ph type="sldNum" sz="quarter" idx="10"/>
          </p:nvPr>
        </p:nvSpPr>
        <p:spPr/>
        <p:txBody>
          <a:bodyPr/>
          <a:lstStyle/>
          <a:p>
            <a:fld id="{B71AE6BF-12FB-49C6-9D44-A526E4F34F1B}" type="slidenum">
              <a:rPr lang="de-CH" smtClean="0"/>
              <a:t>24</a:t>
            </a:fld>
            <a:endParaRPr lang="de-CH" dirty="0"/>
          </a:p>
        </p:txBody>
      </p:sp>
    </p:spTree>
    <p:extLst>
      <p:ext uri="{BB962C8B-B14F-4D97-AF65-F5344CB8AC3E}">
        <p14:creationId xmlns:p14="http://schemas.microsoft.com/office/powerpoint/2010/main" val="3125771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defRPr/>
            </a:pPr>
            <a:r>
              <a:rPr lang="de-CH" b="1" dirty="0"/>
              <a:t>Das Zentrum der Halbkugel ist der Standort des Piloten; d.h. der höchste Punkt der Halbkugel liegt überkopf des Piloten</a:t>
            </a:r>
          </a:p>
          <a:p>
            <a:pPr defTabSz="919978">
              <a:defRPr/>
            </a:pPr>
            <a:endParaRPr lang="de-CH" b="1" dirty="0"/>
          </a:p>
          <a:p>
            <a:pPr defTabSz="919978">
              <a:defRPr/>
            </a:pPr>
            <a:r>
              <a:rPr lang="de-CH" b="1" dirty="0"/>
              <a:t>Die sphärische</a:t>
            </a:r>
            <a:r>
              <a:rPr lang="de-CH" b="1" baseline="0" dirty="0"/>
              <a:t> Verzerrung ist gut sichtbar. </a:t>
            </a:r>
          </a:p>
          <a:p>
            <a:pPr defTabSz="919978">
              <a:defRPr/>
            </a:pPr>
            <a:endParaRPr lang="de-CH" b="1" baseline="0" dirty="0"/>
          </a:p>
          <a:p>
            <a:pPr defTabSz="919978">
              <a:defRPr/>
            </a:pPr>
            <a:r>
              <a:rPr lang="de-CH" b="1" baseline="0" dirty="0"/>
              <a:t>Da jedoch im Flug der Blick des Punktrichters dem Modell folgt, wird diese Verzerrung vom ihm weniger ausgeprägt wahrgenommen.</a:t>
            </a:r>
          </a:p>
          <a:p>
            <a:pPr defTabSz="919978">
              <a:defRPr/>
            </a:pPr>
            <a:endParaRPr lang="de-CH" b="1" baseline="0" dirty="0"/>
          </a:p>
          <a:p>
            <a:r>
              <a:rPr lang="de-CH" b="1" dirty="0"/>
              <a:t>Zu beachten sind:</a:t>
            </a:r>
          </a:p>
          <a:p>
            <a:pPr marL="229994" indent="-229994">
              <a:buAutoNum type="arabicPeriod"/>
            </a:pPr>
            <a:r>
              <a:rPr lang="de-CH" b="1" dirty="0"/>
              <a:t>Die Einhaltung der tiefsten und höchsten Punkte, d.h. der Grösse der Figur. </a:t>
            </a:r>
          </a:p>
          <a:p>
            <a:pPr marL="229994" indent="-229994">
              <a:buAutoNum type="arabicPeriod"/>
            </a:pPr>
            <a:endParaRPr lang="de-CH" b="1" dirty="0"/>
          </a:p>
          <a:p>
            <a:pPr marL="229994" indent="-229994">
              <a:buAutoNum type="arabicPeriod"/>
            </a:pPr>
            <a:r>
              <a:rPr lang="de-CH" b="1" dirty="0"/>
              <a:t>Sind</a:t>
            </a:r>
            <a:r>
              <a:rPr lang="de-CH" b="1" baseline="0" dirty="0"/>
              <a:t> die runden Looping kreisförmig?</a:t>
            </a:r>
          </a:p>
          <a:p>
            <a:pPr marL="229994" indent="-229994">
              <a:buAutoNum type="arabicPeriod"/>
            </a:pPr>
            <a:endParaRPr lang="de-CH" b="1" dirty="0"/>
          </a:p>
          <a:p>
            <a:pPr marL="229994" indent="-229994">
              <a:buAutoNum type="arabicPeriod"/>
            </a:pPr>
            <a:r>
              <a:rPr lang="de-CH" b="1" dirty="0"/>
              <a:t>Kreuzungen </a:t>
            </a:r>
            <a:r>
              <a:rPr lang="de-CH" b="1" baseline="0" dirty="0"/>
              <a:t>immer am gleichen Ort</a:t>
            </a:r>
            <a:r>
              <a:rPr lang="de-CH" b="1" dirty="0"/>
              <a:t>; ohne Überschneidungen</a:t>
            </a:r>
            <a:r>
              <a:rPr lang="de-CH" b="1" baseline="0" dirty="0"/>
              <a:t>, Loopings müssen einander berühren</a:t>
            </a:r>
          </a:p>
          <a:p>
            <a:pPr marL="229994" indent="-229994">
              <a:buAutoNum type="arabicPeriod"/>
            </a:pPr>
            <a:endParaRPr lang="de-CH" b="1" baseline="0" dirty="0"/>
          </a:p>
          <a:p>
            <a:pPr marL="229994" indent="-229994">
              <a:buAutoNum type="arabicPeriod"/>
            </a:pPr>
            <a:r>
              <a:rPr lang="de-CH" b="1" baseline="0" dirty="0"/>
              <a:t>Ist die Einflughöhe in die entsprechende Manöver innerhalb von 1.2 – 1.8 m?</a:t>
            </a:r>
            <a:endParaRPr lang="de-CH" b="1" dirty="0"/>
          </a:p>
          <a:p>
            <a:pPr marL="229994" indent="-229994">
              <a:buAutoNum type="arabicPeriod"/>
            </a:pP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25</a:t>
            </a:fld>
            <a:endParaRPr lang="de-CH" dirty="0"/>
          </a:p>
        </p:txBody>
      </p:sp>
    </p:spTree>
    <p:extLst>
      <p:ext uri="{BB962C8B-B14F-4D97-AF65-F5344CB8AC3E}">
        <p14:creationId xmlns:p14="http://schemas.microsoft.com/office/powerpoint/2010/main" val="1909076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9978" rtl="0" eaLnBrk="1" fontAlgn="auto" latinLnBrk="0" hangingPunct="1">
              <a:lnSpc>
                <a:spcPct val="100000"/>
              </a:lnSpc>
              <a:spcBef>
                <a:spcPts val="0"/>
              </a:spcBef>
              <a:spcAft>
                <a:spcPts val="0"/>
              </a:spcAft>
              <a:buClrTx/>
              <a:buSzTx/>
              <a:buFontTx/>
              <a:buNone/>
              <a:tabLst/>
              <a:defRPr/>
            </a:pPr>
            <a:r>
              <a:rPr lang="de-CH" b="1" dirty="0">
                <a:solidFill>
                  <a:srgbClr val="FF0000"/>
                </a:solidFill>
              </a:rPr>
              <a:t>Handgelenk in der Sicherheitsschlaufe. Dies ist eine Regel. </a:t>
            </a:r>
            <a:r>
              <a:rPr lang="de-CH" b="1" baseline="0" dirty="0"/>
              <a:t>Bei Nichteinhaltung ist die Bewertung des Starts 0</a:t>
            </a:r>
            <a:endParaRPr lang="de-CH" b="1" dirty="0">
              <a:solidFill>
                <a:srgbClr val="FF0000"/>
              </a:solidFill>
            </a:endParaRPr>
          </a:p>
          <a:p>
            <a:pPr defTabSz="919978">
              <a:defRPr/>
            </a:pPr>
            <a:endParaRPr lang="de-CH" b="1" dirty="0">
              <a:solidFill>
                <a:srgbClr val="FF0000"/>
              </a:solidFill>
            </a:endParaRPr>
          </a:p>
          <a:p>
            <a:pPr defTabSz="919978">
              <a:defRPr/>
            </a:pPr>
            <a:r>
              <a:rPr lang="de-CH" b="1" dirty="0">
                <a:solidFill>
                  <a:srgbClr val="FF0000"/>
                </a:solidFill>
              </a:rPr>
              <a:t>Zu kurze oder zu lange Rollstrecke beim Start ist ein Fehler.</a:t>
            </a:r>
          </a:p>
          <a:p>
            <a:pPr defTabSz="919978">
              <a:defRPr/>
            </a:pPr>
            <a:endParaRPr lang="de-CH" b="1" dirty="0">
              <a:solidFill>
                <a:srgbClr val="FF0000"/>
              </a:solidFill>
            </a:endParaRPr>
          </a:p>
          <a:p>
            <a:pPr defTabSz="919978">
              <a:defRPr/>
            </a:pPr>
            <a:r>
              <a:rPr lang="de-CH" b="1" dirty="0">
                <a:solidFill>
                  <a:srgbClr val="FF0000"/>
                </a:solidFill>
              </a:rPr>
              <a:t>Ungleichmässiger Steigflug ist ein Fehler.</a:t>
            </a:r>
          </a:p>
          <a:p>
            <a:pPr defTabSz="919978">
              <a:defRPr/>
            </a:pPr>
            <a:endParaRPr lang="de-CH" b="1" dirty="0">
              <a:solidFill>
                <a:srgbClr val="FF0000"/>
              </a:solidFill>
            </a:endParaRPr>
          </a:p>
          <a:p>
            <a:pPr defTabSz="919978">
              <a:defRPr/>
            </a:pPr>
            <a:r>
              <a:rPr lang="de-CH" b="1" dirty="0">
                <a:solidFill>
                  <a:srgbClr val="FF0000"/>
                </a:solidFill>
              </a:rPr>
              <a:t>Eine Höhe von mehr</a:t>
            </a:r>
            <a:r>
              <a:rPr lang="de-CH" b="1" baseline="0" dirty="0">
                <a:solidFill>
                  <a:srgbClr val="FF0000"/>
                </a:solidFill>
              </a:rPr>
              <a:t> als 1.8 m, oder weniger als 1.2, m </a:t>
            </a:r>
            <a:r>
              <a:rPr lang="de-CH" b="1" dirty="0"/>
              <a:t>während der zwei Runden Horizontalflug ist ein Fehler.</a:t>
            </a:r>
          </a:p>
          <a:p>
            <a:pPr defTabSz="919978">
              <a:defRPr/>
            </a:pPr>
            <a:endParaRPr lang="de-CH" b="1" dirty="0"/>
          </a:p>
          <a:p>
            <a:pPr defTabSz="919978">
              <a:defRPr/>
            </a:pPr>
            <a:r>
              <a:rPr lang="de-CH" b="1" dirty="0">
                <a:solidFill>
                  <a:srgbClr val="FF0000"/>
                </a:solidFill>
              </a:rPr>
              <a:t>Sichtbare</a:t>
            </a:r>
            <a:r>
              <a:rPr lang="de-CH" b="1" dirty="0"/>
              <a:t> Korrekturen der Höhe während der zwei Runden Horizontalflug sind Fehler.</a:t>
            </a:r>
          </a:p>
          <a:p>
            <a:pPr defTabSz="919978">
              <a:defRPr/>
            </a:pPr>
            <a:endParaRPr lang="de-CH" b="1" dirty="0"/>
          </a:p>
          <a:p>
            <a:pPr defTabSz="919978">
              <a:defRPr/>
            </a:pPr>
            <a:r>
              <a:rPr lang="de-CH" b="1" dirty="0"/>
              <a:t>Elektrisch angetriebene Modelle müssen vor dem Start</a:t>
            </a:r>
            <a:r>
              <a:rPr lang="de-CH" b="1" baseline="0" dirty="0"/>
              <a:t> </a:t>
            </a:r>
            <a:r>
              <a:rPr lang="de-CH" b="1" dirty="0"/>
              <a:t>von einem Helfer so lange festgehalten werden, bis</a:t>
            </a:r>
            <a:r>
              <a:rPr lang="de-CH" b="1" baseline="0" dirty="0"/>
              <a:t> der Pilot im Zentrum des Flugkreises den Griff in der Hand hält. </a:t>
            </a:r>
            <a:r>
              <a:rPr lang="de-CH" b="0" baseline="0" dirty="0"/>
              <a:t>(Bei Nichtbeachtung erwähnt das Reglement keine Sanktion d.h. dies ist </a:t>
            </a:r>
            <a:r>
              <a:rPr lang="de-CH" b="0" u="sng" baseline="0" dirty="0"/>
              <a:t>kein</a:t>
            </a:r>
            <a:r>
              <a:rPr lang="de-CH" b="0" baseline="0" dirty="0"/>
              <a:t> Fehler)</a:t>
            </a:r>
          </a:p>
          <a:p>
            <a:pPr>
              <a:lnSpc>
                <a:spcPct val="150000"/>
              </a:lnSpc>
            </a:pPr>
            <a:endParaRPr lang="de-CH" b="1" baseline="0" dirty="0"/>
          </a:p>
          <a:p>
            <a:pPr>
              <a:lnSpc>
                <a:spcPct val="150000"/>
              </a:lnSpc>
            </a:pP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26</a:t>
            </a:fld>
            <a:endParaRPr lang="de-CH" dirty="0"/>
          </a:p>
        </p:txBody>
      </p:sp>
    </p:spTree>
    <p:extLst>
      <p:ext uri="{BB962C8B-B14F-4D97-AF65-F5344CB8AC3E}">
        <p14:creationId xmlns:p14="http://schemas.microsoft.com/office/powerpoint/2010/main" val="1972173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defRPr/>
            </a:pPr>
            <a:r>
              <a:rPr lang="de-CH" b="1" baseline="0" dirty="0"/>
              <a:t>Werden eine oder alle Ecken weich und mit grossem Radius geflogen, so ist dies ein Fehler. Je nach dem Grad der Weichheit und/oder der Ungleichheit der Radien einzelner Ecken resultiert für das Manöver (</a:t>
            </a:r>
            <a:r>
              <a:rPr lang="de-CH" b="1" u="sng" baseline="0" dirty="0"/>
              <a:t>nicht</a:t>
            </a:r>
            <a:r>
              <a:rPr lang="de-CH" b="1" baseline="0" dirty="0"/>
              <a:t> aber für einzelne Ecken) ein angemessener Abzug.</a:t>
            </a:r>
          </a:p>
          <a:p>
            <a:pPr defTabSz="919978">
              <a:defRPr/>
            </a:pPr>
            <a:endParaRPr lang="de-CH" b="1" baseline="0" dirty="0"/>
          </a:p>
          <a:p>
            <a:pPr defTabSz="919978">
              <a:defRPr/>
            </a:pPr>
            <a:r>
              <a:rPr lang="de-CH" b="1" baseline="0" dirty="0"/>
              <a:t>Je enger, präziser und gleichmässiger die Radien der Ecken geflogen werde, desto höher werden sie </a:t>
            </a:r>
            <a:r>
              <a:rPr lang="de-CH" b="1" baseline="0" dirty="0" smtClean="0"/>
              <a:t>in der Summe für das Manöver bewertet</a:t>
            </a:r>
            <a:r>
              <a:rPr lang="de-CH" b="1" baseline="0" dirty="0"/>
              <a:t>.</a:t>
            </a:r>
          </a:p>
          <a:p>
            <a:endParaRPr lang="de-CH" dirty="0"/>
          </a:p>
        </p:txBody>
      </p:sp>
      <p:sp>
        <p:nvSpPr>
          <p:cNvPr id="4" name="Foliennummernplatzhalter 3"/>
          <p:cNvSpPr>
            <a:spLocks noGrp="1"/>
          </p:cNvSpPr>
          <p:nvPr>
            <p:ph type="sldNum" sz="quarter" idx="10"/>
          </p:nvPr>
        </p:nvSpPr>
        <p:spPr/>
        <p:txBody>
          <a:bodyPr/>
          <a:lstStyle/>
          <a:p>
            <a:fld id="{B71AE6BF-12FB-49C6-9D44-A526E4F34F1B}" type="slidenum">
              <a:rPr lang="de-CH" smtClean="0"/>
              <a:t>27</a:t>
            </a:fld>
            <a:endParaRPr lang="de-CH" dirty="0"/>
          </a:p>
        </p:txBody>
      </p:sp>
    </p:spTree>
    <p:extLst>
      <p:ext uri="{BB962C8B-B14F-4D97-AF65-F5344CB8AC3E}">
        <p14:creationId xmlns:p14="http://schemas.microsoft.com/office/powerpoint/2010/main" val="839028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28</a:t>
            </a:fld>
            <a:endParaRPr lang="de-CH" dirty="0"/>
          </a:p>
        </p:txBody>
      </p:sp>
    </p:spTree>
    <p:extLst>
      <p:ext uri="{BB962C8B-B14F-4D97-AF65-F5344CB8AC3E}">
        <p14:creationId xmlns:p14="http://schemas.microsoft.com/office/powerpoint/2010/main" val="843680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B71AE6BF-12FB-49C6-9D44-A526E4F34F1B}" type="slidenum">
              <a:rPr lang="de-CH" smtClean="0"/>
              <a:t>29</a:t>
            </a:fld>
            <a:endParaRPr lang="de-CH" dirty="0"/>
          </a:p>
        </p:txBody>
      </p:sp>
    </p:spTree>
    <p:extLst>
      <p:ext uri="{BB962C8B-B14F-4D97-AF65-F5344CB8AC3E}">
        <p14:creationId xmlns:p14="http://schemas.microsoft.com/office/powerpoint/2010/main" val="3320639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0000"/>
              </a:lnSpc>
            </a:pPr>
            <a:r>
              <a:rPr lang="de-CH" b="1" noProof="0" dirty="0"/>
              <a:t>Technische Randbedingen zur Klasse</a:t>
            </a:r>
            <a:r>
              <a:rPr lang="de-CH" b="1" baseline="0" noProof="0" dirty="0"/>
              <a:t> F2B, zur Durchführung von Wettbewerben  </a:t>
            </a:r>
            <a:r>
              <a:rPr lang="de-CH" b="1" baseline="0" noProof="0" dirty="0" smtClean="0"/>
              <a:t>sowie die </a:t>
            </a:r>
            <a:r>
              <a:rPr lang="de-CH" b="1" baseline="0" noProof="0" dirty="0"/>
              <a:t>verbindliche Beschreibungen der einzelnen Manöver, sind in “Class F2B – CL Aerobatics” aufgeführt. </a:t>
            </a:r>
          </a:p>
          <a:p>
            <a:pPr>
              <a:lnSpc>
                <a:spcPct val="100000"/>
              </a:lnSpc>
            </a:pPr>
            <a:endParaRPr lang="de-CH" b="1" baseline="0" noProof="0" dirty="0"/>
          </a:p>
          <a:p>
            <a:pPr defTabSz="919978">
              <a:defRPr/>
            </a:pPr>
            <a:r>
              <a:rPr lang="de-CH" b="1" baseline="0" noProof="0" dirty="0"/>
              <a:t>Die </a:t>
            </a:r>
            <a:r>
              <a:rPr lang="de-CH" b="1" baseline="0" noProof="0" dirty="0" smtClean="0"/>
              <a:t>Zeichnungen </a:t>
            </a:r>
            <a:r>
              <a:rPr lang="de-CH" b="1" baseline="0" noProof="0" dirty="0"/>
              <a:t>der Manöver sind im separaten “</a:t>
            </a:r>
            <a:r>
              <a:rPr lang="en-US" b="1" baseline="0" noProof="0" dirty="0"/>
              <a:t>Annex 4 J – Class F2B Manoeuvre Diagrams</a:t>
            </a:r>
            <a:r>
              <a:rPr lang="de-CH" b="1" baseline="0" noProof="0" dirty="0"/>
              <a:t>” zu finden.</a:t>
            </a:r>
          </a:p>
          <a:p>
            <a:pPr defTabSz="919978">
              <a:defRPr/>
            </a:pPr>
            <a:endParaRPr lang="de-CH" b="1" baseline="0" noProof="0" dirty="0"/>
          </a:p>
          <a:p>
            <a:pPr defTabSz="919978">
              <a:defRPr/>
            </a:pPr>
            <a:r>
              <a:rPr lang="de-CH" b="1" baseline="0" noProof="0" dirty="0"/>
              <a:t>Verbindlich</a:t>
            </a:r>
            <a:r>
              <a:rPr lang="en-US" b="1" baseline="0" dirty="0"/>
              <a:t> </a:t>
            </a:r>
            <a:r>
              <a:rPr lang="de-CH" b="1" baseline="0" noProof="0" dirty="0"/>
              <a:t>sind</a:t>
            </a:r>
            <a:r>
              <a:rPr lang="en-US" b="1" baseline="0" dirty="0"/>
              <a:t> </a:t>
            </a:r>
            <a:r>
              <a:rPr lang="de-CH" b="1" baseline="0" noProof="0" dirty="0"/>
              <a:t>allein</a:t>
            </a:r>
            <a:r>
              <a:rPr lang="en-US" b="1" baseline="0" dirty="0"/>
              <a:t> die </a:t>
            </a:r>
            <a:r>
              <a:rPr lang="de-CH" b="1" baseline="0" noProof="0" dirty="0"/>
              <a:t>englischen</a:t>
            </a:r>
            <a:r>
              <a:rPr lang="en-US" b="1" baseline="0" dirty="0"/>
              <a:t> </a:t>
            </a:r>
            <a:r>
              <a:rPr lang="de-CH" b="1" baseline="0" noProof="0" dirty="0" smtClean="0"/>
              <a:t>Originaltexte und/oder Zeichnungen</a:t>
            </a:r>
            <a:r>
              <a:rPr lang="en-US" b="1" baseline="0" dirty="0" smtClean="0"/>
              <a:t>.</a:t>
            </a:r>
            <a:endParaRPr lang="en-US" b="1" baseline="0" dirty="0"/>
          </a:p>
          <a:p>
            <a:pPr defTabSz="919978">
              <a:defRPr/>
            </a:pPr>
            <a:endParaRPr lang="de-CH" b="1" dirty="0"/>
          </a:p>
          <a:p>
            <a:pPr>
              <a:lnSpc>
                <a:spcPct val="100000"/>
              </a:lnSpc>
            </a:pPr>
            <a:r>
              <a:rPr lang="de-CH" b="1" noProof="0" dirty="0"/>
              <a:t>Die</a:t>
            </a:r>
            <a:r>
              <a:rPr lang="de-CH" b="1" baseline="0" noProof="0" dirty="0"/>
              <a:t>se Präsentation basiert auf den F2B Reglement und dem Annex </a:t>
            </a:r>
            <a:r>
              <a:rPr lang="de-CH" b="1" baseline="0" noProof="0" dirty="0" smtClean="0"/>
              <a:t>4-J </a:t>
            </a:r>
            <a:r>
              <a:rPr lang="de-CH" b="1" baseline="0" noProof="0" dirty="0"/>
              <a:t>der Ausgabe 2021. </a:t>
            </a:r>
            <a:r>
              <a:rPr lang="de-CH" b="1" baseline="0" noProof="0" dirty="0" smtClean="0"/>
              <a:t>Sie </a:t>
            </a:r>
            <a:r>
              <a:rPr lang="de-CH" b="1" baseline="0" noProof="0" dirty="0"/>
              <a:t>stellt </a:t>
            </a:r>
            <a:r>
              <a:rPr lang="de-CH" b="1" u="sng" baseline="0" noProof="0" dirty="0"/>
              <a:t>kein</a:t>
            </a:r>
            <a:r>
              <a:rPr lang="de-CH" b="1" baseline="0" noProof="0" dirty="0"/>
              <a:t> </a:t>
            </a:r>
            <a:r>
              <a:rPr lang="de-CH" b="1" baseline="0" noProof="0" dirty="0" smtClean="0"/>
              <a:t>FAI </a:t>
            </a:r>
            <a:r>
              <a:rPr lang="de-CH" b="1" baseline="0" noProof="0" dirty="0"/>
              <a:t>Reglement dar.</a:t>
            </a:r>
          </a:p>
          <a:p>
            <a:pPr>
              <a:lnSpc>
                <a:spcPct val="100000"/>
              </a:lnSpc>
            </a:pPr>
            <a:endParaRPr lang="en-US" b="1" baseline="0" dirty="0"/>
          </a:p>
        </p:txBody>
      </p:sp>
      <p:sp>
        <p:nvSpPr>
          <p:cNvPr id="4" name="Foliennummernplatzhalter 3"/>
          <p:cNvSpPr>
            <a:spLocks noGrp="1"/>
          </p:cNvSpPr>
          <p:nvPr>
            <p:ph type="sldNum" sz="quarter" idx="10"/>
          </p:nvPr>
        </p:nvSpPr>
        <p:spPr/>
        <p:txBody>
          <a:bodyPr/>
          <a:lstStyle/>
          <a:p>
            <a:fld id="{B71AE6BF-12FB-49C6-9D44-A526E4F34F1B}" type="slidenum">
              <a:rPr lang="de-CH" smtClean="0"/>
              <a:t>3</a:t>
            </a:fld>
            <a:endParaRPr lang="de-CH" dirty="0"/>
          </a:p>
        </p:txBody>
      </p:sp>
    </p:spTree>
    <p:extLst>
      <p:ext uri="{BB962C8B-B14F-4D97-AF65-F5344CB8AC3E}">
        <p14:creationId xmlns:p14="http://schemas.microsoft.com/office/powerpoint/2010/main" val="590985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Zu Beginn von Runde 3 ist</a:t>
            </a:r>
            <a:r>
              <a:rPr lang="de-CH" b="1" baseline="0" dirty="0"/>
              <a:t> die Eingangshöhe 1.5 m +/- 30 cm. d.h. zwischen 1.2 und 1.8 m.</a:t>
            </a:r>
          </a:p>
          <a:p>
            <a:endParaRPr lang="de-CH" b="1" dirty="0"/>
          </a:p>
          <a:p>
            <a:r>
              <a:rPr lang="de-CH" b="1" dirty="0"/>
              <a:t>Während den Runden 3 und 4 ist die </a:t>
            </a:r>
            <a:r>
              <a:rPr lang="de-CH" b="1" dirty="0" smtClean="0"/>
              <a:t>Eingangshöhe </a:t>
            </a:r>
            <a:r>
              <a:rPr lang="de-CH" b="1" dirty="0"/>
              <a:t>einzuhalten.</a:t>
            </a:r>
          </a:p>
          <a:p>
            <a:endParaRPr lang="de-CH" b="1" dirty="0"/>
          </a:p>
          <a:p>
            <a:r>
              <a:rPr lang="de-CH" b="1" dirty="0"/>
              <a:t>Sichtbare</a:t>
            </a:r>
            <a:r>
              <a:rPr lang="de-CH" b="1" baseline="0" dirty="0"/>
              <a:t> Korrekturen der </a:t>
            </a:r>
            <a:r>
              <a:rPr lang="de-CH" b="1" dirty="0" smtClean="0"/>
              <a:t>Eingangshöhe</a:t>
            </a:r>
            <a:r>
              <a:rPr lang="de-CH" b="1" baseline="0" dirty="0" smtClean="0"/>
              <a:t> </a:t>
            </a:r>
            <a:r>
              <a:rPr lang="de-CH" b="1" baseline="0" dirty="0"/>
              <a:t>in den Runden 3 und 4 sind Fehler.</a:t>
            </a:r>
          </a:p>
        </p:txBody>
      </p:sp>
      <p:sp>
        <p:nvSpPr>
          <p:cNvPr id="4" name="Foliennummernplatzhalter 3"/>
          <p:cNvSpPr>
            <a:spLocks noGrp="1"/>
          </p:cNvSpPr>
          <p:nvPr>
            <p:ph type="sldNum" sz="quarter" idx="10"/>
          </p:nvPr>
        </p:nvSpPr>
        <p:spPr/>
        <p:txBody>
          <a:bodyPr/>
          <a:lstStyle/>
          <a:p>
            <a:fld id="{B71AE6BF-12FB-49C6-9D44-A526E4F34F1B}" type="slidenum">
              <a:rPr lang="de-CH" smtClean="0"/>
              <a:t>30</a:t>
            </a:fld>
            <a:endParaRPr lang="de-CH" dirty="0"/>
          </a:p>
        </p:txBody>
      </p:sp>
    </p:spTree>
    <p:extLst>
      <p:ext uri="{BB962C8B-B14F-4D97-AF65-F5344CB8AC3E}">
        <p14:creationId xmlns:p14="http://schemas.microsoft.com/office/powerpoint/2010/main" val="3115409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B71AE6BF-12FB-49C6-9D44-A526E4F34F1B}" type="slidenum">
              <a:rPr lang="de-CH" smtClean="0"/>
              <a:t>31</a:t>
            </a:fld>
            <a:endParaRPr lang="de-CH" dirty="0"/>
          </a:p>
        </p:txBody>
      </p:sp>
    </p:spTree>
    <p:extLst>
      <p:ext uri="{BB962C8B-B14F-4D97-AF65-F5344CB8AC3E}">
        <p14:creationId xmlns:p14="http://schemas.microsoft.com/office/powerpoint/2010/main" val="1070657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9994" indent="-229994">
              <a:buAutoNum type="arabicPeriod"/>
            </a:pPr>
            <a:r>
              <a:rPr lang="de-CH" b="1" baseline="0" dirty="0"/>
              <a:t>Die Breite des Manövers </a:t>
            </a:r>
            <a:r>
              <a:rPr lang="de-CH" b="1" baseline="0" dirty="0" smtClean="0"/>
              <a:t>entlang </a:t>
            </a:r>
            <a:r>
              <a:rPr lang="de-CH" b="1" baseline="0" dirty="0"/>
              <a:t>der Basis (inkl. Ecken) beträgt 1/8 </a:t>
            </a:r>
            <a:r>
              <a:rPr lang="de-CH" b="1" baseline="0" dirty="0" smtClean="0"/>
              <a:t>Runde.</a:t>
            </a:r>
            <a:endParaRPr lang="de-CH" b="1" baseline="0" dirty="0"/>
          </a:p>
          <a:p>
            <a:pPr marL="229994" indent="-229994">
              <a:buAutoNum type="arabicPeriod"/>
            </a:pPr>
            <a:endParaRPr lang="de-CH" b="1" baseline="0" dirty="0"/>
          </a:p>
          <a:p>
            <a:pPr marL="229994" indent="-229994">
              <a:buAutoNum type="arabicPeriod"/>
            </a:pPr>
            <a:r>
              <a:rPr lang="de-CH" b="1" baseline="0" dirty="0"/>
              <a:t>Der Pilot fliegt die senkrechten Seiten auf- bzw. abwärts aus seiner Sicht 90° rechtwinklig zur </a:t>
            </a:r>
            <a:r>
              <a:rPr lang="de-CH" b="1" baseline="0" dirty="0" smtClean="0"/>
              <a:t>Basis.</a:t>
            </a:r>
            <a:endParaRPr lang="de-CH" b="1" baseline="0" dirty="0"/>
          </a:p>
          <a:p>
            <a:pPr marL="229994" indent="-229994">
              <a:buAutoNum type="arabicPeriod"/>
            </a:pPr>
            <a:endParaRPr lang="de-CH" b="1" baseline="0" dirty="0"/>
          </a:p>
          <a:p>
            <a:pPr marL="229994" indent="-229994">
              <a:buAutoNum type="arabicPeriod"/>
            </a:pPr>
            <a:r>
              <a:rPr lang="de-CH" b="1" baseline="0" dirty="0"/>
              <a:t>Auf der Höhe von 45° Leinenwinkel ist deshalb die obere Seite kürzer.</a:t>
            </a: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32</a:t>
            </a:fld>
            <a:endParaRPr lang="de-CH" dirty="0"/>
          </a:p>
        </p:txBody>
      </p:sp>
    </p:spTree>
    <p:extLst>
      <p:ext uri="{BB962C8B-B14F-4D97-AF65-F5344CB8AC3E}">
        <p14:creationId xmlns:p14="http://schemas.microsoft.com/office/powerpoint/2010/main" val="2264178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defRPr/>
            </a:pPr>
            <a:r>
              <a:rPr lang="de-CH" b="1" baseline="0" dirty="0"/>
              <a:t>Werden eine oder alle Ecken weich und mit grossem Radius geflogen, so ist dies ein Fehler. Je nach dem Grad der Weichheit und/oder der Ungleichheit der Radien einzelner Ecken resultiert für das Manöver (nicht aber für einzelne Ecken) ein angemessener Abzug.</a:t>
            </a:r>
          </a:p>
          <a:p>
            <a:pPr defTabSz="919978">
              <a:defRPr/>
            </a:pPr>
            <a:endParaRPr lang="de-CH" b="1" baseline="0" dirty="0"/>
          </a:p>
          <a:p>
            <a:pPr defTabSz="919978">
              <a:defRPr/>
            </a:pPr>
            <a:r>
              <a:rPr lang="de-CH" b="1" baseline="0" dirty="0"/>
              <a:t>Je enger, präziser und gleichmässiger die Ecken geflogen werde, desto höher werden sie </a:t>
            </a:r>
            <a:r>
              <a:rPr lang="de-CH" b="1" baseline="0" dirty="0" smtClean="0"/>
              <a:t>in der Summe für das Manöver bewertet</a:t>
            </a:r>
            <a:r>
              <a:rPr lang="de-CH" b="1" baseline="0" dirty="0"/>
              <a:t>.</a:t>
            </a:r>
          </a:p>
          <a:p>
            <a:pPr defTabSz="919978">
              <a:defRPr/>
            </a:pPr>
            <a:endParaRPr lang="de-CH" b="1" baseline="0" dirty="0"/>
          </a:p>
        </p:txBody>
      </p:sp>
      <p:sp>
        <p:nvSpPr>
          <p:cNvPr id="4" name="Foliennummernplatzhalter 3"/>
          <p:cNvSpPr>
            <a:spLocks noGrp="1"/>
          </p:cNvSpPr>
          <p:nvPr>
            <p:ph type="sldNum" sz="quarter" idx="10"/>
          </p:nvPr>
        </p:nvSpPr>
        <p:spPr/>
        <p:txBody>
          <a:bodyPr/>
          <a:lstStyle/>
          <a:p>
            <a:fld id="{B71AE6BF-12FB-49C6-9D44-A526E4F34F1B}" type="slidenum">
              <a:rPr lang="de-CH" smtClean="0"/>
              <a:t>33</a:t>
            </a:fld>
            <a:endParaRPr lang="de-CH" dirty="0"/>
          </a:p>
        </p:txBody>
      </p:sp>
    </p:spTree>
    <p:extLst>
      <p:ext uri="{BB962C8B-B14F-4D97-AF65-F5344CB8AC3E}">
        <p14:creationId xmlns:p14="http://schemas.microsoft.com/office/powerpoint/2010/main" val="471594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defRPr/>
            </a:pPr>
            <a:r>
              <a:rPr lang="de-CH" b="1" baseline="0" dirty="0"/>
              <a:t>Werden eine oder alle Ecken weich und mit grossem Radius geflogen, so ist dies ein Fehler. Je nach dem Grad der Weichheit und/oder der Ungleichheit der Radien einzelner Ecken resultiert für das Manöver (nicht aber für einzelne Ecken) ein angemessener Abzug.</a:t>
            </a:r>
          </a:p>
          <a:p>
            <a:pPr defTabSz="919978">
              <a:defRPr/>
            </a:pPr>
            <a:endParaRPr lang="de-CH" b="1" baseline="0" dirty="0"/>
          </a:p>
          <a:p>
            <a:pPr defTabSz="919978">
              <a:defRPr/>
            </a:pPr>
            <a:r>
              <a:rPr lang="de-CH" b="1" baseline="0" dirty="0"/>
              <a:t>Je enger, präziser und gleichmässiger die Ecken geflogen werde, desto höher werden sie </a:t>
            </a:r>
            <a:r>
              <a:rPr lang="de-CH" b="1" baseline="0" dirty="0" smtClean="0"/>
              <a:t>in der Summe für das Manöver bewertet</a:t>
            </a:r>
            <a:r>
              <a:rPr lang="de-CH" b="1" baseline="0" dirty="0"/>
              <a:t>.</a:t>
            </a:r>
          </a:p>
          <a:p>
            <a:pPr defTabSz="919978">
              <a:defRPr/>
            </a:pPr>
            <a:endParaRPr lang="de-CH" b="1" baseline="0" dirty="0"/>
          </a:p>
          <a:p>
            <a:endParaRPr lang="de-CH" dirty="0"/>
          </a:p>
        </p:txBody>
      </p:sp>
      <p:sp>
        <p:nvSpPr>
          <p:cNvPr id="4" name="Foliennummernplatzhalter 3"/>
          <p:cNvSpPr>
            <a:spLocks noGrp="1"/>
          </p:cNvSpPr>
          <p:nvPr>
            <p:ph type="sldNum" sz="quarter" idx="10"/>
          </p:nvPr>
        </p:nvSpPr>
        <p:spPr/>
        <p:txBody>
          <a:bodyPr/>
          <a:lstStyle/>
          <a:p>
            <a:fld id="{B71AE6BF-12FB-49C6-9D44-A526E4F34F1B}" type="slidenum">
              <a:rPr lang="de-CH" smtClean="0"/>
              <a:t>34</a:t>
            </a:fld>
            <a:endParaRPr lang="de-CH" dirty="0"/>
          </a:p>
        </p:txBody>
      </p:sp>
    </p:spTree>
    <p:extLst>
      <p:ext uri="{BB962C8B-B14F-4D97-AF65-F5344CB8AC3E}">
        <p14:creationId xmlns:p14="http://schemas.microsoft.com/office/powerpoint/2010/main" val="4136827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defRPr/>
            </a:pPr>
            <a:endParaRPr lang="de-CH" b="1" baseline="0" dirty="0"/>
          </a:p>
        </p:txBody>
      </p:sp>
      <p:sp>
        <p:nvSpPr>
          <p:cNvPr id="4" name="Foliennummernplatzhalter 3"/>
          <p:cNvSpPr>
            <a:spLocks noGrp="1"/>
          </p:cNvSpPr>
          <p:nvPr>
            <p:ph type="sldNum" sz="quarter" idx="10"/>
          </p:nvPr>
        </p:nvSpPr>
        <p:spPr/>
        <p:txBody>
          <a:bodyPr/>
          <a:lstStyle/>
          <a:p>
            <a:fld id="{B71AE6BF-12FB-49C6-9D44-A526E4F34F1B}" type="slidenum">
              <a:rPr lang="de-CH" smtClean="0"/>
              <a:t>35</a:t>
            </a:fld>
            <a:endParaRPr lang="de-CH" dirty="0"/>
          </a:p>
        </p:txBody>
      </p:sp>
    </p:spTree>
    <p:extLst>
      <p:ext uri="{BB962C8B-B14F-4D97-AF65-F5344CB8AC3E}">
        <p14:creationId xmlns:p14="http://schemas.microsoft.com/office/powerpoint/2010/main" val="3165455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defRPr/>
            </a:pPr>
            <a:r>
              <a:rPr lang="de-CH" b="1" baseline="0" dirty="0"/>
              <a:t>Werden eine oder alle Ecken weich und mit grossem Radius geflogen, so ist dies ein Fehler. Je nach dem Grad der Weichheit und/oder der Ungleichheit der Radien einzelner Ecken resultiert für das Manöver (nicht aber für einzelne Ecken) ein angemessener Abzug.</a:t>
            </a:r>
          </a:p>
          <a:p>
            <a:pPr defTabSz="919978">
              <a:defRPr/>
            </a:pPr>
            <a:endParaRPr lang="de-CH" b="1" baseline="0" dirty="0"/>
          </a:p>
          <a:p>
            <a:pPr defTabSz="919978">
              <a:defRPr/>
            </a:pPr>
            <a:r>
              <a:rPr lang="de-CH" b="1" baseline="0" dirty="0" smtClean="0"/>
              <a:t>Je enger, präziser und gleichmässiger die Ecken geflogen werde, desto höher werden sie in der Summe für das Manöver bewertet.</a:t>
            </a:r>
          </a:p>
          <a:p>
            <a:pPr marL="229994" indent="-229994">
              <a:buFont typeface="+mj-lt"/>
              <a:buAutoNum type="arabicPeriod"/>
            </a:pPr>
            <a:endParaRPr lang="de-CH" b="1" baseline="0" dirty="0"/>
          </a:p>
          <a:p>
            <a:r>
              <a:rPr lang="de-CH" b="1" dirty="0"/>
              <a:t>Die untere Seite ist </a:t>
            </a:r>
            <a:r>
              <a:rPr lang="de-CH" b="1" u="sng" dirty="0"/>
              <a:t>geringfügig</a:t>
            </a:r>
            <a:r>
              <a:rPr lang="de-CH" b="1" dirty="0"/>
              <a:t> breiter als 1/8 Runde.</a:t>
            </a:r>
          </a:p>
          <a:p>
            <a:endParaRPr lang="de-CH" b="1" dirty="0"/>
          </a:p>
          <a:p>
            <a:r>
              <a:rPr lang="de-CH" b="1" dirty="0"/>
              <a:t>Der höchste Punkt liegt</a:t>
            </a:r>
            <a:r>
              <a:rPr lang="de-CH" b="1" baseline="0" dirty="0"/>
              <a:t> bei 45° Leinenwinkel</a:t>
            </a:r>
            <a:endParaRPr lang="de-CH" b="1" dirty="0"/>
          </a:p>
          <a:p>
            <a:pPr marL="229994" indent="-229994">
              <a:buFont typeface="+mj-lt"/>
              <a:buAutoNum type="arabicPeriod"/>
            </a:pPr>
            <a:endParaRPr lang="de-CH" b="1" baseline="0" dirty="0"/>
          </a:p>
        </p:txBody>
      </p:sp>
      <p:sp>
        <p:nvSpPr>
          <p:cNvPr id="4" name="Foliennummernplatzhalter 3"/>
          <p:cNvSpPr>
            <a:spLocks noGrp="1"/>
          </p:cNvSpPr>
          <p:nvPr>
            <p:ph type="sldNum" sz="quarter" idx="10"/>
          </p:nvPr>
        </p:nvSpPr>
        <p:spPr/>
        <p:txBody>
          <a:bodyPr/>
          <a:lstStyle/>
          <a:p>
            <a:fld id="{B71AE6BF-12FB-49C6-9D44-A526E4F34F1B}" type="slidenum">
              <a:rPr lang="de-CH" smtClean="0"/>
              <a:t>36</a:t>
            </a:fld>
            <a:endParaRPr lang="de-CH" dirty="0"/>
          </a:p>
        </p:txBody>
      </p:sp>
    </p:spTree>
    <p:extLst>
      <p:ext uri="{BB962C8B-B14F-4D97-AF65-F5344CB8AC3E}">
        <p14:creationId xmlns:p14="http://schemas.microsoft.com/office/powerpoint/2010/main" val="39574017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37</a:t>
            </a:fld>
            <a:endParaRPr lang="de-CH" dirty="0"/>
          </a:p>
        </p:txBody>
      </p:sp>
    </p:spTree>
    <p:extLst>
      <p:ext uri="{BB962C8B-B14F-4D97-AF65-F5344CB8AC3E}">
        <p14:creationId xmlns:p14="http://schemas.microsoft.com/office/powerpoint/2010/main" val="1993959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defRPr/>
            </a:pPr>
            <a:r>
              <a:rPr lang="de-CH" b="1" dirty="0"/>
              <a:t>Die Lage der Kreuzungsachse wird beim erstmaligen</a:t>
            </a:r>
            <a:r>
              <a:rPr lang="de-CH" b="1" baseline="0" dirty="0"/>
              <a:t> Durchfliegen der «Start» Position </a:t>
            </a:r>
            <a:r>
              <a:rPr lang="de-CH" b="1" baseline="0" dirty="0" smtClean="0"/>
              <a:t>festgelegt.</a:t>
            </a:r>
          </a:p>
          <a:p>
            <a:pPr defTabSz="919978">
              <a:defRPr/>
            </a:pPr>
            <a:endParaRPr lang="de-CH" b="1" dirty="0"/>
          </a:p>
          <a:p>
            <a:r>
              <a:rPr lang="de-CH" b="1" dirty="0"/>
              <a:t>Korrekturen von Grösse und Lage der Loopings führen</a:t>
            </a:r>
            <a:r>
              <a:rPr lang="de-CH" b="1" baseline="0" dirty="0"/>
              <a:t> zu Abweichungen von der </a:t>
            </a:r>
            <a:r>
              <a:rPr lang="de-CH" b="1" baseline="0" dirty="0" smtClean="0"/>
              <a:t>Kreisform und sind Fehler.</a:t>
            </a:r>
            <a:endParaRPr lang="de-CH" b="1" baseline="0" dirty="0"/>
          </a:p>
          <a:p>
            <a:endParaRPr lang="de-CH" b="1" baseline="0" dirty="0"/>
          </a:p>
          <a:p>
            <a:r>
              <a:rPr lang="de-CH" b="1" dirty="0"/>
              <a:t>Zu weit auseinanderliegende Loopings führen zu Kreuzungen bei denen das Modell nie kurz senkrecht </a:t>
            </a:r>
            <a:r>
              <a:rPr lang="de-CH" b="1" dirty="0" smtClean="0"/>
              <a:t>fliegt.</a:t>
            </a:r>
            <a:endParaRPr lang="de-CH" b="1" dirty="0"/>
          </a:p>
          <a:p>
            <a:endParaRPr lang="de-CH" b="1" dirty="0"/>
          </a:p>
          <a:p>
            <a:r>
              <a:rPr lang="de-CH" b="1" dirty="0"/>
              <a:t>Übereinander</a:t>
            </a:r>
            <a:r>
              <a:rPr lang="de-CH" b="1" baseline="0" dirty="0"/>
              <a:t>liegende Loopings machen das Einhalten der Kreuzungsachse </a:t>
            </a:r>
            <a:r>
              <a:rPr lang="de-CH" b="1" baseline="0" dirty="0" smtClean="0"/>
              <a:t>unmöglich.</a:t>
            </a:r>
            <a:endParaRPr lang="de-CH" b="1" baseline="0" dirty="0"/>
          </a:p>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38</a:t>
            </a:fld>
            <a:endParaRPr lang="de-CH" dirty="0"/>
          </a:p>
        </p:txBody>
      </p:sp>
    </p:spTree>
    <p:extLst>
      <p:ext uri="{BB962C8B-B14F-4D97-AF65-F5344CB8AC3E}">
        <p14:creationId xmlns:p14="http://schemas.microsoft.com/office/powerpoint/2010/main" val="567833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9994" indent="-229994">
              <a:buAutoNum type="arabicPeriod"/>
            </a:pPr>
            <a:endParaRPr lang="de-CH" b="1" baseline="0" dirty="0"/>
          </a:p>
          <a:p>
            <a:pPr marL="229994" indent="-229994">
              <a:buAutoNum type="arabicPeriod"/>
            </a:pP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39</a:t>
            </a:fld>
            <a:endParaRPr lang="de-CH" dirty="0"/>
          </a:p>
        </p:txBody>
      </p:sp>
    </p:spTree>
    <p:extLst>
      <p:ext uri="{BB962C8B-B14F-4D97-AF65-F5344CB8AC3E}">
        <p14:creationId xmlns:p14="http://schemas.microsoft.com/office/powerpoint/2010/main" val="81765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Diese Präsentation beschränkt sich auf die Vermittlung von grundlegendem Wissen und ist somit als eine </a:t>
            </a:r>
            <a:r>
              <a:rPr lang="de-CH" b="1" u="sng" dirty="0"/>
              <a:t>Zusammenstellung von ergänzenden Empfehlungen </a:t>
            </a:r>
            <a:r>
              <a:rPr lang="de-CH" b="1" dirty="0"/>
              <a:t>zu den offiziellen Regeln der </a:t>
            </a:r>
            <a:r>
              <a:rPr lang="de-CH" b="1" dirty="0" smtClean="0"/>
              <a:t>FAI </a:t>
            </a:r>
            <a:r>
              <a:rPr lang="de-CH" b="1" dirty="0"/>
              <a:t>zu verstehen.</a:t>
            </a:r>
          </a:p>
        </p:txBody>
      </p:sp>
      <p:sp>
        <p:nvSpPr>
          <p:cNvPr id="4" name="Foliennummernplatzhalter 3"/>
          <p:cNvSpPr>
            <a:spLocks noGrp="1"/>
          </p:cNvSpPr>
          <p:nvPr>
            <p:ph type="sldNum" sz="quarter" idx="10"/>
          </p:nvPr>
        </p:nvSpPr>
        <p:spPr/>
        <p:txBody>
          <a:bodyPr/>
          <a:lstStyle/>
          <a:p>
            <a:fld id="{B71AE6BF-12FB-49C6-9D44-A526E4F34F1B}" type="slidenum">
              <a:rPr lang="de-CH" smtClean="0"/>
              <a:t>4</a:t>
            </a:fld>
            <a:endParaRPr lang="de-CH" dirty="0"/>
          </a:p>
        </p:txBody>
      </p:sp>
    </p:spTree>
    <p:extLst>
      <p:ext uri="{BB962C8B-B14F-4D97-AF65-F5344CB8AC3E}">
        <p14:creationId xmlns:p14="http://schemas.microsoft.com/office/powerpoint/2010/main" val="2332091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9994" indent="-229994">
              <a:buFont typeface="+mj-lt"/>
              <a:buAutoNum type="arabicPeriod"/>
            </a:pPr>
            <a:endParaRPr lang="de-CH" b="1" baseline="0" dirty="0"/>
          </a:p>
          <a:p>
            <a:pPr defTabSz="919978">
              <a:defRPr/>
            </a:pPr>
            <a:r>
              <a:rPr lang="de-CH" b="1" dirty="0"/>
              <a:t>Die Lage der Kreuzungsachse wird bestimmt, wenn das Modell nach dem erstmaligen</a:t>
            </a:r>
            <a:r>
              <a:rPr lang="de-CH" b="1" baseline="0" dirty="0"/>
              <a:t> Durchfliegen der «Start» Position senkrecht nach oben </a:t>
            </a:r>
            <a:r>
              <a:rPr lang="de-CH" b="1" baseline="0" dirty="0" smtClean="0"/>
              <a:t>fliegt.</a:t>
            </a:r>
            <a:endParaRPr lang="de-CH" b="1" baseline="0" dirty="0"/>
          </a:p>
          <a:p>
            <a:pPr defTabSz="919978">
              <a:defRPr/>
            </a:pPr>
            <a:endParaRPr lang="de-CH" b="1" dirty="0"/>
          </a:p>
          <a:p>
            <a:pPr defTabSz="919978">
              <a:defRPr/>
            </a:pPr>
            <a:r>
              <a:rPr lang="de-CH" b="1" baseline="0" dirty="0"/>
              <a:t>Die Breite der beiden Quadrate an der Basis (inkl. Ecken) beträgt 1/8 Runde</a:t>
            </a:r>
          </a:p>
          <a:p>
            <a:pPr marL="229994" indent="-229994" defTabSz="919978">
              <a:buFontTx/>
              <a:buAutoNum type="arabicPeriod"/>
              <a:defRPr/>
            </a:pPr>
            <a:endParaRPr lang="de-CH" b="1" baseline="0" dirty="0"/>
          </a:p>
          <a:p>
            <a:r>
              <a:rPr lang="de-CH" b="1" baseline="0" dirty="0"/>
              <a:t>Der Pilot fliegt die senkrechten Seiten auf der Kreuzungsachse und die äusseren Seiten der beiden Quadrate rechtwinklig zur Basis.</a:t>
            </a:r>
          </a:p>
          <a:p>
            <a:endParaRPr lang="de-CH" b="1" baseline="0" dirty="0"/>
          </a:p>
          <a:p>
            <a:r>
              <a:rPr lang="de-CH" b="1" baseline="0" dirty="0"/>
              <a:t>Auf der Höhe von 45° Leinenwinkel sind deshalb die oberen Seiten </a:t>
            </a:r>
            <a:r>
              <a:rPr lang="de-CH" b="1" baseline="0" dirty="0" smtClean="0"/>
              <a:t>kürzer.</a:t>
            </a:r>
            <a:endParaRPr lang="de-CH" b="1" baseline="0" dirty="0"/>
          </a:p>
          <a:p>
            <a:pPr marL="229994" indent="-229994">
              <a:buAutoNum type="arabicPeriod"/>
            </a:pPr>
            <a:endParaRPr lang="de-CH" b="1" baseline="0" dirty="0"/>
          </a:p>
          <a:p>
            <a:pPr defTabSz="919978">
              <a:defRPr/>
            </a:pPr>
            <a:r>
              <a:rPr lang="de-CH" b="1" baseline="0" dirty="0"/>
              <a:t>Werden eine oder alle Ecken weich und mit grossem Radius geflogen, so ist dies ein Fehler. Je nach dem Grad der Weichheit und/oder der Ungleichheit der Radien einzelner Ecken resultiert für das Manöver (nicht aber für einzelne Ecken) ein angemessener Abzug.</a:t>
            </a:r>
          </a:p>
          <a:p>
            <a:pPr defTabSz="919978">
              <a:defRPr/>
            </a:pPr>
            <a:endParaRPr lang="de-CH" b="1" baseline="0" dirty="0"/>
          </a:p>
          <a:p>
            <a:pPr defTabSz="919978">
              <a:defRPr/>
            </a:pPr>
            <a:r>
              <a:rPr lang="de-CH" b="1" baseline="0" dirty="0" smtClean="0"/>
              <a:t>Je enger, präziser und gleichmässiger die Ecken geflogen werde, desto höher werden sie in der Summe für das Manöver bewertet.</a:t>
            </a:r>
          </a:p>
          <a:p>
            <a:pPr marL="229994" indent="-229994">
              <a:buFont typeface="+mj-lt"/>
              <a:buAutoNum type="arabicPeriod"/>
            </a:pPr>
            <a:endParaRPr lang="de-CH" b="1" baseline="0" dirty="0"/>
          </a:p>
          <a:p>
            <a:r>
              <a:rPr lang="de-CH" b="1" baseline="0" dirty="0"/>
              <a:t>Alle Kreuzungen werden auf der gleichen Achse geflogen.</a:t>
            </a:r>
          </a:p>
        </p:txBody>
      </p:sp>
      <p:sp>
        <p:nvSpPr>
          <p:cNvPr id="4" name="Foliennummernplatzhalter 3"/>
          <p:cNvSpPr>
            <a:spLocks noGrp="1"/>
          </p:cNvSpPr>
          <p:nvPr>
            <p:ph type="sldNum" sz="quarter" idx="10"/>
          </p:nvPr>
        </p:nvSpPr>
        <p:spPr/>
        <p:txBody>
          <a:bodyPr/>
          <a:lstStyle/>
          <a:p>
            <a:fld id="{B71AE6BF-12FB-49C6-9D44-A526E4F34F1B}" type="slidenum">
              <a:rPr lang="de-CH" smtClean="0"/>
              <a:t>40</a:t>
            </a:fld>
            <a:endParaRPr lang="de-CH" dirty="0"/>
          </a:p>
        </p:txBody>
      </p:sp>
    </p:spTree>
    <p:extLst>
      <p:ext uri="{BB962C8B-B14F-4D97-AF65-F5344CB8AC3E}">
        <p14:creationId xmlns:p14="http://schemas.microsoft.com/office/powerpoint/2010/main" val="32462746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41</a:t>
            </a:fld>
            <a:endParaRPr lang="de-CH" dirty="0"/>
          </a:p>
        </p:txBody>
      </p:sp>
    </p:spTree>
    <p:extLst>
      <p:ext uri="{BB962C8B-B14F-4D97-AF65-F5344CB8AC3E}">
        <p14:creationId xmlns:p14="http://schemas.microsoft.com/office/powerpoint/2010/main" val="2888463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Start und Ende im Kreuzungspunkt</a:t>
            </a:r>
          </a:p>
          <a:p>
            <a:endParaRPr lang="de-CH" b="1" dirty="0"/>
          </a:p>
          <a:p>
            <a:r>
              <a:rPr lang="de-CH" b="1" dirty="0"/>
              <a:t>Beide</a:t>
            </a:r>
            <a:r>
              <a:rPr lang="de-CH" b="1" baseline="0" dirty="0"/>
              <a:t> Loopings kreisförmig rund und gleich gross</a:t>
            </a:r>
          </a:p>
          <a:p>
            <a:endParaRPr lang="de-CH" b="1" baseline="0" dirty="0"/>
          </a:p>
          <a:p>
            <a:r>
              <a:rPr lang="de-CH" b="1" baseline="0" dirty="0"/>
              <a:t>Der Kreuzungspunkt liegt auf 45° Leinenwinkel</a:t>
            </a:r>
          </a:p>
          <a:p>
            <a:endParaRPr lang="de-CH" b="1" baseline="0" dirty="0"/>
          </a:p>
          <a:p>
            <a:r>
              <a:rPr lang="de-CH" b="1" baseline="0" dirty="0"/>
              <a:t>Im Kreuzungspunkt fliegt das Modell </a:t>
            </a:r>
            <a:r>
              <a:rPr lang="de-CH" b="1" u="sng" baseline="0" dirty="0"/>
              <a:t>sehr</a:t>
            </a:r>
            <a:r>
              <a:rPr lang="de-CH" b="1" baseline="0" dirty="0"/>
              <a:t> kurzzeitig horizontal</a:t>
            </a:r>
          </a:p>
          <a:p>
            <a:endParaRPr lang="de-CH" b="1" baseline="0" dirty="0"/>
          </a:p>
          <a:p>
            <a:r>
              <a:rPr lang="de-CH" b="1" baseline="0" dirty="0"/>
              <a:t>Der höchste Punkt liegt bei einem Leinenwinkel von 90°</a:t>
            </a:r>
          </a:p>
          <a:p>
            <a:endParaRPr lang="de-CH" b="1" baseline="0" dirty="0"/>
          </a:p>
          <a:p>
            <a:r>
              <a:rPr lang="de-CH" b="1" baseline="0" dirty="0"/>
              <a:t>Das Manöver ist rechts/links symmetrisch</a:t>
            </a:r>
          </a:p>
          <a:p>
            <a:endParaRPr lang="de-CH" dirty="0"/>
          </a:p>
        </p:txBody>
      </p:sp>
      <p:sp>
        <p:nvSpPr>
          <p:cNvPr id="4" name="Foliennummernplatzhalter 3"/>
          <p:cNvSpPr>
            <a:spLocks noGrp="1"/>
          </p:cNvSpPr>
          <p:nvPr>
            <p:ph type="sldNum" sz="quarter" idx="10"/>
          </p:nvPr>
        </p:nvSpPr>
        <p:spPr/>
        <p:txBody>
          <a:bodyPr/>
          <a:lstStyle/>
          <a:p>
            <a:fld id="{B71AE6BF-12FB-49C6-9D44-A526E4F34F1B}" type="slidenum">
              <a:rPr lang="de-CH" smtClean="0"/>
              <a:t>42</a:t>
            </a:fld>
            <a:endParaRPr lang="de-CH" dirty="0"/>
          </a:p>
        </p:txBody>
      </p:sp>
    </p:spTree>
    <p:extLst>
      <p:ext uri="{BB962C8B-B14F-4D97-AF65-F5344CB8AC3E}">
        <p14:creationId xmlns:p14="http://schemas.microsoft.com/office/powerpoint/2010/main" val="22146611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43</a:t>
            </a:fld>
            <a:endParaRPr lang="de-CH" dirty="0"/>
          </a:p>
        </p:txBody>
      </p:sp>
    </p:spTree>
    <p:extLst>
      <p:ext uri="{BB962C8B-B14F-4D97-AF65-F5344CB8AC3E}">
        <p14:creationId xmlns:p14="http://schemas.microsoft.com/office/powerpoint/2010/main" val="7790206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baseline="0" dirty="0"/>
              <a:t>Die Breite der unteren und oberen Seiten beträgt, inkl. der Ecken, geringfügig mehr als 1/8 Runde bzw. 45°</a:t>
            </a:r>
          </a:p>
          <a:p>
            <a:endParaRPr lang="de-CH" b="1" baseline="0" dirty="0"/>
          </a:p>
          <a:p>
            <a:r>
              <a:rPr lang="de-CH" b="1" baseline="0" dirty="0"/>
              <a:t>Die obere Seite wird entlang einer um 90° zum Manöver verdrehten Wingover Linie geflogen. Sie wird </a:t>
            </a:r>
            <a:r>
              <a:rPr lang="de-CH" b="1" u="sng" baseline="0" dirty="0"/>
              <a:t>nicht verdreht </a:t>
            </a:r>
            <a:r>
              <a:rPr lang="de-CH" b="1" baseline="0" dirty="0"/>
              <a:t>geflogen.</a:t>
            </a:r>
          </a:p>
          <a:p>
            <a:endParaRPr lang="de-CH" b="1" baseline="0" dirty="0"/>
          </a:p>
          <a:p>
            <a:pPr defTabSz="919978">
              <a:defRPr/>
            </a:pPr>
            <a:r>
              <a:rPr lang="de-CH" b="1" baseline="0" dirty="0"/>
              <a:t>Werden eine oder alle Ecken weich und mit grossem Radius geflogen, so ist dies ein Fehler. Je nach dem Grad der Weichheit und/oder der Ungleichheit der Radien einzelner Ecken resultiert für das Manöver (nicht aber für einzelne Ecken) ein angemessener Abzug.</a:t>
            </a:r>
          </a:p>
          <a:p>
            <a:pPr defTabSz="919978">
              <a:defRPr/>
            </a:pPr>
            <a:endParaRPr lang="de-CH" b="1" baseline="0" dirty="0"/>
          </a:p>
          <a:p>
            <a:pPr defTabSz="919978">
              <a:defRPr/>
            </a:pPr>
            <a:r>
              <a:rPr lang="de-CH" b="1" baseline="0" dirty="0" smtClean="0"/>
              <a:t>Je enger, präziser und gleichmässiger die Ecken geflogen werde, desto höher werden sie in der Summe für das Manöver bewertet.</a:t>
            </a:r>
          </a:p>
          <a:p>
            <a:endParaRPr lang="de-CH" b="1" baseline="0" dirty="0"/>
          </a:p>
          <a:p>
            <a:r>
              <a:rPr lang="de-CH" b="1" baseline="0" dirty="0"/>
              <a:t>Der Kreuzungspunkt liegt auf der vertikalen Symmetrieachse und auf 45° Leinenwinkel</a:t>
            </a:r>
          </a:p>
          <a:p>
            <a:endParaRPr lang="de-CH" b="1" baseline="0" dirty="0"/>
          </a:p>
          <a:p>
            <a:r>
              <a:rPr lang="de-CH" b="1" baseline="0" dirty="0"/>
              <a:t>Das Manöver ist rechts/links symmetrisch</a:t>
            </a:r>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44</a:t>
            </a:fld>
            <a:endParaRPr lang="de-CH" dirty="0"/>
          </a:p>
        </p:txBody>
      </p:sp>
    </p:spTree>
    <p:extLst>
      <p:ext uri="{BB962C8B-B14F-4D97-AF65-F5344CB8AC3E}">
        <p14:creationId xmlns:p14="http://schemas.microsoft.com/office/powerpoint/2010/main" val="30257382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45</a:t>
            </a:fld>
            <a:endParaRPr lang="de-CH" dirty="0"/>
          </a:p>
        </p:txBody>
      </p:sp>
    </p:spTree>
    <p:extLst>
      <p:ext uri="{BB962C8B-B14F-4D97-AF65-F5344CB8AC3E}">
        <p14:creationId xmlns:p14="http://schemas.microsoft.com/office/powerpoint/2010/main" val="33817079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defRPr/>
            </a:pPr>
            <a:r>
              <a:rPr lang="de-CH" b="1" baseline="0" dirty="0"/>
              <a:t>Die vorne/hinten Symmetrieachse liegt auf einer um 90° zum Manöver verdrehten Wingover Linie.</a:t>
            </a:r>
          </a:p>
          <a:p>
            <a:pPr defTabSz="919978">
              <a:defRPr/>
            </a:pPr>
            <a:endParaRPr lang="de-CH" b="1" baseline="0" dirty="0"/>
          </a:p>
          <a:p>
            <a:pPr defTabSz="919978">
              <a:defRPr/>
            </a:pPr>
            <a:r>
              <a:rPr lang="de-CH" b="1" baseline="0" dirty="0"/>
              <a:t>Die rechts/links Symmetrieachse liegt auf der Wingover Linie zwischen Pilot und Punktrichter.</a:t>
            </a:r>
          </a:p>
          <a:p>
            <a:pPr defTabSz="919978">
              <a:defRPr/>
            </a:pPr>
            <a:endParaRPr lang="de-CH" b="1" baseline="0" dirty="0"/>
          </a:p>
          <a:p>
            <a:pPr defTabSz="919978">
              <a:defRPr/>
            </a:pPr>
            <a:r>
              <a:rPr lang="de-CH" b="1" baseline="0" dirty="0"/>
              <a:t>Kreuzungen und höchster Punkt über dem Kopf des Piloten.</a:t>
            </a:r>
          </a:p>
          <a:p>
            <a:pPr defTabSz="919978">
              <a:defRPr/>
            </a:pPr>
            <a:endParaRPr lang="de-CH" b="1" baseline="0" dirty="0"/>
          </a:p>
          <a:p>
            <a:pPr defTabSz="919978">
              <a:defRPr/>
            </a:pPr>
            <a:r>
              <a:rPr lang="de-CH" b="1" baseline="0" dirty="0"/>
              <a:t>Tiefste Punkte auf 45° Leinenwinkel.</a:t>
            </a:r>
            <a:endParaRPr lang="de-CH" dirty="0"/>
          </a:p>
        </p:txBody>
      </p:sp>
      <p:sp>
        <p:nvSpPr>
          <p:cNvPr id="4" name="Foliennummernplatzhalter 3"/>
          <p:cNvSpPr>
            <a:spLocks noGrp="1"/>
          </p:cNvSpPr>
          <p:nvPr>
            <p:ph type="sldNum" sz="quarter" idx="10"/>
          </p:nvPr>
        </p:nvSpPr>
        <p:spPr/>
        <p:txBody>
          <a:bodyPr/>
          <a:lstStyle/>
          <a:p>
            <a:fld id="{B71AE6BF-12FB-49C6-9D44-A526E4F34F1B}" type="slidenum">
              <a:rPr lang="de-CH" smtClean="0"/>
              <a:t>46</a:t>
            </a:fld>
            <a:endParaRPr lang="de-CH" dirty="0"/>
          </a:p>
        </p:txBody>
      </p:sp>
    </p:spTree>
    <p:extLst>
      <p:ext uri="{BB962C8B-B14F-4D97-AF65-F5344CB8AC3E}">
        <p14:creationId xmlns:p14="http://schemas.microsoft.com/office/powerpoint/2010/main" val="17983193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47</a:t>
            </a:fld>
            <a:endParaRPr lang="de-CH" dirty="0"/>
          </a:p>
        </p:txBody>
      </p:sp>
    </p:spTree>
    <p:extLst>
      <p:ext uri="{BB962C8B-B14F-4D97-AF65-F5344CB8AC3E}">
        <p14:creationId xmlns:p14="http://schemas.microsoft.com/office/powerpoint/2010/main" val="13863755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solidFill>
                  <a:srgbClr val="FF0000"/>
                </a:solidFill>
              </a:rPr>
              <a:t>Der </a:t>
            </a:r>
            <a:r>
              <a:rPr lang="de-CH" b="1" dirty="0" smtClean="0">
                <a:solidFill>
                  <a:srgbClr val="FF0000"/>
                </a:solidFill>
              </a:rPr>
              <a:t>Einflug ** </a:t>
            </a:r>
            <a:r>
              <a:rPr lang="de-CH" b="1" dirty="0">
                <a:solidFill>
                  <a:srgbClr val="FF0000"/>
                </a:solidFill>
              </a:rPr>
              <a:t>kann </a:t>
            </a:r>
            <a:r>
              <a:rPr lang="de-CH" b="1" u="sng" dirty="0">
                <a:solidFill>
                  <a:srgbClr val="FF0000"/>
                </a:solidFill>
              </a:rPr>
              <a:t>wahlweise</a:t>
            </a:r>
            <a:r>
              <a:rPr lang="de-CH" b="1" dirty="0">
                <a:solidFill>
                  <a:srgbClr val="FF0000"/>
                </a:solidFill>
              </a:rPr>
              <a:t> auf der Basis (unten) oder oben auf 38° Höhe </a:t>
            </a:r>
            <a:r>
              <a:rPr lang="de-CH" b="1" dirty="0" smtClean="0">
                <a:solidFill>
                  <a:srgbClr val="FF0000"/>
                </a:solidFill>
              </a:rPr>
              <a:t>ausgeführt </a:t>
            </a:r>
            <a:r>
              <a:rPr lang="de-CH" b="1" dirty="0">
                <a:solidFill>
                  <a:srgbClr val="FF0000"/>
                </a:solidFill>
              </a:rPr>
              <a:t>werden.</a:t>
            </a:r>
          </a:p>
          <a:p>
            <a:endParaRPr lang="de-CH" b="1" dirty="0">
              <a:solidFill>
                <a:srgbClr val="FF0000"/>
              </a:solidFill>
            </a:endParaRPr>
          </a:p>
          <a:p>
            <a:r>
              <a:rPr lang="de-CH" b="1" dirty="0">
                <a:solidFill>
                  <a:srgbClr val="FF0000"/>
                </a:solidFill>
              </a:rPr>
              <a:t>Kreisförmige ca. </a:t>
            </a:r>
            <a:r>
              <a:rPr lang="de-CH" b="1" dirty="0"/>
              <a:t>¾  Loopings </a:t>
            </a:r>
            <a:r>
              <a:rPr lang="de-CH" b="1" u="sng" dirty="0"/>
              <a:t>gleicher Grösse.</a:t>
            </a:r>
          </a:p>
          <a:p>
            <a:endParaRPr lang="de-CH" b="1" dirty="0">
              <a:solidFill>
                <a:srgbClr val="FF0000"/>
              </a:solidFill>
            </a:endParaRPr>
          </a:p>
          <a:p>
            <a:r>
              <a:rPr lang="de-CH" b="1" dirty="0"/>
              <a:t>Obere Loopings tangential zur </a:t>
            </a:r>
            <a:r>
              <a:rPr lang="de-CH" b="1" dirty="0">
                <a:solidFill>
                  <a:srgbClr val="FF0000"/>
                </a:solidFill>
              </a:rPr>
              <a:t>90°</a:t>
            </a:r>
            <a:r>
              <a:rPr lang="de-CH" b="1" dirty="0"/>
              <a:t> </a:t>
            </a:r>
            <a:r>
              <a:rPr lang="de-CH" b="1" dirty="0">
                <a:solidFill>
                  <a:srgbClr val="FF0000"/>
                </a:solidFill>
              </a:rPr>
              <a:t>Wingover Linie.</a:t>
            </a:r>
          </a:p>
          <a:p>
            <a:endParaRPr lang="de-CH" b="1" dirty="0">
              <a:solidFill>
                <a:srgbClr val="FF0000"/>
              </a:solidFill>
            </a:endParaRPr>
          </a:p>
          <a:p>
            <a:r>
              <a:rPr lang="de-CH" b="1" dirty="0"/>
              <a:t>Horizontale Verbindungslinien entlang</a:t>
            </a:r>
            <a:r>
              <a:rPr lang="de-CH" b="1" baseline="0" dirty="0"/>
              <a:t> eines um 45° noch oben geneigten Grosskreises, d.h. </a:t>
            </a:r>
            <a:r>
              <a:rPr lang="de-CH" b="1" u="sng" baseline="0" dirty="0"/>
              <a:t>geringfügig</a:t>
            </a:r>
            <a:r>
              <a:rPr lang="de-CH" b="1" baseline="0" dirty="0"/>
              <a:t> nach oben gewölbt.</a:t>
            </a:r>
            <a:endParaRPr lang="de-CH" b="1" dirty="0"/>
          </a:p>
          <a:p>
            <a:endParaRPr lang="de-CH" b="1" dirty="0"/>
          </a:p>
          <a:p>
            <a:r>
              <a:rPr lang="de-CH" b="1" dirty="0"/>
              <a:t>Untere Loopings </a:t>
            </a:r>
            <a:r>
              <a:rPr lang="de-CH" b="1" dirty="0">
                <a:solidFill>
                  <a:srgbClr val="FF0000"/>
                </a:solidFill>
              </a:rPr>
              <a:t>tangential</a:t>
            </a:r>
            <a:r>
              <a:rPr lang="de-CH" b="1" dirty="0"/>
              <a:t> zur Basis und zur vertikalen Achse.</a:t>
            </a:r>
          </a:p>
          <a:p>
            <a:endParaRPr lang="de-CH" b="1" dirty="0"/>
          </a:p>
          <a:p>
            <a:r>
              <a:rPr lang="de-CH" b="1" dirty="0"/>
              <a:t>Vertikale Verbindungslinien </a:t>
            </a:r>
            <a:r>
              <a:rPr lang="de-CH" b="1" dirty="0">
                <a:solidFill>
                  <a:srgbClr val="FF0000"/>
                </a:solidFill>
              </a:rPr>
              <a:t>90°</a:t>
            </a:r>
            <a:r>
              <a:rPr lang="de-CH" b="1" dirty="0"/>
              <a:t> senkrecht zur Basis.</a:t>
            </a:r>
          </a:p>
          <a:p>
            <a:endParaRPr lang="de-CH" b="1" dirty="0"/>
          </a:p>
          <a:p>
            <a:r>
              <a:rPr lang="de-CH" b="1" dirty="0"/>
              <a:t>Links/rechts </a:t>
            </a:r>
            <a:r>
              <a:rPr lang="de-CH" b="1" dirty="0">
                <a:solidFill>
                  <a:srgbClr val="FF0000"/>
                </a:solidFill>
              </a:rPr>
              <a:t>symmetrisch.</a:t>
            </a:r>
          </a:p>
          <a:p>
            <a:endParaRPr lang="de-CH" b="1" dirty="0">
              <a:solidFill>
                <a:srgbClr val="FF0000"/>
              </a:solidFill>
            </a:endParaRPr>
          </a:p>
          <a:p>
            <a:r>
              <a:rPr lang="de-CH" b="1" dirty="0"/>
              <a:t>Obere/untere Hälfte </a:t>
            </a:r>
            <a:r>
              <a:rPr lang="de-CH" b="1" dirty="0">
                <a:solidFill>
                  <a:srgbClr val="FF0000"/>
                </a:solidFill>
              </a:rPr>
              <a:t>symmetrisch</a:t>
            </a:r>
            <a:r>
              <a:rPr lang="de-CH" b="1" dirty="0" smtClean="0">
                <a:solidFill>
                  <a:srgbClr val="FF0000"/>
                </a:solidFill>
              </a:rPr>
              <a:t>.</a:t>
            </a:r>
          </a:p>
          <a:p>
            <a:pPr defTabSz="919978">
              <a:defRPr/>
            </a:pPr>
            <a:endParaRPr lang="de-CH" b="1" dirty="0" smtClean="0">
              <a:solidFill>
                <a:srgbClr val="FF0000"/>
              </a:solidFill>
            </a:endParaRPr>
          </a:p>
          <a:p>
            <a:r>
              <a:rPr lang="de-CH" b="1" dirty="0" smtClean="0">
                <a:solidFill>
                  <a:srgbClr val="FF0000"/>
                </a:solidFill>
              </a:rPr>
              <a:t>**</a:t>
            </a:r>
            <a:r>
              <a:rPr lang="de-CH" b="1" dirty="0" smtClean="0"/>
              <a:t> Diese Darstellung und die Texte dazu treten erst am 1.1.2021 in Kraft. Vorbehalten bleibt die Zustimmung der CIAM Generalversammlung vom 8. April 2020.</a:t>
            </a:r>
          </a:p>
          <a:p>
            <a:r>
              <a:rPr lang="de-CH" b="1" dirty="0" smtClean="0"/>
              <a:t>Bis zur Inkraftsetzung per 1.1.21 gelten die</a:t>
            </a:r>
            <a:r>
              <a:rPr lang="de-CH" b="1" baseline="0" dirty="0" smtClean="0"/>
              <a:t> bisherigen Regeln zum Kleeblatt.</a:t>
            </a:r>
            <a:endParaRPr lang="de-CH" b="1" dirty="0" smtClean="0"/>
          </a:p>
          <a:p>
            <a:pPr defTabSz="919978">
              <a:defRPr/>
            </a:pPr>
            <a:endParaRPr lang="de-CH" dirty="0"/>
          </a:p>
        </p:txBody>
      </p:sp>
      <p:sp>
        <p:nvSpPr>
          <p:cNvPr id="4" name="Foliennummernplatzhalter 3"/>
          <p:cNvSpPr>
            <a:spLocks noGrp="1"/>
          </p:cNvSpPr>
          <p:nvPr>
            <p:ph type="sldNum" sz="quarter" idx="10"/>
          </p:nvPr>
        </p:nvSpPr>
        <p:spPr/>
        <p:txBody>
          <a:bodyPr/>
          <a:lstStyle/>
          <a:p>
            <a:fld id="{B71AE6BF-12FB-49C6-9D44-A526E4F34F1B}" type="slidenum">
              <a:rPr lang="de-CH" smtClean="0"/>
              <a:t>48</a:t>
            </a:fld>
            <a:endParaRPr lang="de-CH" dirty="0"/>
          </a:p>
        </p:txBody>
      </p:sp>
    </p:spTree>
    <p:extLst>
      <p:ext uri="{BB962C8B-B14F-4D97-AF65-F5344CB8AC3E}">
        <p14:creationId xmlns:p14="http://schemas.microsoft.com/office/powerpoint/2010/main" val="15185351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pPr>
            <a:r>
              <a:rPr lang="de-CH" b="1" dirty="0"/>
              <a:t>Die Landung </a:t>
            </a:r>
            <a:r>
              <a:rPr lang="de-CH" b="1" dirty="0">
                <a:solidFill>
                  <a:srgbClr val="FF0000"/>
                </a:solidFill>
              </a:rPr>
              <a:t>beginnt</a:t>
            </a:r>
            <a:r>
              <a:rPr lang="de-CH" b="1" dirty="0"/>
              <a:t>, wenn das Modell </a:t>
            </a:r>
            <a:r>
              <a:rPr lang="de-CH" b="1" dirty="0" smtClean="0"/>
              <a:t>antriebslos die </a:t>
            </a:r>
            <a:r>
              <a:rPr lang="de-CH" b="1" dirty="0"/>
              <a:t>Basishöhe von </a:t>
            </a:r>
            <a:r>
              <a:rPr lang="de-CH" b="1" dirty="0">
                <a:solidFill>
                  <a:srgbClr val="FF0000"/>
                </a:solidFill>
              </a:rPr>
              <a:t>1.5 m</a:t>
            </a:r>
            <a:r>
              <a:rPr lang="de-CH" b="1" dirty="0"/>
              <a:t> (+/- 30 cm) </a:t>
            </a:r>
            <a:r>
              <a:rPr lang="de-CH" b="1" dirty="0">
                <a:solidFill>
                  <a:srgbClr val="FF0000"/>
                </a:solidFill>
              </a:rPr>
              <a:t>verlässt</a:t>
            </a:r>
            <a:r>
              <a:rPr lang="de-CH" b="1" dirty="0" smtClean="0">
                <a:solidFill>
                  <a:srgbClr val="FF0000"/>
                </a:solidFill>
              </a:rPr>
              <a:t>. </a:t>
            </a:r>
          </a:p>
          <a:p>
            <a:pPr>
              <a:lnSpc>
                <a:spcPct val="150000"/>
              </a:lnSpc>
            </a:pPr>
            <a:endParaRPr lang="de-CH" b="1" dirty="0" smtClean="0">
              <a:solidFill>
                <a:srgbClr val="FF0000"/>
              </a:solidFill>
            </a:endParaRPr>
          </a:p>
          <a:p>
            <a:pPr>
              <a:lnSpc>
                <a:spcPct val="150000"/>
              </a:lnSpc>
            </a:pPr>
            <a:r>
              <a:rPr lang="de-CH" b="1" dirty="0" smtClean="0">
                <a:solidFill>
                  <a:srgbClr val="FF0000"/>
                </a:solidFill>
              </a:rPr>
              <a:t>«Antriebslos» ist erfüllt, wenn der Propeller im Luftstrom </a:t>
            </a:r>
            <a:r>
              <a:rPr lang="de-CH" b="1" u="none" dirty="0" smtClean="0">
                <a:solidFill>
                  <a:srgbClr val="FF0000"/>
                </a:solidFill>
              </a:rPr>
              <a:t>langsam bis zum Stillstand </a:t>
            </a:r>
            <a:r>
              <a:rPr lang="de-CH" b="1" dirty="0" smtClean="0">
                <a:solidFill>
                  <a:srgbClr val="FF0000"/>
                </a:solidFill>
              </a:rPr>
              <a:t>weiterdreht.</a:t>
            </a:r>
            <a:endParaRPr lang="de-CH" b="1" dirty="0">
              <a:solidFill>
                <a:srgbClr val="FF0000"/>
              </a:solidFill>
            </a:endParaRPr>
          </a:p>
          <a:p>
            <a:pPr>
              <a:lnSpc>
                <a:spcPct val="150000"/>
              </a:lnSpc>
            </a:pPr>
            <a:endParaRPr lang="de-CH" b="1" dirty="0"/>
          </a:p>
          <a:p>
            <a:pPr>
              <a:lnSpc>
                <a:spcPct val="150000"/>
              </a:lnSpc>
            </a:pPr>
            <a:r>
              <a:rPr lang="de-CH" b="1" dirty="0">
                <a:solidFill>
                  <a:srgbClr val="FF0000"/>
                </a:solidFill>
              </a:rPr>
              <a:t>Ab </a:t>
            </a:r>
            <a:r>
              <a:rPr lang="de-CH" b="1" dirty="0" smtClean="0">
                <a:solidFill>
                  <a:srgbClr val="FF0000"/>
                </a:solidFill>
              </a:rPr>
              <a:t>dem Beginn des</a:t>
            </a:r>
            <a:r>
              <a:rPr lang="de-CH" b="1" baseline="0" dirty="0" smtClean="0">
                <a:solidFill>
                  <a:srgbClr val="FF0000"/>
                </a:solidFill>
              </a:rPr>
              <a:t> Sinkfluges </a:t>
            </a:r>
            <a:r>
              <a:rPr lang="de-CH" b="1" dirty="0" smtClean="0"/>
              <a:t>beträgt </a:t>
            </a:r>
            <a:r>
              <a:rPr lang="de-CH" b="1" dirty="0"/>
              <a:t>die Länge des Landeanfluges </a:t>
            </a:r>
            <a:r>
              <a:rPr lang="de-CH" b="1" dirty="0">
                <a:solidFill>
                  <a:srgbClr val="FF0000"/>
                </a:solidFill>
              </a:rPr>
              <a:t>1 Runde bis zum Aufsetzen. </a:t>
            </a:r>
          </a:p>
          <a:p>
            <a:pPr>
              <a:lnSpc>
                <a:spcPct val="150000"/>
              </a:lnSpc>
            </a:pPr>
            <a:endParaRPr lang="de-CH" b="1" dirty="0">
              <a:solidFill>
                <a:srgbClr val="FF0000"/>
              </a:solidFill>
            </a:endParaRPr>
          </a:p>
          <a:p>
            <a:pPr>
              <a:lnSpc>
                <a:spcPct val="150000"/>
              </a:lnSpc>
            </a:pPr>
            <a:r>
              <a:rPr lang="de-CH" b="1" dirty="0">
                <a:solidFill>
                  <a:srgbClr val="FF0000"/>
                </a:solidFill>
              </a:rPr>
              <a:t>Der Landeanflug erfolgt gleichmässig d.h. mit konstantem Anflugwinkel.</a:t>
            </a:r>
          </a:p>
          <a:p>
            <a:pPr>
              <a:lnSpc>
                <a:spcPct val="150000"/>
              </a:lnSpc>
            </a:pPr>
            <a:endParaRPr lang="de-CH" b="1" dirty="0"/>
          </a:p>
          <a:p>
            <a:pPr>
              <a:lnSpc>
                <a:spcPct val="150000"/>
              </a:lnSpc>
            </a:pPr>
            <a:r>
              <a:rPr lang="de-CH" b="1" dirty="0"/>
              <a:t>Das Manöver, und damit auch der Flug, </a:t>
            </a:r>
            <a:r>
              <a:rPr lang="de-CH" b="1" dirty="0">
                <a:solidFill>
                  <a:srgbClr val="FF0000"/>
                </a:solidFill>
              </a:rPr>
              <a:t>endet mit dem Stillstand</a:t>
            </a:r>
            <a:r>
              <a:rPr lang="de-CH" b="1" dirty="0"/>
              <a:t> des Modells.</a:t>
            </a:r>
          </a:p>
          <a:p>
            <a:pPr>
              <a:lnSpc>
                <a:spcPct val="150000"/>
              </a:lnSpc>
            </a:pPr>
            <a:endParaRPr lang="de-CH" b="1" dirty="0"/>
          </a:p>
          <a:p>
            <a:pPr>
              <a:lnSpc>
                <a:spcPct val="150000"/>
              </a:lnSpc>
            </a:pPr>
            <a:r>
              <a:rPr lang="de-CH" b="1" dirty="0"/>
              <a:t>Elektrisch angetriebene Modelle müssen nach</a:t>
            </a:r>
            <a:r>
              <a:rPr lang="de-CH" b="1" baseline="0" dirty="0"/>
              <a:t> dem Stillstand durch einen Helfer so lange festgehalten werden, bis der Antrieb gegen unbeabsichtigtes Anlaufen gesichert ist. Bei Nichtbeachtung ist die Wertung für die Landung 0.</a:t>
            </a:r>
            <a:endParaRPr lang="de-CH" b="1" dirty="0"/>
          </a:p>
          <a:p>
            <a:pPr>
              <a:lnSpc>
                <a:spcPct val="150000"/>
              </a:lnSpc>
            </a:pPr>
            <a:endParaRPr lang="de-CH" b="1" baseline="0" dirty="0"/>
          </a:p>
          <a:p>
            <a:pPr marL="229994" indent="-229994">
              <a:buAutoNum type="arabicPeriod"/>
            </a:pPr>
            <a:endParaRPr lang="de-CH" b="1" baseline="0" dirty="0"/>
          </a:p>
        </p:txBody>
      </p:sp>
      <p:sp>
        <p:nvSpPr>
          <p:cNvPr id="4" name="Foliennummernplatzhalter 3"/>
          <p:cNvSpPr>
            <a:spLocks noGrp="1"/>
          </p:cNvSpPr>
          <p:nvPr>
            <p:ph type="sldNum" sz="quarter" idx="10"/>
          </p:nvPr>
        </p:nvSpPr>
        <p:spPr/>
        <p:txBody>
          <a:bodyPr/>
          <a:lstStyle/>
          <a:p>
            <a:fld id="{B71AE6BF-12FB-49C6-9D44-A526E4F34F1B}" type="slidenum">
              <a:rPr lang="de-CH" smtClean="0"/>
              <a:t>49</a:t>
            </a:fld>
            <a:endParaRPr lang="de-CH" dirty="0"/>
          </a:p>
        </p:txBody>
      </p:sp>
    </p:spTree>
    <p:extLst>
      <p:ext uri="{BB962C8B-B14F-4D97-AF65-F5344CB8AC3E}">
        <p14:creationId xmlns:p14="http://schemas.microsoft.com/office/powerpoint/2010/main" val="556379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Die</a:t>
            </a:r>
            <a:r>
              <a:rPr lang="de-CH" b="1" baseline="0" dirty="0"/>
              <a:t> F2B Reglemente sind verbindliche </a:t>
            </a:r>
            <a:r>
              <a:rPr lang="de-CH" b="1" u="none" baseline="0" dirty="0"/>
              <a:t>Ausführungsbestimmungen</a:t>
            </a:r>
            <a:r>
              <a:rPr lang="de-CH" b="1" baseline="0" dirty="0"/>
              <a:t> für die Piloten. Sie definieren wie der Pilot ein Manöver zu fliegen hat.  </a:t>
            </a:r>
          </a:p>
          <a:p>
            <a:endParaRPr lang="de-CH" b="1" baseline="0" dirty="0"/>
          </a:p>
          <a:p>
            <a:r>
              <a:rPr lang="de-CH" b="1" baseline="0" dirty="0" smtClean="0"/>
              <a:t>Für den Piloten </a:t>
            </a:r>
            <a:r>
              <a:rPr lang="de-CH" b="1" baseline="0" dirty="0"/>
              <a:t>befindet sich sein Modell immer im Zentrum seines Blickfeldes. Weil sich das Flugzeug dabei stets in gleicher Entfernung von ihm befindet, nimmt der Pilot seine Manöver so wahr, als wenn sie auf einer «Ebene» ausgeführt würden. </a:t>
            </a:r>
          </a:p>
          <a:p>
            <a:endParaRPr lang="de-CH" b="1" baseline="0" dirty="0"/>
          </a:p>
          <a:p>
            <a:r>
              <a:rPr lang="de-CH" b="1" baseline="0" dirty="0"/>
              <a:t>Die Zeichnungen im Annex </a:t>
            </a:r>
            <a:r>
              <a:rPr lang="de-CH" b="1" baseline="0" dirty="0" smtClean="0"/>
              <a:t>4-J </a:t>
            </a:r>
            <a:r>
              <a:rPr lang="de-CH" b="1" baseline="0" dirty="0"/>
              <a:t>zeigen die Manöver so, wie der Pilot </a:t>
            </a:r>
            <a:r>
              <a:rPr lang="de-CH" b="1" baseline="0" dirty="0" smtClean="0"/>
              <a:t>sie auf </a:t>
            </a:r>
            <a:r>
              <a:rPr lang="de-CH" b="1" baseline="0" dirty="0"/>
              <a:t>der Oberfläche der Flug-Halbkugel sieht.</a:t>
            </a:r>
          </a:p>
          <a:p>
            <a:endParaRPr lang="de-CH" b="1" baseline="0" dirty="0"/>
          </a:p>
          <a:p>
            <a:r>
              <a:rPr lang="de-CH" b="1" baseline="0" dirty="0"/>
              <a:t>Der Punktrichter nimmt die geflogenen Manöver anders wahr. </a:t>
            </a:r>
          </a:p>
          <a:p>
            <a:endParaRPr lang="de-CH" b="1" baseline="0" dirty="0"/>
          </a:p>
          <a:p>
            <a:r>
              <a:rPr lang="de-CH" b="1" baseline="0" dirty="0"/>
              <a:t>Da er, anders als der Pilot, die Flugbahn als Strecke auf der Oberfläche einer Halbkugel wahrnimmt, sieht er die Manöver als 3-dimensionale Formen die zudem, je nach Standort des Beobachters, unterschiedlich verzerrt erscheinen. </a:t>
            </a:r>
          </a:p>
          <a:p>
            <a:endParaRPr lang="de-CH" b="1" baseline="0" dirty="0"/>
          </a:p>
          <a:p>
            <a:r>
              <a:rPr lang="de-CH" b="1" baseline="0" dirty="0"/>
              <a:t>Diese Wahrnehmung lässt sich nicht problemlos grafisch darstellen, denn der Grad der Verzerrungen hängt nicht nur vom Standort  des Punktrichters, sondern auch von seiner genauen Blickrichtung ab. Mit üblichen Verfahren erstellte 3-D Bilder, genauso wie </a:t>
            </a:r>
            <a:r>
              <a:rPr lang="de-CH" b="1" baseline="0" dirty="0" smtClean="0"/>
              <a:t>Videoaufnahmen, </a:t>
            </a:r>
            <a:r>
              <a:rPr lang="de-CH" b="1" baseline="0" dirty="0"/>
              <a:t>können die </a:t>
            </a:r>
            <a:r>
              <a:rPr lang="de-CH" b="1" baseline="0" dirty="0" smtClean="0"/>
              <a:t>individuelle </a:t>
            </a:r>
            <a:r>
              <a:rPr lang="de-CH" b="1" baseline="0" dirty="0"/>
              <a:t>Wahrnehmung des F2B Punktrichters nur ungefähr, nicht aber ganz genau abbilden.</a:t>
            </a:r>
          </a:p>
          <a:p>
            <a:endParaRPr lang="de-CH" b="1" baseline="0" dirty="0"/>
          </a:p>
          <a:p>
            <a:r>
              <a:rPr lang="de-CH" b="1" baseline="0" dirty="0">
                <a:solidFill>
                  <a:srgbClr val="FF0000"/>
                </a:solidFill>
              </a:rPr>
              <a:t>Ungeachtet der sphärischen Verzerrung muss deswegen der Punktrichter lernen, eine exakt </a:t>
            </a:r>
            <a:r>
              <a:rPr lang="de-CH" b="1" baseline="0" dirty="0" smtClean="0">
                <a:solidFill>
                  <a:srgbClr val="FF0000"/>
                </a:solidFill>
              </a:rPr>
              <a:t>der Regel entsprechend geflogene </a:t>
            </a:r>
            <a:r>
              <a:rPr lang="de-CH" b="1" baseline="0" dirty="0">
                <a:solidFill>
                  <a:srgbClr val="FF0000"/>
                </a:solidFill>
              </a:rPr>
              <a:t>Figur als solche zu erkennen.</a:t>
            </a:r>
          </a:p>
        </p:txBody>
      </p:sp>
      <p:sp>
        <p:nvSpPr>
          <p:cNvPr id="4" name="Foliennummernplatzhalter 3"/>
          <p:cNvSpPr>
            <a:spLocks noGrp="1"/>
          </p:cNvSpPr>
          <p:nvPr>
            <p:ph type="sldNum" sz="quarter" idx="10"/>
          </p:nvPr>
        </p:nvSpPr>
        <p:spPr/>
        <p:txBody>
          <a:bodyPr/>
          <a:lstStyle/>
          <a:p>
            <a:fld id="{B71AE6BF-12FB-49C6-9D44-A526E4F34F1B}" type="slidenum">
              <a:rPr lang="de-CH" smtClean="0"/>
              <a:t>5</a:t>
            </a:fld>
            <a:endParaRPr lang="de-CH" dirty="0"/>
          </a:p>
        </p:txBody>
      </p:sp>
    </p:spTree>
    <p:extLst>
      <p:ext uri="{BB962C8B-B14F-4D97-AF65-F5344CB8AC3E}">
        <p14:creationId xmlns:p14="http://schemas.microsoft.com/office/powerpoint/2010/main" val="36654456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pPr>
            <a:r>
              <a:rPr lang="de-CH" b="1" baseline="0" dirty="0"/>
              <a:t>Anhand eines Videos versuchen wir Abweichungen von der Regel zu sehen und diese als Fehler zu erkennen.</a:t>
            </a:r>
          </a:p>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50</a:t>
            </a:fld>
            <a:endParaRPr lang="de-CH" dirty="0"/>
          </a:p>
        </p:txBody>
      </p:sp>
    </p:spTree>
    <p:extLst>
      <p:ext uri="{BB962C8B-B14F-4D97-AF65-F5344CB8AC3E}">
        <p14:creationId xmlns:p14="http://schemas.microsoft.com/office/powerpoint/2010/main" val="19451299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baseline="0" dirty="0"/>
          </a:p>
          <a:p>
            <a:pPr marL="229994" indent="-229994">
              <a:buAutoNum type="arabicPeriod"/>
            </a:pPr>
            <a:r>
              <a:rPr lang="de-CH" b="1" baseline="0" dirty="0"/>
              <a:t>Einleitung Video</a:t>
            </a:r>
          </a:p>
          <a:p>
            <a:pPr marL="229994" indent="-229994">
              <a:buAutoNum type="arabicPeriod"/>
            </a:pPr>
            <a:endParaRPr lang="de-CH" b="1" baseline="0" dirty="0"/>
          </a:p>
          <a:p>
            <a:pPr defTabSz="919978">
              <a:defRPr/>
            </a:pPr>
            <a:r>
              <a:rPr lang="de-CH" b="1" baseline="0" dirty="0"/>
              <a:t>Die Manöver «Start» und «Wingover» sind nicht gut genug zu erkennen. Wir beginnen die Wertung mit den Innenloopings und beachten den Rückenflug nicht.</a:t>
            </a:r>
          </a:p>
          <a:p>
            <a:pPr defTabSz="919978">
              <a:defRPr/>
            </a:pPr>
            <a:endParaRPr lang="de-CH" b="1" baseline="0" dirty="0"/>
          </a:p>
          <a:p>
            <a:pPr defTabSz="919978">
              <a:defRPr/>
            </a:pPr>
            <a:r>
              <a:rPr lang="de-CH" b="1" baseline="0" dirty="0"/>
              <a:t>Auch die Manöver «Acht über Kopf» und «Landung» sind nicht geeignet um eine Wertung zu erstellen</a:t>
            </a:r>
          </a:p>
          <a:p>
            <a:pPr defTabSz="919978">
              <a:defRPr/>
            </a:pPr>
            <a:endParaRPr lang="de-CH" b="1" baseline="0" dirty="0"/>
          </a:p>
          <a:p>
            <a:pPr defTabSz="919978">
              <a:defRPr/>
            </a:pPr>
            <a:r>
              <a:rPr lang="de-CH" b="1" dirty="0"/>
              <a:t>Ausgabe der Blätter</a:t>
            </a:r>
            <a:r>
              <a:rPr lang="de-CH" b="1" baseline="0" dirty="0"/>
              <a:t> «Wertungsblatt F2B»</a:t>
            </a:r>
            <a:endParaRPr lang="de-CH" b="1" dirty="0"/>
          </a:p>
          <a:p>
            <a:pPr defTabSz="919978">
              <a:defRPr/>
            </a:pPr>
            <a:endParaRPr lang="de-CH" b="1" baseline="0" dirty="0"/>
          </a:p>
          <a:p>
            <a:pPr defTabSz="919978">
              <a:defRPr/>
            </a:pPr>
            <a:endParaRPr lang="de-CH" b="1" baseline="0" dirty="0"/>
          </a:p>
          <a:p>
            <a:pPr marL="229994" indent="-229994">
              <a:buAutoNum type="arabicPeriod"/>
            </a:pPr>
            <a:endParaRPr lang="de-CH" b="1" baseline="0" dirty="0"/>
          </a:p>
          <a:p>
            <a:pPr marL="229994" indent="-229994">
              <a:buAutoNum type="arabicPeriod"/>
            </a:pPr>
            <a:endParaRPr lang="de-CH" b="1" baseline="0" dirty="0"/>
          </a:p>
        </p:txBody>
      </p:sp>
      <p:sp>
        <p:nvSpPr>
          <p:cNvPr id="4" name="Foliennummernplatzhalter 3"/>
          <p:cNvSpPr>
            <a:spLocks noGrp="1"/>
          </p:cNvSpPr>
          <p:nvPr>
            <p:ph type="sldNum" sz="quarter" idx="10"/>
          </p:nvPr>
        </p:nvSpPr>
        <p:spPr/>
        <p:txBody>
          <a:bodyPr/>
          <a:lstStyle/>
          <a:p>
            <a:fld id="{B71AE6BF-12FB-49C6-9D44-A526E4F34F1B}" type="slidenum">
              <a:rPr lang="de-CH" smtClean="0"/>
              <a:t>51</a:t>
            </a:fld>
            <a:endParaRPr lang="de-CH" dirty="0"/>
          </a:p>
        </p:txBody>
      </p:sp>
    </p:spTree>
    <p:extLst>
      <p:ext uri="{BB962C8B-B14F-4D97-AF65-F5344CB8AC3E}">
        <p14:creationId xmlns:p14="http://schemas.microsoft.com/office/powerpoint/2010/main" val="38237969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defRPr/>
            </a:pPr>
            <a:r>
              <a:rPr lang="de-CH" b="1" u="sng" baseline="0" dirty="0"/>
              <a:t>Start Video</a:t>
            </a:r>
            <a:r>
              <a:rPr lang="de-CH" b="1" baseline="0" dirty="0"/>
              <a:t>:</a:t>
            </a:r>
          </a:p>
          <a:p>
            <a:pPr defTabSz="919978">
              <a:defRPr/>
            </a:pPr>
            <a:endParaRPr lang="de-CH" b="1" baseline="0" dirty="0"/>
          </a:p>
          <a:p>
            <a:pPr defTabSz="919978">
              <a:defRPr/>
            </a:pPr>
            <a:r>
              <a:rPr lang="de-CH" b="1" baseline="0" dirty="0"/>
              <a:t>Nach jedem Manöver anhalten. </a:t>
            </a:r>
          </a:p>
          <a:p>
            <a:pPr defTabSz="919978">
              <a:defRPr/>
            </a:pPr>
            <a:endParaRPr lang="de-CH" b="1" baseline="0" dirty="0"/>
          </a:p>
          <a:p>
            <a:pPr defTabSz="919978">
              <a:defRPr/>
            </a:pPr>
            <a:r>
              <a:rPr lang="de-CH" b="1" baseline="0" dirty="0"/>
              <a:t>Fehler gemeinsam </a:t>
            </a:r>
            <a:r>
              <a:rPr lang="de-CH" b="1" baseline="0" dirty="0" smtClean="0"/>
              <a:t>suchen und </a:t>
            </a:r>
            <a:r>
              <a:rPr lang="de-CH" b="1" baseline="0" dirty="0"/>
              <a:t>gewichten.  </a:t>
            </a:r>
          </a:p>
          <a:p>
            <a:pPr defTabSz="919978">
              <a:defRPr/>
            </a:pPr>
            <a:endParaRPr lang="de-CH" b="1" baseline="0" dirty="0"/>
          </a:p>
          <a:p>
            <a:pPr defTabSz="919978">
              <a:defRPr/>
            </a:pPr>
            <a:r>
              <a:rPr lang="de-CH" b="1" baseline="0" dirty="0"/>
              <a:t>Wiederholen mit nur kurzen Stops und </a:t>
            </a:r>
            <a:r>
              <a:rPr lang="de-CH" b="1" baseline="0" dirty="0" smtClean="0"/>
              <a:t>Bestimmung </a:t>
            </a:r>
            <a:r>
              <a:rPr lang="de-CH" b="1" baseline="0" dirty="0"/>
              <a:t>der Noten. Blätter ausfüllen</a:t>
            </a:r>
          </a:p>
          <a:p>
            <a:pPr defTabSz="919978">
              <a:defRPr/>
            </a:pPr>
            <a:endParaRPr lang="de-CH" b="1" baseline="0" dirty="0"/>
          </a:p>
          <a:p>
            <a:endParaRPr lang="de-CH" dirty="0"/>
          </a:p>
        </p:txBody>
      </p:sp>
      <p:sp>
        <p:nvSpPr>
          <p:cNvPr id="4" name="Foliennummernplatzhalter 3"/>
          <p:cNvSpPr>
            <a:spLocks noGrp="1"/>
          </p:cNvSpPr>
          <p:nvPr>
            <p:ph type="sldNum" sz="quarter" idx="10"/>
          </p:nvPr>
        </p:nvSpPr>
        <p:spPr/>
        <p:txBody>
          <a:bodyPr/>
          <a:lstStyle/>
          <a:p>
            <a:fld id="{B71AE6BF-12FB-49C6-9D44-A526E4F34F1B}" type="slidenum">
              <a:rPr lang="de-CH" smtClean="0"/>
              <a:t>52</a:t>
            </a:fld>
            <a:endParaRPr lang="de-CH" dirty="0"/>
          </a:p>
        </p:txBody>
      </p:sp>
    </p:spTree>
    <p:extLst>
      <p:ext uri="{BB962C8B-B14F-4D97-AF65-F5344CB8AC3E}">
        <p14:creationId xmlns:p14="http://schemas.microsoft.com/office/powerpoint/2010/main" val="889614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defRPr/>
            </a:pPr>
            <a:r>
              <a:rPr lang="de-CH" b="1" dirty="0"/>
              <a:t>Vielen Dank für eure</a:t>
            </a:r>
            <a:r>
              <a:rPr lang="de-CH" b="1" baseline="0" dirty="0"/>
              <a:t> Geduld und das grossen Engagement.</a:t>
            </a:r>
          </a:p>
          <a:p>
            <a:pPr defTabSz="919978">
              <a:defRPr/>
            </a:pPr>
            <a:endParaRPr lang="de-CH" b="1" baseline="0" dirty="0"/>
          </a:p>
          <a:p>
            <a:pPr defTabSz="919978">
              <a:defRPr/>
            </a:pPr>
            <a:r>
              <a:rPr lang="de-CH" b="1" baseline="0" dirty="0"/>
              <a:t>Genau so wie für die Piloten, so gilt es auch für Punkrichter durch stetiges Training und Teilnahme an Wettbewerben das Grundwissen zu erweitern und damit die Einsatzfähigkeit auf hohem Niveau zu erhalten.</a:t>
            </a:r>
          </a:p>
          <a:p>
            <a:pPr defTabSz="919978">
              <a:defRPr/>
            </a:pPr>
            <a:endParaRPr lang="de-CH" b="1" baseline="0" dirty="0"/>
          </a:p>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53</a:t>
            </a:fld>
            <a:endParaRPr lang="de-CH" dirty="0"/>
          </a:p>
        </p:txBody>
      </p:sp>
    </p:spTree>
    <p:extLst>
      <p:ext uri="{BB962C8B-B14F-4D97-AF65-F5344CB8AC3E}">
        <p14:creationId xmlns:p14="http://schemas.microsoft.com/office/powerpoint/2010/main" val="28709420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defRPr/>
            </a:pPr>
            <a:endParaRPr lang="de-CH" dirty="0"/>
          </a:p>
        </p:txBody>
      </p:sp>
      <p:sp>
        <p:nvSpPr>
          <p:cNvPr id="4" name="Foliennummernplatzhalter 3"/>
          <p:cNvSpPr>
            <a:spLocks noGrp="1"/>
          </p:cNvSpPr>
          <p:nvPr>
            <p:ph type="sldNum" sz="quarter" idx="10"/>
          </p:nvPr>
        </p:nvSpPr>
        <p:spPr/>
        <p:txBody>
          <a:bodyPr/>
          <a:lstStyle/>
          <a:p>
            <a:fld id="{B71AE6BF-12FB-49C6-9D44-A526E4F34F1B}" type="slidenum">
              <a:rPr lang="de-CH" smtClean="0"/>
              <a:t>54</a:t>
            </a:fld>
            <a:endParaRPr lang="de-CH" dirty="0"/>
          </a:p>
        </p:txBody>
      </p:sp>
    </p:spTree>
    <p:extLst>
      <p:ext uri="{BB962C8B-B14F-4D97-AF65-F5344CB8AC3E}">
        <p14:creationId xmlns:p14="http://schemas.microsoft.com/office/powerpoint/2010/main" val="2505924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Der Standort des Piloten ist das Zentrum der Halbkugel. </a:t>
            </a:r>
          </a:p>
        </p:txBody>
      </p:sp>
      <p:sp>
        <p:nvSpPr>
          <p:cNvPr id="4" name="Foliennummernplatzhalter 3"/>
          <p:cNvSpPr>
            <a:spLocks noGrp="1"/>
          </p:cNvSpPr>
          <p:nvPr>
            <p:ph type="sldNum" sz="quarter" idx="10"/>
          </p:nvPr>
        </p:nvSpPr>
        <p:spPr/>
        <p:txBody>
          <a:bodyPr/>
          <a:lstStyle/>
          <a:p>
            <a:fld id="{B71AE6BF-12FB-49C6-9D44-A526E4F34F1B}" type="slidenum">
              <a:rPr lang="de-CH" smtClean="0"/>
              <a:t>6</a:t>
            </a:fld>
            <a:endParaRPr lang="de-CH" dirty="0"/>
          </a:p>
        </p:txBody>
      </p:sp>
    </p:spTree>
    <p:extLst>
      <p:ext uri="{BB962C8B-B14F-4D97-AF65-F5344CB8AC3E}">
        <p14:creationId xmlns:p14="http://schemas.microsoft.com/office/powerpoint/2010/main" val="420606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9978">
              <a:defRPr/>
            </a:pPr>
            <a:r>
              <a:rPr lang="de-CH" b="1" baseline="0" dirty="0" smtClean="0">
                <a:solidFill>
                  <a:srgbClr val="0066FF"/>
                </a:solidFill>
              </a:rPr>
              <a:t>Handgelenk des Piloten </a:t>
            </a:r>
            <a:r>
              <a:rPr lang="de-CH" b="1" baseline="0" dirty="0">
                <a:solidFill>
                  <a:srgbClr val="0066FF"/>
                </a:solidFill>
              </a:rPr>
              <a:t>in der Sicherheitsschlaufe. </a:t>
            </a:r>
            <a:r>
              <a:rPr lang="de-CH" b="1" baseline="0" dirty="0"/>
              <a:t>Dies ist eine Regel. Bei Nichteinhaltung ist die Bewertung des Starts </a:t>
            </a:r>
            <a:r>
              <a:rPr lang="de-CH" b="1" baseline="0" dirty="0" smtClean="0"/>
              <a:t>0.</a:t>
            </a:r>
            <a:endParaRPr lang="de-CH" b="1" baseline="0" dirty="0">
              <a:solidFill>
                <a:srgbClr val="0066FF"/>
              </a:solidFill>
            </a:endParaRPr>
          </a:p>
          <a:p>
            <a:pPr defTabSz="919978">
              <a:defRPr/>
            </a:pPr>
            <a:endParaRPr lang="de-CH" b="1" dirty="0">
              <a:solidFill>
                <a:srgbClr val="FF0000"/>
              </a:solidFill>
            </a:endParaRPr>
          </a:p>
          <a:p>
            <a:pPr defTabSz="919978">
              <a:defRPr/>
            </a:pPr>
            <a:r>
              <a:rPr lang="de-CH" b="1" dirty="0">
                <a:solidFill>
                  <a:srgbClr val="FF0000"/>
                </a:solidFill>
              </a:rPr>
              <a:t>Zu kurze oder zu lange Rollstrecke beim Start ist ein Fehler.</a:t>
            </a:r>
          </a:p>
          <a:p>
            <a:pPr defTabSz="919978">
              <a:defRPr/>
            </a:pPr>
            <a:endParaRPr lang="de-CH" b="1" dirty="0">
              <a:solidFill>
                <a:srgbClr val="FF0000"/>
              </a:solidFill>
            </a:endParaRPr>
          </a:p>
          <a:p>
            <a:pPr defTabSz="919978">
              <a:defRPr/>
            </a:pPr>
            <a:r>
              <a:rPr lang="de-CH" b="1" dirty="0">
                <a:solidFill>
                  <a:srgbClr val="FF0000"/>
                </a:solidFill>
              </a:rPr>
              <a:t>Ungleichmässiger Steigflug ist ein Fehler.</a:t>
            </a:r>
          </a:p>
          <a:p>
            <a:pPr defTabSz="919978">
              <a:defRPr/>
            </a:pPr>
            <a:endParaRPr lang="de-CH" b="1" dirty="0">
              <a:solidFill>
                <a:srgbClr val="FF0000"/>
              </a:solidFill>
            </a:endParaRPr>
          </a:p>
          <a:p>
            <a:pPr defTabSz="919978">
              <a:defRPr/>
            </a:pPr>
            <a:r>
              <a:rPr lang="de-CH" b="1" dirty="0">
                <a:solidFill>
                  <a:srgbClr val="FF0000"/>
                </a:solidFill>
              </a:rPr>
              <a:t>Eine Höhe von mehr</a:t>
            </a:r>
            <a:r>
              <a:rPr lang="de-CH" b="1" baseline="0" dirty="0">
                <a:solidFill>
                  <a:srgbClr val="FF0000"/>
                </a:solidFill>
              </a:rPr>
              <a:t> als 1.8 m, oder weniger als 1.2, m </a:t>
            </a:r>
            <a:r>
              <a:rPr lang="de-CH" b="1" dirty="0"/>
              <a:t>während der zwei Runden Horizontalflug ist ein Fehler.</a:t>
            </a:r>
          </a:p>
          <a:p>
            <a:pPr defTabSz="919978">
              <a:defRPr/>
            </a:pPr>
            <a:endParaRPr lang="de-CH" b="1" dirty="0"/>
          </a:p>
          <a:p>
            <a:pPr defTabSz="919978">
              <a:defRPr/>
            </a:pPr>
            <a:r>
              <a:rPr lang="de-CH" b="1" dirty="0">
                <a:solidFill>
                  <a:srgbClr val="FF0000"/>
                </a:solidFill>
              </a:rPr>
              <a:t>Sichtbare</a:t>
            </a:r>
            <a:r>
              <a:rPr lang="de-CH" b="1" dirty="0"/>
              <a:t> Korrekturen der Höhe während der zwei Runden Horizontalflug sind Fehler.</a:t>
            </a:r>
          </a:p>
          <a:p>
            <a:pPr defTabSz="919978">
              <a:defRPr/>
            </a:pPr>
            <a:endParaRPr lang="de-CH" b="1" dirty="0"/>
          </a:p>
          <a:p>
            <a:pPr defTabSz="919978">
              <a:defRPr/>
            </a:pPr>
            <a:r>
              <a:rPr lang="de-CH" b="1" dirty="0"/>
              <a:t>Elektrisch angetriebene Modelle müssen vor dem Start</a:t>
            </a:r>
            <a:r>
              <a:rPr lang="de-CH" b="1" baseline="0" dirty="0"/>
              <a:t> </a:t>
            </a:r>
            <a:r>
              <a:rPr lang="de-CH" b="1" dirty="0"/>
              <a:t>von einem Helfer so lange festgehalten werden, bis</a:t>
            </a:r>
            <a:r>
              <a:rPr lang="de-CH" b="1" baseline="0" dirty="0"/>
              <a:t> der Pilot im Zentrum des Flugkreises den Griff in der Hand hält. </a:t>
            </a:r>
            <a:r>
              <a:rPr lang="de-CH" b="0" baseline="0" dirty="0"/>
              <a:t>(Bei Nichtbeachtung erwähnt das Reglement keine Sanktion d.h. die ist </a:t>
            </a:r>
            <a:r>
              <a:rPr lang="de-CH" b="0" u="sng" baseline="0" dirty="0"/>
              <a:t>kein</a:t>
            </a:r>
            <a:r>
              <a:rPr lang="de-CH" b="0" baseline="0" dirty="0"/>
              <a:t> Fehler)</a:t>
            </a:r>
          </a:p>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7</a:t>
            </a:fld>
            <a:endParaRPr lang="de-CH" dirty="0"/>
          </a:p>
        </p:txBody>
      </p:sp>
    </p:spTree>
    <p:extLst>
      <p:ext uri="{BB962C8B-B14F-4D97-AF65-F5344CB8AC3E}">
        <p14:creationId xmlns:p14="http://schemas.microsoft.com/office/powerpoint/2010/main" val="3289495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8</a:t>
            </a:fld>
            <a:endParaRPr lang="de-CH" dirty="0"/>
          </a:p>
        </p:txBody>
      </p:sp>
    </p:spTree>
    <p:extLst>
      <p:ext uri="{BB962C8B-B14F-4D97-AF65-F5344CB8AC3E}">
        <p14:creationId xmlns:p14="http://schemas.microsoft.com/office/powerpoint/2010/main" val="2761156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10"/>
          </p:nvPr>
        </p:nvSpPr>
        <p:spPr/>
        <p:txBody>
          <a:bodyPr/>
          <a:lstStyle/>
          <a:p>
            <a:fld id="{B71AE6BF-12FB-49C6-9D44-A526E4F34F1B}" type="slidenum">
              <a:rPr lang="de-CH" smtClean="0"/>
              <a:t>9</a:t>
            </a:fld>
            <a:endParaRPr lang="de-CH" dirty="0"/>
          </a:p>
        </p:txBody>
      </p:sp>
    </p:spTree>
    <p:extLst>
      <p:ext uri="{BB962C8B-B14F-4D97-AF65-F5344CB8AC3E}">
        <p14:creationId xmlns:p14="http://schemas.microsoft.com/office/powerpoint/2010/main" val="3108733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de-CH"/>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p:txBody>
          <a:bodyPr/>
          <a:lstStyle/>
          <a:p>
            <a:r>
              <a:rPr lang="de-DE" smtClean="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‹Nr.›</a:t>
            </a:fld>
            <a:endParaRPr lang="de-CH" dirty="0"/>
          </a:p>
        </p:txBody>
      </p:sp>
    </p:spTree>
    <p:extLst>
      <p:ext uri="{BB962C8B-B14F-4D97-AF65-F5344CB8AC3E}">
        <p14:creationId xmlns:p14="http://schemas.microsoft.com/office/powerpoint/2010/main" val="3119486059"/>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p:txBody>
          <a:bodyPr/>
          <a:lstStyle/>
          <a:p>
            <a:r>
              <a:rPr lang="de-DE" smtClean="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‹Nr.›</a:t>
            </a:fld>
            <a:endParaRPr lang="de-CH" dirty="0"/>
          </a:p>
        </p:txBody>
      </p:sp>
    </p:spTree>
    <p:extLst>
      <p:ext uri="{BB962C8B-B14F-4D97-AF65-F5344CB8AC3E}">
        <p14:creationId xmlns:p14="http://schemas.microsoft.com/office/powerpoint/2010/main" val="1495792609"/>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p:txBody>
          <a:bodyPr/>
          <a:lstStyle/>
          <a:p>
            <a:r>
              <a:rPr lang="de-DE" smtClean="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‹Nr.›</a:t>
            </a:fld>
            <a:endParaRPr lang="de-CH" dirty="0"/>
          </a:p>
        </p:txBody>
      </p:sp>
    </p:spTree>
    <p:extLst>
      <p:ext uri="{BB962C8B-B14F-4D97-AF65-F5344CB8AC3E}">
        <p14:creationId xmlns:p14="http://schemas.microsoft.com/office/powerpoint/2010/main" val="359454585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p:txBody>
          <a:bodyPr/>
          <a:lstStyle/>
          <a:p>
            <a:r>
              <a:rPr lang="de-DE" smtClean="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‹Nr.›</a:t>
            </a:fld>
            <a:endParaRPr lang="de-CH" dirty="0"/>
          </a:p>
        </p:txBody>
      </p:sp>
    </p:spTree>
    <p:extLst>
      <p:ext uri="{BB962C8B-B14F-4D97-AF65-F5344CB8AC3E}">
        <p14:creationId xmlns:p14="http://schemas.microsoft.com/office/powerpoint/2010/main" val="1403038055"/>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de-CH"/>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p:txBody>
          <a:bodyPr/>
          <a:lstStyle/>
          <a:p>
            <a:r>
              <a:rPr lang="de-DE" smtClean="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‹Nr.›</a:t>
            </a:fld>
            <a:endParaRPr lang="de-CH" dirty="0"/>
          </a:p>
        </p:txBody>
      </p:sp>
    </p:spTree>
    <p:extLst>
      <p:ext uri="{BB962C8B-B14F-4D97-AF65-F5344CB8AC3E}">
        <p14:creationId xmlns:p14="http://schemas.microsoft.com/office/powerpoint/2010/main" val="3979155103"/>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p>
            <a:r>
              <a:rPr lang="de-DE" smtClean="0"/>
              <a:t>2. Dezember 2019</a:t>
            </a:r>
            <a:endParaRPr lang="de-CH" dirty="0"/>
          </a:p>
        </p:txBody>
      </p:sp>
      <p:sp>
        <p:nvSpPr>
          <p:cNvPr id="6" name="Fußzeilenplatzhalter 5"/>
          <p:cNvSpPr>
            <a:spLocks noGrp="1"/>
          </p:cNvSpPr>
          <p:nvPr>
            <p:ph type="ftr" sz="quarter" idx="11"/>
          </p:nvPr>
        </p:nvSpPr>
        <p:spPr/>
        <p:txBody>
          <a:bodyPr/>
          <a:lstStyle/>
          <a:p>
            <a:r>
              <a:rPr lang="de-DE" smtClean="0"/>
              <a:t>Empfehlungen für PR F2B</a:t>
            </a:r>
            <a:endParaRPr lang="de-CH" dirty="0"/>
          </a:p>
        </p:txBody>
      </p:sp>
      <p:sp>
        <p:nvSpPr>
          <p:cNvPr id="7" name="Foliennummernplatzhalter 6"/>
          <p:cNvSpPr>
            <a:spLocks noGrp="1"/>
          </p:cNvSpPr>
          <p:nvPr>
            <p:ph type="sldNum" sz="quarter" idx="12"/>
          </p:nvPr>
        </p:nvSpPr>
        <p:spPr/>
        <p:txBody>
          <a:bodyPr/>
          <a:lstStyle/>
          <a:p>
            <a:fld id="{B4A00A18-D286-4678-8428-61D7CDEC32E1}" type="slidenum">
              <a:rPr lang="de-CH" smtClean="0"/>
              <a:t>‹Nr.›</a:t>
            </a:fld>
            <a:endParaRPr lang="de-CH" dirty="0"/>
          </a:p>
        </p:txBody>
      </p:sp>
    </p:spTree>
    <p:extLst>
      <p:ext uri="{BB962C8B-B14F-4D97-AF65-F5344CB8AC3E}">
        <p14:creationId xmlns:p14="http://schemas.microsoft.com/office/powerpoint/2010/main" val="1778761961"/>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de-CH"/>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r>
              <a:rPr lang="de-DE" smtClean="0"/>
              <a:t>2. Dezember 2019</a:t>
            </a:r>
            <a:endParaRPr lang="de-CH" dirty="0"/>
          </a:p>
        </p:txBody>
      </p:sp>
      <p:sp>
        <p:nvSpPr>
          <p:cNvPr id="8" name="Fußzeilenplatzhalter 7"/>
          <p:cNvSpPr>
            <a:spLocks noGrp="1"/>
          </p:cNvSpPr>
          <p:nvPr>
            <p:ph type="ftr" sz="quarter" idx="11"/>
          </p:nvPr>
        </p:nvSpPr>
        <p:spPr/>
        <p:txBody>
          <a:bodyPr/>
          <a:lstStyle/>
          <a:p>
            <a:r>
              <a:rPr lang="de-DE" smtClean="0"/>
              <a:t>Empfehlungen für PR F2B</a:t>
            </a:r>
            <a:endParaRPr lang="de-CH" dirty="0"/>
          </a:p>
        </p:txBody>
      </p:sp>
      <p:sp>
        <p:nvSpPr>
          <p:cNvPr id="9" name="Foliennummernplatzhalter 8"/>
          <p:cNvSpPr>
            <a:spLocks noGrp="1"/>
          </p:cNvSpPr>
          <p:nvPr>
            <p:ph type="sldNum" sz="quarter" idx="12"/>
          </p:nvPr>
        </p:nvSpPr>
        <p:spPr/>
        <p:txBody>
          <a:bodyPr/>
          <a:lstStyle/>
          <a:p>
            <a:fld id="{B4A00A18-D286-4678-8428-61D7CDEC32E1}" type="slidenum">
              <a:rPr lang="de-CH" smtClean="0"/>
              <a:t>‹Nr.›</a:t>
            </a:fld>
            <a:endParaRPr lang="de-CH" dirty="0"/>
          </a:p>
        </p:txBody>
      </p:sp>
    </p:spTree>
    <p:extLst>
      <p:ext uri="{BB962C8B-B14F-4D97-AF65-F5344CB8AC3E}">
        <p14:creationId xmlns:p14="http://schemas.microsoft.com/office/powerpoint/2010/main" val="47992513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p>
            <a:r>
              <a:rPr lang="de-DE" smtClean="0"/>
              <a:t>2. Dezember 2019</a:t>
            </a:r>
            <a:endParaRPr lang="de-CH" dirty="0"/>
          </a:p>
        </p:txBody>
      </p:sp>
      <p:sp>
        <p:nvSpPr>
          <p:cNvPr id="4" name="Fußzeilenplatzhalter 3"/>
          <p:cNvSpPr>
            <a:spLocks noGrp="1"/>
          </p:cNvSpPr>
          <p:nvPr>
            <p:ph type="ftr" sz="quarter" idx="11"/>
          </p:nvPr>
        </p:nvSpPr>
        <p:spPr/>
        <p:txBody>
          <a:bodyPr/>
          <a:lstStyle/>
          <a:p>
            <a:r>
              <a:rPr lang="de-DE" smtClean="0"/>
              <a:t>Empfehlungen für PR F2B</a:t>
            </a:r>
            <a:endParaRPr lang="de-CH" dirty="0"/>
          </a:p>
        </p:txBody>
      </p:sp>
      <p:sp>
        <p:nvSpPr>
          <p:cNvPr id="5" name="Foliennummernplatzhalter 4"/>
          <p:cNvSpPr>
            <a:spLocks noGrp="1"/>
          </p:cNvSpPr>
          <p:nvPr>
            <p:ph type="sldNum" sz="quarter" idx="12"/>
          </p:nvPr>
        </p:nvSpPr>
        <p:spPr/>
        <p:txBody>
          <a:bodyPr/>
          <a:lstStyle/>
          <a:p>
            <a:fld id="{B4A00A18-D286-4678-8428-61D7CDEC32E1}" type="slidenum">
              <a:rPr lang="de-CH" smtClean="0"/>
              <a:t>‹Nr.›</a:t>
            </a:fld>
            <a:endParaRPr lang="de-CH" dirty="0"/>
          </a:p>
        </p:txBody>
      </p:sp>
    </p:spTree>
    <p:extLst>
      <p:ext uri="{BB962C8B-B14F-4D97-AF65-F5344CB8AC3E}">
        <p14:creationId xmlns:p14="http://schemas.microsoft.com/office/powerpoint/2010/main" val="1505846544"/>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2. Dezember 2019</a:t>
            </a:r>
            <a:endParaRPr lang="de-CH" dirty="0"/>
          </a:p>
        </p:txBody>
      </p:sp>
      <p:sp>
        <p:nvSpPr>
          <p:cNvPr id="3" name="Fußzeilenplatzhalter 2"/>
          <p:cNvSpPr>
            <a:spLocks noGrp="1"/>
          </p:cNvSpPr>
          <p:nvPr>
            <p:ph type="ftr" sz="quarter" idx="11"/>
          </p:nvPr>
        </p:nvSpPr>
        <p:spPr/>
        <p:txBody>
          <a:bodyPr/>
          <a:lstStyle/>
          <a:p>
            <a:r>
              <a:rPr lang="de-DE" smtClean="0"/>
              <a:t>Empfehlungen für PR F2B</a:t>
            </a:r>
            <a:endParaRPr lang="de-CH" dirty="0"/>
          </a:p>
        </p:txBody>
      </p:sp>
      <p:sp>
        <p:nvSpPr>
          <p:cNvPr id="4" name="Foliennummernplatzhalter 3"/>
          <p:cNvSpPr>
            <a:spLocks noGrp="1"/>
          </p:cNvSpPr>
          <p:nvPr>
            <p:ph type="sldNum" sz="quarter" idx="12"/>
          </p:nvPr>
        </p:nvSpPr>
        <p:spPr/>
        <p:txBody>
          <a:bodyPr/>
          <a:lstStyle/>
          <a:p>
            <a:fld id="{B4A00A18-D286-4678-8428-61D7CDEC32E1}" type="slidenum">
              <a:rPr lang="de-CH" smtClean="0"/>
              <a:t>‹Nr.›</a:t>
            </a:fld>
            <a:endParaRPr lang="de-CH" dirty="0"/>
          </a:p>
        </p:txBody>
      </p:sp>
    </p:spTree>
    <p:extLst>
      <p:ext uri="{BB962C8B-B14F-4D97-AF65-F5344CB8AC3E}">
        <p14:creationId xmlns:p14="http://schemas.microsoft.com/office/powerpoint/2010/main" val="1829396177"/>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CH"/>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r>
              <a:rPr lang="de-DE" smtClean="0"/>
              <a:t>2. Dezember 2019</a:t>
            </a:r>
            <a:endParaRPr lang="de-CH" dirty="0"/>
          </a:p>
        </p:txBody>
      </p:sp>
      <p:sp>
        <p:nvSpPr>
          <p:cNvPr id="6" name="Fußzeilenplatzhalter 5"/>
          <p:cNvSpPr>
            <a:spLocks noGrp="1"/>
          </p:cNvSpPr>
          <p:nvPr>
            <p:ph type="ftr" sz="quarter" idx="11"/>
          </p:nvPr>
        </p:nvSpPr>
        <p:spPr/>
        <p:txBody>
          <a:bodyPr/>
          <a:lstStyle/>
          <a:p>
            <a:r>
              <a:rPr lang="de-DE" smtClean="0"/>
              <a:t>Empfehlungen für PR F2B</a:t>
            </a:r>
            <a:endParaRPr lang="de-CH" dirty="0"/>
          </a:p>
        </p:txBody>
      </p:sp>
      <p:sp>
        <p:nvSpPr>
          <p:cNvPr id="7" name="Foliennummernplatzhalter 6"/>
          <p:cNvSpPr>
            <a:spLocks noGrp="1"/>
          </p:cNvSpPr>
          <p:nvPr>
            <p:ph type="sldNum" sz="quarter" idx="12"/>
          </p:nvPr>
        </p:nvSpPr>
        <p:spPr/>
        <p:txBody>
          <a:bodyPr/>
          <a:lstStyle/>
          <a:p>
            <a:fld id="{B4A00A18-D286-4678-8428-61D7CDEC32E1}" type="slidenum">
              <a:rPr lang="de-CH" smtClean="0"/>
              <a:t>‹Nr.›</a:t>
            </a:fld>
            <a:endParaRPr lang="de-CH" dirty="0"/>
          </a:p>
        </p:txBody>
      </p:sp>
    </p:spTree>
    <p:extLst>
      <p:ext uri="{BB962C8B-B14F-4D97-AF65-F5344CB8AC3E}">
        <p14:creationId xmlns:p14="http://schemas.microsoft.com/office/powerpoint/2010/main" val="3439100745"/>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CH"/>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dirty="0"/>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r>
              <a:rPr lang="de-DE" smtClean="0"/>
              <a:t>2. Dezember 2019</a:t>
            </a:r>
            <a:endParaRPr lang="de-CH" dirty="0"/>
          </a:p>
        </p:txBody>
      </p:sp>
      <p:sp>
        <p:nvSpPr>
          <p:cNvPr id="6" name="Fußzeilenplatzhalter 5"/>
          <p:cNvSpPr>
            <a:spLocks noGrp="1"/>
          </p:cNvSpPr>
          <p:nvPr>
            <p:ph type="ftr" sz="quarter" idx="11"/>
          </p:nvPr>
        </p:nvSpPr>
        <p:spPr/>
        <p:txBody>
          <a:bodyPr/>
          <a:lstStyle/>
          <a:p>
            <a:r>
              <a:rPr lang="de-DE" smtClean="0"/>
              <a:t>Empfehlungen für PR F2B</a:t>
            </a:r>
            <a:endParaRPr lang="de-CH" dirty="0"/>
          </a:p>
        </p:txBody>
      </p:sp>
      <p:sp>
        <p:nvSpPr>
          <p:cNvPr id="7" name="Foliennummernplatzhalter 6"/>
          <p:cNvSpPr>
            <a:spLocks noGrp="1"/>
          </p:cNvSpPr>
          <p:nvPr>
            <p:ph type="sldNum" sz="quarter" idx="12"/>
          </p:nvPr>
        </p:nvSpPr>
        <p:spPr/>
        <p:txBody>
          <a:bodyPr/>
          <a:lstStyle/>
          <a:p>
            <a:fld id="{B4A00A18-D286-4678-8428-61D7CDEC32E1}" type="slidenum">
              <a:rPr lang="de-CH" smtClean="0"/>
              <a:t>‹Nr.›</a:t>
            </a:fld>
            <a:endParaRPr lang="de-CH" dirty="0"/>
          </a:p>
        </p:txBody>
      </p:sp>
    </p:spTree>
    <p:extLst>
      <p:ext uri="{BB962C8B-B14F-4D97-AF65-F5344CB8AC3E}">
        <p14:creationId xmlns:p14="http://schemas.microsoft.com/office/powerpoint/2010/main" val="899495555"/>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smtClean="0"/>
              <a:t>2. Dezember 2019</a:t>
            </a:r>
            <a:endParaRPr lang="de-CH" dirty="0"/>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Empfehlungen für PR F2B</a:t>
            </a:r>
            <a:endParaRPr lang="de-CH" dirty="0"/>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A00A18-D286-4678-8428-61D7CDEC32E1}" type="slidenum">
              <a:rPr lang="de-CH" smtClean="0"/>
              <a:t>‹Nr.›</a:t>
            </a:fld>
            <a:endParaRPr lang="de-CH" dirty="0"/>
          </a:p>
        </p:txBody>
      </p:sp>
    </p:spTree>
    <p:extLst>
      <p:ext uri="{BB962C8B-B14F-4D97-AF65-F5344CB8AC3E}">
        <p14:creationId xmlns:p14="http://schemas.microsoft.com/office/powerpoint/2010/main" val="3457626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10.emf"/><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11.emf"/><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12.emf"/><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13.emf"/><Relationship Id="rId4"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image" Target="../media/image14.emf"/><Relationship Id="rId4" Type="http://schemas.openxmlformats.org/officeDocument/2006/relationships/oleObject" Target="../embeddings/oleObject8.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15.emf"/><Relationship Id="rId4" Type="http://schemas.openxmlformats.org/officeDocument/2006/relationships/oleObject" Target="../embeddings/oleObject9.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mlDrawing" Target="../drawings/vmlDrawing10.vml"/><Relationship Id="rId5" Type="http://schemas.openxmlformats.org/officeDocument/2006/relationships/image" Target="../media/image16.emf"/><Relationship Id="rId4" Type="http://schemas.openxmlformats.org/officeDocument/2006/relationships/oleObject" Target="../embeddings/oleObject10.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17.emf"/><Relationship Id="rId4" Type="http://schemas.openxmlformats.org/officeDocument/2006/relationships/oleObject" Target="../embeddings/oleObject1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18.emf"/><Relationship Id="rId4" Type="http://schemas.openxmlformats.org/officeDocument/2006/relationships/oleObject" Target="../embeddings/oleObject12.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mlDrawing" Target="../drawings/vmlDrawing13.vml"/><Relationship Id="rId5" Type="http://schemas.openxmlformats.org/officeDocument/2006/relationships/image" Target="../media/image19.emf"/><Relationship Id="rId4" Type="http://schemas.openxmlformats.org/officeDocument/2006/relationships/oleObject" Target="../embeddings/oleObject13.bin"/></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mlDrawing" Target="../drawings/vmlDrawing14.vml"/><Relationship Id="rId5" Type="http://schemas.openxmlformats.org/officeDocument/2006/relationships/image" Target="../media/image21.emf"/><Relationship Id="rId4" Type="http://schemas.openxmlformats.org/officeDocument/2006/relationships/oleObject" Target="../embeddings/oleObject14.bin"/></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https://www.fai.org/ciam-documents"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hyperlink" Target="https://pixabay.com/fr/t%C3%AAte-visage-hommes-jeune-fille-316654/"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8.e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9.e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l="-8000" t="-8000" b="-9000"/>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dirty="0" smtClean="0"/>
              <a:t>2. Dezember 2019</a:t>
            </a:r>
            <a:endParaRPr lang="de-CH" dirty="0"/>
          </a:p>
        </p:txBody>
      </p:sp>
      <p:sp>
        <p:nvSpPr>
          <p:cNvPr id="5" name="Fußzeilenplatzhalter 4"/>
          <p:cNvSpPr>
            <a:spLocks noGrp="1"/>
          </p:cNvSpPr>
          <p:nvPr>
            <p:ph type="ftr" sz="quarter" idx="11"/>
          </p:nvPr>
        </p:nvSpPr>
        <p:spPr>
          <a:xfrm>
            <a:off x="4038600" y="6356349"/>
            <a:ext cx="4114800" cy="365125"/>
          </a:xfrm>
        </p:spPr>
        <p:txBody>
          <a:bodyPr/>
          <a:lstStyle/>
          <a:p>
            <a:r>
              <a:rPr lang="de-DE" dirty="0" smtClean="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a:t>
            </a:fld>
            <a:endParaRPr lang="de-CH" dirty="0"/>
          </a:p>
        </p:txBody>
      </p:sp>
      <p:sp>
        <p:nvSpPr>
          <p:cNvPr id="12" name="Textfeld 11"/>
          <p:cNvSpPr txBox="1"/>
          <p:nvPr/>
        </p:nvSpPr>
        <p:spPr>
          <a:xfrm>
            <a:off x="7198981" y="4831332"/>
            <a:ext cx="4389432" cy="1569660"/>
          </a:xfrm>
          <a:prstGeom prst="rect">
            <a:avLst/>
          </a:prstGeom>
          <a:noFill/>
        </p:spPr>
        <p:txBody>
          <a:bodyPr wrap="square" rtlCol="0">
            <a:spAutoFit/>
          </a:bodyPr>
          <a:lstStyle/>
          <a:p>
            <a:r>
              <a:rPr lang="de-CH" sz="3200" b="1" dirty="0" smtClean="0"/>
              <a:t>Empfehlungen </a:t>
            </a:r>
            <a:r>
              <a:rPr lang="de-CH" sz="3200" b="1" dirty="0"/>
              <a:t>zur Bewertung von F2B Flügen. </a:t>
            </a:r>
          </a:p>
        </p:txBody>
      </p:sp>
      <p:sp>
        <p:nvSpPr>
          <p:cNvPr id="14" name="Rechteck 13"/>
          <p:cNvSpPr/>
          <p:nvPr/>
        </p:nvSpPr>
        <p:spPr>
          <a:xfrm>
            <a:off x="4161998" y="0"/>
            <a:ext cx="2747612" cy="369332"/>
          </a:xfrm>
          <a:prstGeom prst="rect">
            <a:avLst/>
          </a:prstGeom>
        </p:spPr>
        <p:txBody>
          <a:bodyPr wrap="none">
            <a:spAutoFit/>
          </a:bodyPr>
          <a:lstStyle/>
          <a:p>
            <a:r>
              <a:rPr lang="de-CH" dirty="0">
                <a:solidFill>
                  <a:srgbClr val="FF0000"/>
                </a:solidFill>
              </a:rPr>
              <a:t>Dies ist </a:t>
            </a:r>
            <a:r>
              <a:rPr lang="de-CH" b="1" dirty="0">
                <a:solidFill>
                  <a:srgbClr val="FF0000"/>
                </a:solidFill>
              </a:rPr>
              <a:t>kein</a:t>
            </a:r>
            <a:r>
              <a:rPr lang="de-CH" dirty="0">
                <a:solidFill>
                  <a:srgbClr val="FF0000"/>
                </a:solidFill>
              </a:rPr>
              <a:t> FAI Reglement </a:t>
            </a:r>
          </a:p>
        </p:txBody>
      </p:sp>
    </p:spTree>
    <p:extLst>
      <p:ext uri="{BB962C8B-B14F-4D97-AF65-F5344CB8AC3E}">
        <p14:creationId xmlns:p14="http://schemas.microsoft.com/office/powerpoint/2010/main" val="328116459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10</a:t>
            </a:fld>
            <a:endParaRPr lang="de-CH" dirty="0"/>
          </a:p>
        </p:txBody>
      </p:sp>
      <p:sp>
        <p:nvSpPr>
          <p:cNvPr id="11" name="Textfeld 10"/>
          <p:cNvSpPr txBox="1"/>
          <p:nvPr/>
        </p:nvSpPr>
        <p:spPr>
          <a:xfrm>
            <a:off x="4419789" y="108000"/>
            <a:ext cx="7625456" cy="461665"/>
          </a:xfrm>
          <a:prstGeom prst="rect">
            <a:avLst/>
          </a:prstGeom>
          <a:noFill/>
        </p:spPr>
        <p:txBody>
          <a:bodyPr wrap="square" rtlCol="0">
            <a:spAutoFit/>
          </a:bodyPr>
          <a:lstStyle/>
          <a:p>
            <a:pPr algn="ctr"/>
            <a:r>
              <a:rPr lang="en-US" sz="2400" b="1" dirty="0"/>
              <a:t>Two consecutive laps of inverted level flight </a:t>
            </a:r>
            <a:r>
              <a:rPr lang="en-US" sz="2400" dirty="0"/>
              <a:t>(Rule 4.2.15.6)</a:t>
            </a:r>
            <a:endParaRPr lang="de-CH" sz="2400" dirty="0"/>
          </a:p>
        </p:txBody>
      </p:sp>
      <p:graphicFrame>
        <p:nvGraphicFramePr>
          <p:cNvPr id="2" name="Objekt 1"/>
          <p:cNvGraphicFramePr>
            <a:graphicFrameLocks noChangeAspect="1"/>
          </p:cNvGraphicFramePr>
          <p:nvPr>
            <p:extLst>
              <p:ext uri="{D42A27DB-BD31-4B8C-83A1-F6EECF244321}">
                <p14:modId xmlns:p14="http://schemas.microsoft.com/office/powerpoint/2010/main" val="1801459746"/>
              </p:ext>
            </p:extLst>
          </p:nvPr>
        </p:nvGraphicFramePr>
        <p:xfrm>
          <a:off x="2020302" y="834865"/>
          <a:ext cx="7961898" cy="3929309"/>
        </p:xfrm>
        <a:graphic>
          <a:graphicData uri="http://schemas.openxmlformats.org/presentationml/2006/ole">
            <mc:AlternateContent xmlns:mc="http://schemas.openxmlformats.org/markup-compatibility/2006">
              <mc:Choice xmlns:v="urn:schemas-microsoft-com:vml" Requires="v">
                <p:oleObj spid="_x0000_s5616" name="CorelDRAW" r:id="rId4" imgW="5507409" imgH="2717282" progId="CorelDRAW.Graphic.12">
                  <p:embed/>
                </p:oleObj>
              </mc:Choice>
              <mc:Fallback>
                <p:oleObj name="CorelDRAW" r:id="rId4" imgW="5507409" imgH="2717282" progId="CorelDRAW.Graphic.12">
                  <p:embed/>
                  <p:pic>
                    <p:nvPicPr>
                      <p:cNvPr id="0" name=""/>
                      <p:cNvPicPr/>
                      <p:nvPr/>
                    </p:nvPicPr>
                    <p:blipFill>
                      <a:blip r:embed="rId5"/>
                      <a:stretch>
                        <a:fillRect/>
                      </a:stretch>
                    </p:blipFill>
                    <p:spPr>
                      <a:xfrm>
                        <a:off x="2020302" y="834865"/>
                        <a:ext cx="7961898" cy="3929309"/>
                      </a:xfrm>
                      <a:prstGeom prst="rect">
                        <a:avLst/>
                      </a:prstGeom>
                    </p:spPr>
                  </p:pic>
                </p:oleObj>
              </mc:Fallback>
            </mc:AlternateContent>
          </a:graphicData>
        </a:graphic>
      </p:graphicFrame>
      <p:sp>
        <p:nvSpPr>
          <p:cNvPr id="3" name="Textfeld 2"/>
          <p:cNvSpPr txBox="1"/>
          <p:nvPr/>
        </p:nvSpPr>
        <p:spPr>
          <a:xfrm>
            <a:off x="1317305" y="4967818"/>
            <a:ext cx="9367891" cy="92333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dirty="0"/>
              <a:t>Zu </a:t>
            </a:r>
            <a:r>
              <a:rPr lang="de-CH" b="1" dirty="0">
                <a:solidFill>
                  <a:srgbClr val="FF0000"/>
                </a:solidFill>
              </a:rPr>
              <a:t>Beginn</a:t>
            </a:r>
            <a:r>
              <a:rPr lang="de-CH" dirty="0"/>
              <a:t> von Runde 3 beträgt die Eingangshöhe am Start: </a:t>
            </a:r>
            <a:r>
              <a:rPr lang="de-CH" b="1" dirty="0">
                <a:solidFill>
                  <a:srgbClr val="FF0000"/>
                </a:solidFill>
              </a:rPr>
              <a:t>Basis plus/minus 30 cm </a:t>
            </a:r>
            <a:r>
              <a:rPr lang="de-CH" dirty="0"/>
              <a:t>(1.2 - 1.8m)</a:t>
            </a:r>
          </a:p>
          <a:p>
            <a:pPr marL="285750" indent="-285750">
              <a:lnSpc>
                <a:spcPct val="150000"/>
              </a:lnSpc>
              <a:buFont typeface="Arial" panose="020B0604020202020204" pitchFamily="34" charset="0"/>
              <a:buChar char="•"/>
            </a:pPr>
            <a:r>
              <a:rPr lang="de-CH" dirty="0"/>
              <a:t>Die Höhe muss in den Runden 3 und 4 </a:t>
            </a:r>
            <a:r>
              <a:rPr lang="de-CH" b="1" dirty="0">
                <a:solidFill>
                  <a:srgbClr val="FF0000"/>
                </a:solidFill>
              </a:rPr>
              <a:t>ohne sichtbare Korrektur</a:t>
            </a:r>
            <a:r>
              <a:rPr lang="de-CH" dirty="0"/>
              <a:t> eingehalten werden</a:t>
            </a:r>
            <a:endParaRPr lang="de-CH" b="1" dirty="0">
              <a:solidFill>
                <a:srgbClr val="FF0000"/>
              </a:solidFill>
            </a:endParaRPr>
          </a:p>
        </p:txBody>
      </p:sp>
    </p:spTree>
    <p:extLst>
      <p:ext uri="{BB962C8B-B14F-4D97-AF65-F5344CB8AC3E}">
        <p14:creationId xmlns:p14="http://schemas.microsoft.com/office/powerpoint/2010/main" val="3525266055"/>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11</a:t>
            </a:fld>
            <a:endParaRPr lang="de-CH" dirty="0"/>
          </a:p>
        </p:txBody>
      </p:sp>
      <p:sp>
        <p:nvSpPr>
          <p:cNvPr id="11" name="Textfeld 10"/>
          <p:cNvSpPr txBox="1"/>
          <p:nvPr/>
        </p:nvSpPr>
        <p:spPr>
          <a:xfrm>
            <a:off x="5960197" y="108000"/>
            <a:ext cx="6132279" cy="461665"/>
          </a:xfrm>
          <a:prstGeom prst="rect">
            <a:avLst/>
          </a:prstGeom>
          <a:noFill/>
        </p:spPr>
        <p:txBody>
          <a:bodyPr wrap="square" rtlCol="0">
            <a:spAutoFit/>
          </a:bodyPr>
          <a:lstStyle/>
          <a:p>
            <a:pPr algn="ctr"/>
            <a:r>
              <a:rPr lang="en-US" sz="2400" b="1" dirty="0"/>
              <a:t>Three consecutive outside loops </a:t>
            </a:r>
            <a:r>
              <a:rPr lang="en-US" sz="2400" dirty="0"/>
              <a:t>(Rule 4.2.15.7)    </a:t>
            </a:r>
            <a:r>
              <a:rPr lang="de-CH" sz="2400" dirty="0"/>
              <a:t> </a:t>
            </a:r>
          </a:p>
        </p:txBody>
      </p:sp>
      <p:graphicFrame>
        <p:nvGraphicFramePr>
          <p:cNvPr id="3" name="Objekt 2"/>
          <p:cNvGraphicFramePr>
            <a:graphicFrameLocks noChangeAspect="1"/>
          </p:cNvGraphicFramePr>
          <p:nvPr>
            <p:extLst>
              <p:ext uri="{D42A27DB-BD31-4B8C-83A1-F6EECF244321}">
                <p14:modId xmlns:p14="http://schemas.microsoft.com/office/powerpoint/2010/main" val="807357818"/>
              </p:ext>
            </p:extLst>
          </p:nvPr>
        </p:nvGraphicFramePr>
        <p:xfrm>
          <a:off x="1748742" y="673340"/>
          <a:ext cx="8422911" cy="4156825"/>
        </p:xfrm>
        <a:graphic>
          <a:graphicData uri="http://schemas.openxmlformats.org/presentationml/2006/ole">
            <mc:AlternateContent xmlns:mc="http://schemas.openxmlformats.org/markup-compatibility/2006">
              <mc:Choice xmlns:v="urn:schemas-microsoft-com:vml" Requires="v">
                <p:oleObj spid="_x0000_s6639" name="CorelDRAW" r:id="rId4" imgW="5507409" imgH="2717282" progId="CorelDRAW.Graphic.12">
                  <p:embed/>
                </p:oleObj>
              </mc:Choice>
              <mc:Fallback>
                <p:oleObj name="CorelDRAW" r:id="rId4" imgW="5507409" imgH="2717282" progId="CorelDRAW.Graphic.12">
                  <p:embed/>
                  <p:pic>
                    <p:nvPicPr>
                      <p:cNvPr id="0" name=""/>
                      <p:cNvPicPr/>
                      <p:nvPr/>
                    </p:nvPicPr>
                    <p:blipFill>
                      <a:blip r:embed="rId5"/>
                      <a:stretch>
                        <a:fillRect/>
                      </a:stretch>
                    </p:blipFill>
                    <p:spPr>
                      <a:xfrm>
                        <a:off x="1748742" y="673340"/>
                        <a:ext cx="8422911" cy="4156825"/>
                      </a:xfrm>
                      <a:prstGeom prst="rect">
                        <a:avLst/>
                      </a:prstGeom>
                    </p:spPr>
                  </p:pic>
                </p:oleObj>
              </mc:Fallback>
            </mc:AlternateContent>
          </a:graphicData>
        </a:graphic>
      </p:graphicFrame>
      <p:sp>
        <p:nvSpPr>
          <p:cNvPr id="2" name="Textfeld 1"/>
          <p:cNvSpPr txBox="1"/>
          <p:nvPr/>
        </p:nvSpPr>
        <p:spPr>
          <a:xfrm>
            <a:off x="3785881" y="4939518"/>
            <a:ext cx="4982577" cy="161582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b="1" dirty="0">
                <a:solidFill>
                  <a:srgbClr val="FF0000"/>
                </a:solidFill>
              </a:rPr>
              <a:t>Kreisrunde</a:t>
            </a:r>
            <a:r>
              <a:rPr lang="de-CH" dirty="0"/>
              <a:t> Form</a:t>
            </a:r>
          </a:p>
          <a:p>
            <a:pPr marL="285750" indent="-285750">
              <a:lnSpc>
                <a:spcPct val="150000"/>
              </a:lnSpc>
              <a:buFont typeface="Arial" panose="020B0604020202020204" pitchFamily="34" charset="0"/>
              <a:buChar char="•"/>
            </a:pPr>
            <a:r>
              <a:rPr lang="de-CH" dirty="0"/>
              <a:t>Leinenwinkel am höchsten Punkt </a:t>
            </a:r>
            <a:r>
              <a:rPr lang="de-CH" b="1" dirty="0">
                <a:solidFill>
                  <a:srgbClr val="FF0000"/>
                </a:solidFill>
              </a:rPr>
              <a:t>45°</a:t>
            </a:r>
          </a:p>
          <a:p>
            <a:pPr marL="285750" indent="-285750">
              <a:lnSpc>
                <a:spcPct val="150000"/>
              </a:lnSpc>
              <a:buFont typeface="Arial" panose="020B0604020202020204" pitchFamily="34" charset="0"/>
              <a:buChar char="•"/>
            </a:pPr>
            <a:r>
              <a:rPr lang="de-CH" dirty="0"/>
              <a:t>Alle drei am </a:t>
            </a:r>
            <a:r>
              <a:rPr lang="de-CH" b="1" dirty="0">
                <a:solidFill>
                  <a:srgbClr val="FF0000"/>
                </a:solidFill>
              </a:rPr>
              <a:t>gleichen Ort</a:t>
            </a:r>
          </a:p>
          <a:p>
            <a:endParaRPr lang="de-CH" dirty="0"/>
          </a:p>
        </p:txBody>
      </p:sp>
    </p:spTree>
    <p:extLst>
      <p:ext uri="{BB962C8B-B14F-4D97-AF65-F5344CB8AC3E}">
        <p14:creationId xmlns:p14="http://schemas.microsoft.com/office/powerpoint/2010/main" val="3143358717"/>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12</a:t>
            </a:fld>
            <a:endParaRPr lang="de-CH" dirty="0"/>
          </a:p>
        </p:txBody>
      </p:sp>
      <p:sp>
        <p:nvSpPr>
          <p:cNvPr id="11" name="Textfeld 10"/>
          <p:cNvSpPr txBox="1"/>
          <p:nvPr/>
        </p:nvSpPr>
        <p:spPr>
          <a:xfrm>
            <a:off x="5300446" y="108000"/>
            <a:ext cx="6778666" cy="461665"/>
          </a:xfrm>
          <a:prstGeom prst="rect">
            <a:avLst/>
          </a:prstGeom>
          <a:noFill/>
        </p:spPr>
        <p:txBody>
          <a:bodyPr wrap="square" rtlCol="0">
            <a:spAutoFit/>
          </a:bodyPr>
          <a:lstStyle/>
          <a:p>
            <a:pPr algn="ctr"/>
            <a:r>
              <a:rPr lang="en-US" sz="2400" b="1" dirty="0"/>
              <a:t>Two consecutive inside square loops </a:t>
            </a:r>
            <a:r>
              <a:rPr lang="en-US" sz="2400" dirty="0"/>
              <a:t>(Rule 4.2.15.8) </a:t>
            </a:r>
            <a:endParaRPr lang="de-CH" sz="2400" dirty="0"/>
          </a:p>
        </p:txBody>
      </p:sp>
      <p:graphicFrame>
        <p:nvGraphicFramePr>
          <p:cNvPr id="2" name="Objekt 1"/>
          <p:cNvGraphicFramePr>
            <a:graphicFrameLocks noChangeAspect="1"/>
          </p:cNvGraphicFramePr>
          <p:nvPr>
            <p:extLst>
              <p:ext uri="{D42A27DB-BD31-4B8C-83A1-F6EECF244321}">
                <p14:modId xmlns:p14="http://schemas.microsoft.com/office/powerpoint/2010/main" val="143723673"/>
              </p:ext>
            </p:extLst>
          </p:nvPr>
        </p:nvGraphicFramePr>
        <p:xfrm>
          <a:off x="2363910" y="641336"/>
          <a:ext cx="7467485" cy="3685308"/>
        </p:xfrm>
        <a:graphic>
          <a:graphicData uri="http://schemas.openxmlformats.org/presentationml/2006/ole">
            <mc:AlternateContent xmlns:mc="http://schemas.openxmlformats.org/markup-compatibility/2006">
              <mc:Choice xmlns:v="urn:schemas-microsoft-com:vml" Requires="v">
                <p:oleObj spid="_x0000_s7667" name="CorelDRAW" r:id="rId4" imgW="5507409" imgH="2717282" progId="CorelDRAW.Graphic.12">
                  <p:embed/>
                </p:oleObj>
              </mc:Choice>
              <mc:Fallback>
                <p:oleObj name="CorelDRAW" r:id="rId4" imgW="5507409" imgH="2717282" progId="CorelDRAW.Graphic.12">
                  <p:embed/>
                  <p:pic>
                    <p:nvPicPr>
                      <p:cNvPr id="0" name=""/>
                      <p:cNvPicPr/>
                      <p:nvPr/>
                    </p:nvPicPr>
                    <p:blipFill>
                      <a:blip r:embed="rId5"/>
                      <a:stretch>
                        <a:fillRect/>
                      </a:stretch>
                    </p:blipFill>
                    <p:spPr>
                      <a:xfrm>
                        <a:off x="2363910" y="641336"/>
                        <a:ext cx="7467485" cy="3685308"/>
                      </a:xfrm>
                      <a:prstGeom prst="rect">
                        <a:avLst/>
                      </a:prstGeom>
                    </p:spPr>
                  </p:pic>
                </p:oleObj>
              </mc:Fallback>
            </mc:AlternateContent>
          </a:graphicData>
        </a:graphic>
      </p:graphicFrame>
      <p:sp>
        <p:nvSpPr>
          <p:cNvPr id="3" name="Textfeld 2"/>
          <p:cNvSpPr txBox="1"/>
          <p:nvPr/>
        </p:nvSpPr>
        <p:spPr>
          <a:xfrm>
            <a:off x="630301" y="4244587"/>
            <a:ext cx="10934701" cy="23083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dirty="0"/>
              <a:t>Alle Ecken </a:t>
            </a:r>
            <a:r>
              <a:rPr lang="de-CH" b="1" dirty="0">
                <a:solidFill>
                  <a:srgbClr val="FF0000"/>
                </a:solidFill>
              </a:rPr>
              <a:t>hart.  </a:t>
            </a:r>
            <a:r>
              <a:rPr lang="de-CH" dirty="0"/>
              <a:t>Weich geflogene Ecken sind Fehler. </a:t>
            </a:r>
          </a:p>
          <a:p>
            <a:pPr marL="285750" indent="-285750">
              <a:lnSpc>
                <a:spcPct val="150000"/>
              </a:lnSpc>
              <a:buFont typeface="Arial" panose="020B0604020202020204" pitchFamily="34" charset="0"/>
              <a:buChar char="•"/>
            </a:pPr>
            <a:r>
              <a:rPr lang="de-CH" dirty="0"/>
              <a:t>Entlang der </a:t>
            </a:r>
            <a:r>
              <a:rPr lang="de-CH" b="1" dirty="0">
                <a:solidFill>
                  <a:srgbClr val="FF0000"/>
                </a:solidFill>
              </a:rPr>
              <a:t>Basis </a:t>
            </a:r>
            <a:r>
              <a:rPr lang="de-CH" dirty="0"/>
              <a:t>beträgt die Breite. </a:t>
            </a:r>
            <a:r>
              <a:rPr lang="de-CH" u="sng" dirty="0"/>
              <a:t>inkl.</a:t>
            </a:r>
            <a:r>
              <a:rPr lang="de-CH" dirty="0"/>
              <a:t> beider Ecken, </a:t>
            </a:r>
            <a:r>
              <a:rPr lang="de-CH" b="1" dirty="0">
                <a:solidFill>
                  <a:srgbClr val="FF0000"/>
                </a:solidFill>
              </a:rPr>
              <a:t>1/8 Runde.</a:t>
            </a:r>
          </a:p>
          <a:p>
            <a:pPr marL="285750" indent="-285750">
              <a:lnSpc>
                <a:spcPct val="150000"/>
              </a:lnSpc>
              <a:buFont typeface="Arial" panose="020B0604020202020204" pitchFamily="34" charset="0"/>
              <a:buChar char="•"/>
            </a:pPr>
            <a:r>
              <a:rPr lang="de-CH" u="sng" dirty="0"/>
              <a:t>Aus Sicht des Piloten </a:t>
            </a:r>
            <a:r>
              <a:rPr lang="de-CH" dirty="0"/>
              <a:t>werden die Vertikalen (90°) </a:t>
            </a:r>
            <a:r>
              <a:rPr lang="de-CH" b="1" dirty="0">
                <a:solidFill>
                  <a:srgbClr val="FF0000"/>
                </a:solidFill>
              </a:rPr>
              <a:t>senkrecht </a:t>
            </a:r>
            <a:r>
              <a:rPr lang="de-CH" dirty="0"/>
              <a:t>zur Basis geflogen.</a:t>
            </a:r>
          </a:p>
          <a:p>
            <a:pPr marL="285750" indent="-285750">
              <a:buFont typeface="Arial" panose="020B0604020202020204" pitchFamily="34" charset="0"/>
              <a:buChar char="•"/>
            </a:pPr>
            <a:r>
              <a:rPr lang="de-CH" dirty="0"/>
              <a:t>Die obere Seite wird mit </a:t>
            </a:r>
            <a:r>
              <a:rPr lang="de-CH" b="1" dirty="0">
                <a:solidFill>
                  <a:srgbClr val="FF0000"/>
                </a:solidFill>
              </a:rPr>
              <a:t>45° Leinenwinkel </a:t>
            </a:r>
            <a:r>
              <a:rPr lang="de-CH" dirty="0"/>
              <a:t>geflogen. Sie </a:t>
            </a:r>
            <a:r>
              <a:rPr lang="de-CH" dirty="0" smtClean="0"/>
              <a:t>ist, auf der 45° Höhe,  </a:t>
            </a:r>
            <a:r>
              <a:rPr lang="de-CH" dirty="0"/>
              <a:t>1/8 Runde breit, in Metern Länge jedoch </a:t>
            </a:r>
            <a:r>
              <a:rPr lang="de-CH" b="1" dirty="0" smtClean="0">
                <a:solidFill>
                  <a:srgbClr val="FF0000"/>
                </a:solidFill>
              </a:rPr>
              <a:t>kürzer </a:t>
            </a:r>
            <a:r>
              <a:rPr lang="de-CH" dirty="0" smtClean="0"/>
              <a:t>als die Breite auf der Basis.</a:t>
            </a:r>
            <a:endParaRPr lang="de-CH" dirty="0"/>
          </a:p>
          <a:p>
            <a:pPr marL="285750" indent="-285750">
              <a:lnSpc>
                <a:spcPct val="150000"/>
              </a:lnSpc>
              <a:buFont typeface="Arial" panose="020B0604020202020204" pitchFamily="34" charset="0"/>
              <a:buChar char="•"/>
            </a:pPr>
            <a:r>
              <a:rPr lang="de-CH" dirty="0"/>
              <a:t>Beide am </a:t>
            </a:r>
            <a:r>
              <a:rPr lang="de-CH" b="1" dirty="0">
                <a:solidFill>
                  <a:srgbClr val="FF0000"/>
                </a:solidFill>
              </a:rPr>
              <a:t>gleichen Ort.</a:t>
            </a:r>
          </a:p>
        </p:txBody>
      </p:sp>
    </p:spTree>
    <p:extLst>
      <p:ext uri="{BB962C8B-B14F-4D97-AF65-F5344CB8AC3E}">
        <p14:creationId xmlns:p14="http://schemas.microsoft.com/office/powerpoint/2010/main" val="1606724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13</a:t>
            </a:fld>
            <a:endParaRPr lang="de-CH" dirty="0"/>
          </a:p>
        </p:txBody>
      </p:sp>
      <p:sp>
        <p:nvSpPr>
          <p:cNvPr id="11" name="Textfeld 10"/>
          <p:cNvSpPr txBox="1"/>
          <p:nvPr/>
        </p:nvSpPr>
        <p:spPr>
          <a:xfrm>
            <a:off x="4852272" y="108000"/>
            <a:ext cx="7199061" cy="461665"/>
          </a:xfrm>
          <a:prstGeom prst="rect">
            <a:avLst/>
          </a:prstGeom>
          <a:noFill/>
        </p:spPr>
        <p:txBody>
          <a:bodyPr wrap="square" rtlCol="0">
            <a:spAutoFit/>
          </a:bodyPr>
          <a:lstStyle/>
          <a:p>
            <a:pPr algn="ctr"/>
            <a:r>
              <a:rPr lang="en-US" sz="2400" b="1" dirty="0"/>
              <a:t>Two consecutive outside square loops </a:t>
            </a:r>
            <a:r>
              <a:rPr lang="en-US" sz="2400" dirty="0"/>
              <a:t>(Rule 4.2.15.9)</a:t>
            </a:r>
            <a:endParaRPr lang="de-CH" sz="2400" dirty="0"/>
          </a:p>
        </p:txBody>
      </p:sp>
      <p:graphicFrame>
        <p:nvGraphicFramePr>
          <p:cNvPr id="3" name="Objekt 2"/>
          <p:cNvGraphicFramePr>
            <a:graphicFrameLocks noChangeAspect="1"/>
          </p:cNvGraphicFramePr>
          <p:nvPr>
            <p:extLst>
              <p:ext uri="{D42A27DB-BD31-4B8C-83A1-F6EECF244321}">
                <p14:modId xmlns:p14="http://schemas.microsoft.com/office/powerpoint/2010/main" val="3011727499"/>
              </p:ext>
            </p:extLst>
          </p:nvPr>
        </p:nvGraphicFramePr>
        <p:xfrm>
          <a:off x="2218309" y="794331"/>
          <a:ext cx="7023000" cy="3465949"/>
        </p:xfrm>
        <a:graphic>
          <a:graphicData uri="http://schemas.openxmlformats.org/presentationml/2006/ole">
            <mc:AlternateContent xmlns:mc="http://schemas.openxmlformats.org/markup-compatibility/2006">
              <mc:Choice xmlns:v="urn:schemas-microsoft-com:vml" Requires="v">
                <p:oleObj spid="_x0000_s8689" name="CorelDRAW" r:id="rId4" imgW="5507409" imgH="2717282" progId="CorelDRAW.Graphic.12">
                  <p:embed/>
                </p:oleObj>
              </mc:Choice>
              <mc:Fallback>
                <p:oleObj name="CorelDRAW" r:id="rId4" imgW="5507409" imgH="2717282" progId="CorelDRAW.Graphic.12">
                  <p:embed/>
                  <p:pic>
                    <p:nvPicPr>
                      <p:cNvPr id="0" name=""/>
                      <p:cNvPicPr/>
                      <p:nvPr/>
                    </p:nvPicPr>
                    <p:blipFill>
                      <a:blip r:embed="rId5"/>
                      <a:stretch>
                        <a:fillRect/>
                      </a:stretch>
                    </p:blipFill>
                    <p:spPr>
                      <a:xfrm>
                        <a:off x="2218309" y="794331"/>
                        <a:ext cx="7023000" cy="3465949"/>
                      </a:xfrm>
                      <a:prstGeom prst="rect">
                        <a:avLst/>
                      </a:prstGeom>
                    </p:spPr>
                  </p:pic>
                </p:oleObj>
              </mc:Fallback>
            </mc:AlternateContent>
          </a:graphicData>
        </a:graphic>
      </p:graphicFrame>
      <p:sp>
        <p:nvSpPr>
          <p:cNvPr id="8" name="Textfeld 7"/>
          <p:cNvSpPr txBox="1"/>
          <p:nvPr/>
        </p:nvSpPr>
        <p:spPr>
          <a:xfrm>
            <a:off x="838200" y="4183343"/>
            <a:ext cx="10263188" cy="23083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dirty="0"/>
              <a:t>Alle Ecken </a:t>
            </a:r>
            <a:r>
              <a:rPr lang="de-CH" b="1" dirty="0">
                <a:solidFill>
                  <a:srgbClr val="FF0000"/>
                </a:solidFill>
              </a:rPr>
              <a:t>hart.  </a:t>
            </a:r>
            <a:r>
              <a:rPr lang="de-CH" dirty="0"/>
              <a:t>Weich geflogene Ecken sind Fehler. </a:t>
            </a:r>
          </a:p>
          <a:p>
            <a:pPr marL="285750" indent="-285750">
              <a:lnSpc>
                <a:spcPct val="150000"/>
              </a:lnSpc>
              <a:buFont typeface="Arial" panose="020B0604020202020204" pitchFamily="34" charset="0"/>
              <a:buChar char="•"/>
            </a:pPr>
            <a:r>
              <a:rPr lang="de-CH" dirty="0"/>
              <a:t>Entlang der </a:t>
            </a:r>
            <a:r>
              <a:rPr lang="de-CH" b="1" dirty="0">
                <a:solidFill>
                  <a:srgbClr val="FF0000"/>
                </a:solidFill>
              </a:rPr>
              <a:t>Basis </a:t>
            </a:r>
            <a:r>
              <a:rPr lang="de-CH" dirty="0"/>
              <a:t>beträgt die Breite. </a:t>
            </a:r>
            <a:r>
              <a:rPr lang="de-CH" u="sng" dirty="0"/>
              <a:t>inkl.</a:t>
            </a:r>
            <a:r>
              <a:rPr lang="de-CH" dirty="0"/>
              <a:t> beider Ecken, </a:t>
            </a:r>
            <a:r>
              <a:rPr lang="de-CH" b="1" dirty="0">
                <a:solidFill>
                  <a:srgbClr val="FF0000"/>
                </a:solidFill>
              </a:rPr>
              <a:t>1/8 Runde.</a:t>
            </a:r>
          </a:p>
          <a:p>
            <a:pPr marL="285750" indent="-285750">
              <a:lnSpc>
                <a:spcPct val="150000"/>
              </a:lnSpc>
              <a:buFont typeface="Arial" panose="020B0604020202020204" pitchFamily="34" charset="0"/>
              <a:buChar char="•"/>
            </a:pPr>
            <a:r>
              <a:rPr lang="de-CH" u="sng" dirty="0"/>
              <a:t>Aus Sicht des Piloten </a:t>
            </a:r>
            <a:r>
              <a:rPr lang="de-CH" dirty="0"/>
              <a:t>werden die Vertikalen (90°) </a:t>
            </a:r>
            <a:r>
              <a:rPr lang="de-CH" b="1" dirty="0">
                <a:solidFill>
                  <a:srgbClr val="FF0000"/>
                </a:solidFill>
              </a:rPr>
              <a:t>senkrecht </a:t>
            </a:r>
            <a:r>
              <a:rPr lang="de-CH" dirty="0"/>
              <a:t>zur Basis geflogen.</a:t>
            </a:r>
          </a:p>
          <a:p>
            <a:pPr marL="285750" indent="-285750">
              <a:buFont typeface="Arial" panose="020B0604020202020204" pitchFamily="34" charset="0"/>
              <a:buChar char="•"/>
            </a:pPr>
            <a:r>
              <a:rPr lang="de-CH" dirty="0"/>
              <a:t>Die obere Seite wird mit </a:t>
            </a:r>
            <a:r>
              <a:rPr lang="de-CH" b="1" dirty="0">
                <a:solidFill>
                  <a:srgbClr val="FF0000"/>
                </a:solidFill>
              </a:rPr>
              <a:t>45° Leinenwinkel </a:t>
            </a:r>
            <a:r>
              <a:rPr lang="de-CH" dirty="0"/>
              <a:t>geflogen. Sie </a:t>
            </a:r>
            <a:r>
              <a:rPr lang="de-CH" dirty="0" smtClean="0"/>
              <a:t>ist, auf der 45° Höhe, </a:t>
            </a:r>
            <a:r>
              <a:rPr lang="de-CH" dirty="0"/>
              <a:t>1/8 Runde breit, in Metern Länge jedoch </a:t>
            </a:r>
            <a:r>
              <a:rPr lang="de-CH" b="1" dirty="0" smtClean="0">
                <a:solidFill>
                  <a:srgbClr val="FF0000"/>
                </a:solidFill>
              </a:rPr>
              <a:t>kürzer </a:t>
            </a:r>
            <a:r>
              <a:rPr lang="de-CH" dirty="0" smtClean="0"/>
              <a:t>als die Breite auf der Basis.</a:t>
            </a:r>
            <a:endParaRPr lang="de-CH" dirty="0"/>
          </a:p>
          <a:p>
            <a:pPr marL="285750" indent="-285750">
              <a:lnSpc>
                <a:spcPct val="150000"/>
              </a:lnSpc>
              <a:buFont typeface="Arial" panose="020B0604020202020204" pitchFamily="34" charset="0"/>
              <a:buChar char="•"/>
            </a:pPr>
            <a:r>
              <a:rPr lang="de-CH" dirty="0"/>
              <a:t>Beide am </a:t>
            </a:r>
            <a:r>
              <a:rPr lang="de-CH" b="1" dirty="0">
                <a:solidFill>
                  <a:srgbClr val="FF0000"/>
                </a:solidFill>
              </a:rPr>
              <a:t>gleichen Ort.</a:t>
            </a:r>
          </a:p>
        </p:txBody>
      </p:sp>
    </p:spTree>
    <p:extLst>
      <p:ext uri="{BB962C8B-B14F-4D97-AF65-F5344CB8AC3E}">
        <p14:creationId xmlns:p14="http://schemas.microsoft.com/office/powerpoint/2010/main" val="1061078553"/>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14</a:t>
            </a:fld>
            <a:endParaRPr lang="de-CH" dirty="0"/>
          </a:p>
        </p:txBody>
      </p:sp>
      <p:sp>
        <p:nvSpPr>
          <p:cNvPr id="11" name="Textfeld 10"/>
          <p:cNvSpPr txBox="1"/>
          <p:nvPr/>
        </p:nvSpPr>
        <p:spPr>
          <a:xfrm>
            <a:off x="4832651" y="108000"/>
            <a:ext cx="7199061" cy="461665"/>
          </a:xfrm>
          <a:prstGeom prst="rect">
            <a:avLst/>
          </a:prstGeom>
          <a:noFill/>
        </p:spPr>
        <p:txBody>
          <a:bodyPr wrap="square" rtlCol="0">
            <a:spAutoFit/>
          </a:bodyPr>
          <a:lstStyle/>
          <a:p>
            <a:pPr algn="ctr"/>
            <a:r>
              <a:rPr lang="en-US" sz="2400" b="1" dirty="0"/>
              <a:t>Two consecutive inside triangular loops </a:t>
            </a:r>
            <a:r>
              <a:rPr lang="en-US" sz="2400" dirty="0"/>
              <a:t>(Rule 4.2.15.10) </a:t>
            </a:r>
            <a:endParaRPr lang="de-CH" sz="2400" dirty="0"/>
          </a:p>
        </p:txBody>
      </p:sp>
      <p:graphicFrame>
        <p:nvGraphicFramePr>
          <p:cNvPr id="2" name="Objekt 1"/>
          <p:cNvGraphicFramePr>
            <a:graphicFrameLocks noChangeAspect="1"/>
          </p:cNvGraphicFramePr>
          <p:nvPr>
            <p:extLst>
              <p:ext uri="{D42A27DB-BD31-4B8C-83A1-F6EECF244321}">
                <p14:modId xmlns:p14="http://schemas.microsoft.com/office/powerpoint/2010/main" val="3340623282"/>
              </p:ext>
            </p:extLst>
          </p:nvPr>
        </p:nvGraphicFramePr>
        <p:xfrm>
          <a:off x="2061709" y="686543"/>
          <a:ext cx="8197450" cy="4045557"/>
        </p:xfrm>
        <a:graphic>
          <a:graphicData uri="http://schemas.openxmlformats.org/presentationml/2006/ole">
            <mc:AlternateContent xmlns:mc="http://schemas.openxmlformats.org/markup-compatibility/2006">
              <mc:Choice xmlns:v="urn:schemas-microsoft-com:vml" Requires="v">
                <p:oleObj spid="_x0000_s9711" name="CorelDRAW" r:id="rId4" imgW="5507409" imgH="2717282" progId="CorelDRAW.Graphic.12">
                  <p:embed/>
                </p:oleObj>
              </mc:Choice>
              <mc:Fallback>
                <p:oleObj name="CorelDRAW" r:id="rId4" imgW="5507409" imgH="2717282" progId="CorelDRAW.Graphic.12">
                  <p:embed/>
                  <p:pic>
                    <p:nvPicPr>
                      <p:cNvPr id="0" name=""/>
                      <p:cNvPicPr/>
                      <p:nvPr/>
                    </p:nvPicPr>
                    <p:blipFill>
                      <a:blip r:embed="rId5"/>
                      <a:stretch>
                        <a:fillRect/>
                      </a:stretch>
                    </p:blipFill>
                    <p:spPr>
                      <a:xfrm>
                        <a:off x="2061709" y="686543"/>
                        <a:ext cx="8197450" cy="4045557"/>
                      </a:xfrm>
                      <a:prstGeom prst="rect">
                        <a:avLst/>
                      </a:prstGeom>
                    </p:spPr>
                  </p:pic>
                </p:oleObj>
              </mc:Fallback>
            </mc:AlternateContent>
          </a:graphicData>
        </a:graphic>
      </p:graphicFrame>
      <p:sp>
        <p:nvSpPr>
          <p:cNvPr id="7" name="Textfeld 6"/>
          <p:cNvSpPr txBox="1"/>
          <p:nvPr/>
        </p:nvSpPr>
        <p:spPr>
          <a:xfrm>
            <a:off x="1185863" y="4693598"/>
            <a:ext cx="9744075" cy="175432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dirty="0"/>
              <a:t>Alle Ecken </a:t>
            </a:r>
            <a:r>
              <a:rPr lang="de-CH" b="1" dirty="0">
                <a:solidFill>
                  <a:srgbClr val="FF0000"/>
                </a:solidFill>
              </a:rPr>
              <a:t>hart.  </a:t>
            </a:r>
            <a:r>
              <a:rPr lang="de-CH" dirty="0"/>
              <a:t>Weich geflogene Ecken sind Fehler. </a:t>
            </a:r>
          </a:p>
          <a:p>
            <a:pPr marL="285750" indent="-285750">
              <a:lnSpc>
                <a:spcPct val="150000"/>
              </a:lnSpc>
              <a:buFont typeface="Arial" panose="020B0604020202020204" pitchFamily="34" charset="0"/>
              <a:buChar char="•"/>
            </a:pPr>
            <a:r>
              <a:rPr lang="de-CH" dirty="0"/>
              <a:t>Entlang der </a:t>
            </a:r>
            <a:r>
              <a:rPr lang="de-CH" b="1" dirty="0">
                <a:solidFill>
                  <a:srgbClr val="FF0000"/>
                </a:solidFill>
              </a:rPr>
              <a:t>Basis </a:t>
            </a:r>
            <a:r>
              <a:rPr lang="de-CH" dirty="0"/>
              <a:t>beträgt die Breite. </a:t>
            </a:r>
            <a:r>
              <a:rPr lang="de-CH" u="sng" dirty="0"/>
              <a:t>inkl.</a:t>
            </a:r>
            <a:r>
              <a:rPr lang="de-CH" dirty="0"/>
              <a:t> beider Ecken, geringfügig mehr als </a:t>
            </a:r>
            <a:r>
              <a:rPr lang="de-CH" b="1" dirty="0">
                <a:solidFill>
                  <a:srgbClr val="FF0000"/>
                </a:solidFill>
              </a:rPr>
              <a:t>1/8 Runde (+)</a:t>
            </a:r>
          </a:p>
          <a:p>
            <a:pPr marL="285750" indent="-285750">
              <a:lnSpc>
                <a:spcPct val="150000"/>
              </a:lnSpc>
              <a:buFont typeface="Arial" panose="020B0604020202020204" pitchFamily="34" charset="0"/>
              <a:buChar char="•"/>
            </a:pPr>
            <a:r>
              <a:rPr lang="de-CH" dirty="0"/>
              <a:t>Die obere Ecke erreicht maximal </a:t>
            </a:r>
            <a:r>
              <a:rPr lang="de-CH" b="1" dirty="0">
                <a:solidFill>
                  <a:srgbClr val="FF0000"/>
                </a:solidFill>
              </a:rPr>
              <a:t>45° Leinenwinkel</a:t>
            </a:r>
            <a:endParaRPr lang="de-CH" dirty="0"/>
          </a:p>
          <a:p>
            <a:pPr marL="285750" indent="-285750">
              <a:lnSpc>
                <a:spcPct val="150000"/>
              </a:lnSpc>
              <a:buFont typeface="Arial" panose="020B0604020202020204" pitchFamily="34" charset="0"/>
              <a:buChar char="•"/>
            </a:pPr>
            <a:r>
              <a:rPr lang="de-CH" dirty="0"/>
              <a:t>Beide am </a:t>
            </a:r>
            <a:r>
              <a:rPr lang="de-CH" b="1" dirty="0">
                <a:solidFill>
                  <a:srgbClr val="FF0000"/>
                </a:solidFill>
              </a:rPr>
              <a:t>gleichen Ort</a:t>
            </a:r>
          </a:p>
        </p:txBody>
      </p:sp>
    </p:spTree>
    <p:extLst>
      <p:ext uri="{BB962C8B-B14F-4D97-AF65-F5344CB8AC3E}">
        <p14:creationId xmlns:p14="http://schemas.microsoft.com/office/powerpoint/2010/main" val="2508145231"/>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15</a:t>
            </a:fld>
            <a:endParaRPr lang="de-CH" dirty="0"/>
          </a:p>
        </p:txBody>
      </p:sp>
      <p:sp>
        <p:nvSpPr>
          <p:cNvPr id="11" name="Textfeld 10"/>
          <p:cNvSpPr txBox="1"/>
          <p:nvPr/>
        </p:nvSpPr>
        <p:spPr>
          <a:xfrm>
            <a:off x="5504203" y="108000"/>
            <a:ext cx="6544601" cy="461665"/>
          </a:xfrm>
          <a:prstGeom prst="rect">
            <a:avLst/>
          </a:prstGeom>
          <a:noFill/>
        </p:spPr>
        <p:txBody>
          <a:bodyPr wrap="square" rtlCol="0">
            <a:spAutoFit/>
          </a:bodyPr>
          <a:lstStyle/>
          <a:p>
            <a:pPr algn="ctr"/>
            <a:r>
              <a:rPr lang="en-US" sz="2400" b="1" dirty="0"/>
              <a:t>Two consecutive horizontal eight </a:t>
            </a:r>
            <a:r>
              <a:rPr lang="en-US" sz="2400" dirty="0"/>
              <a:t>(Rule 4.2.15.11)</a:t>
            </a:r>
            <a:endParaRPr lang="de-CH" sz="2400" dirty="0"/>
          </a:p>
        </p:txBody>
      </p:sp>
      <p:graphicFrame>
        <p:nvGraphicFramePr>
          <p:cNvPr id="3" name="Objekt 2"/>
          <p:cNvGraphicFramePr>
            <a:graphicFrameLocks noChangeAspect="1"/>
          </p:cNvGraphicFramePr>
          <p:nvPr>
            <p:extLst>
              <p:ext uri="{D42A27DB-BD31-4B8C-83A1-F6EECF244321}">
                <p14:modId xmlns:p14="http://schemas.microsoft.com/office/powerpoint/2010/main" val="111250950"/>
              </p:ext>
            </p:extLst>
          </p:nvPr>
        </p:nvGraphicFramePr>
        <p:xfrm>
          <a:off x="1836621" y="774751"/>
          <a:ext cx="8207218" cy="4048012"/>
        </p:xfrm>
        <a:graphic>
          <a:graphicData uri="http://schemas.openxmlformats.org/presentationml/2006/ole">
            <mc:AlternateContent xmlns:mc="http://schemas.openxmlformats.org/markup-compatibility/2006">
              <mc:Choice xmlns:v="urn:schemas-microsoft-com:vml" Requires="v">
                <p:oleObj spid="_x0000_s10734" name="CorelDRAW" r:id="rId4" imgW="5506720" imgH="2716938" progId="CorelDRAW.Graphic.12">
                  <p:embed/>
                </p:oleObj>
              </mc:Choice>
              <mc:Fallback>
                <p:oleObj name="CorelDRAW" r:id="rId4" imgW="5506720" imgH="2716938" progId="CorelDRAW.Graphic.12">
                  <p:embed/>
                  <p:pic>
                    <p:nvPicPr>
                      <p:cNvPr id="0" name=""/>
                      <p:cNvPicPr/>
                      <p:nvPr/>
                    </p:nvPicPr>
                    <p:blipFill>
                      <a:blip r:embed="rId5"/>
                      <a:stretch>
                        <a:fillRect/>
                      </a:stretch>
                    </p:blipFill>
                    <p:spPr>
                      <a:xfrm>
                        <a:off x="1836621" y="774751"/>
                        <a:ext cx="8207218" cy="4048012"/>
                      </a:xfrm>
                      <a:prstGeom prst="rect">
                        <a:avLst/>
                      </a:prstGeom>
                    </p:spPr>
                  </p:pic>
                </p:oleObj>
              </mc:Fallback>
            </mc:AlternateContent>
          </a:graphicData>
        </a:graphic>
      </p:graphicFrame>
      <p:sp>
        <p:nvSpPr>
          <p:cNvPr id="2" name="Textfeld 1"/>
          <p:cNvSpPr txBox="1"/>
          <p:nvPr/>
        </p:nvSpPr>
        <p:spPr>
          <a:xfrm>
            <a:off x="1800225" y="4727513"/>
            <a:ext cx="8610600" cy="175432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dirty="0"/>
              <a:t>Der höchste Punkt beider Loopings erreicht maximal </a:t>
            </a:r>
            <a:r>
              <a:rPr lang="de-CH" b="1" dirty="0">
                <a:solidFill>
                  <a:srgbClr val="FF0000"/>
                </a:solidFill>
              </a:rPr>
              <a:t>45° Leinenwinkel</a:t>
            </a:r>
            <a:r>
              <a:rPr lang="de-CH" dirty="0"/>
              <a:t> </a:t>
            </a:r>
          </a:p>
          <a:p>
            <a:pPr marL="285750" indent="-285750">
              <a:lnSpc>
                <a:spcPct val="150000"/>
              </a:lnSpc>
              <a:buFont typeface="Arial" panose="020B0604020202020204" pitchFamily="34" charset="0"/>
              <a:buChar char="•"/>
            </a:pPr>
            <a:r>
              <a:rPr lang="de-CH" dirty="0"/>
              <a:t>Die Loopings haben eine </a:t>
            </a:r>
            <a:r>
              <a:rPr lang="de-CH" b="1" dirty="0">
                <a:solidFill>
                  <a:srgbClr val="FF0000"/>
                </a:solidFill>
              </a:rPr>
              <a:t>kreisförmig runde Form</a:t>
            </a:r>
            <a:r>
              <a:rPr lang="de-CH" dirty="0"/>
              <a:t> und berühren sich </a:t>
            </a:r>
            <a:r>
              <a:rPr lang="de-CH" b="1" dirty="0">
                <a:solidFill>
                  <a:srgbClr val="FF0000"/>
                </a:solidFill>
              </a:rPr>
              <a:t>tangential</a:t>
            </a:r>
            <a:r>
              <a:rPr lang="de-CH" dirty="0"/>
              <a:t> </a:t>
            </a:r>
          </a:p>
          <a:p>
            <a:pPr marL="285750" indent="-285750">
              <a:lnSpc>
                <a:spcPct val="150000"/>
              </a:lnSpc>
              <a:buFont typeface="Arial" panose="020B0604020202020204" pitchFamily="34" charset="0"/>
              <a:buChar char="•"/>
            </a:pPr>
            <a:r>
              <a:rPr lang="de-CH" dirty="0"/>
              <a:t>Beim Durchfliegen der Kreuzung fliegt das Modell </a:t>
            </a:r>
            <a:r>
              <a:rPr lang="de-CH" u="sng" dirty="0"/>
              <a:t>sehr</a:t>
            </a:r>
            <a:r>
              <a:rPr lang="de-CH" dirty="0"/>
              <a:t> kurzfristig</a:t>
            </a:r>
            <a:r>
              <a:rPr lang="de-CH" u="sng" dirty="0"/>
              <a:t> </a:t>
            </a:r>
            <a:r>
              <a:rPr lang="de-CH" b="1" dirty="0">
                <a:solidFill>
                  <a:srgbClr val="FF0000"/>
                </a:solidFill>
              </a:rPr>
              <a:t>vertikal</a:t>
            </a:r>
            <a:r>
              <a:rPr lang="de-CH" dirty="0"/>
              <a:t> </a:t>
            </a:r>
          </a:p>
          <a:p>
            <a:pPr marL="285750" indent="-285750">
              <a:lnSpc>
                <a:spcPct val="150000"/>
              </a:lnSpc>
              <a:buFont typeface="Arial" panose="020B0604020202020204" pitchFamily="34" charset="0"/>
              <a:buChar char="•"/>
            </a:pPr>
            <a:r>
              <a:rPr lang="de-CH" dirty="0"/>
              <a:t>Alle Kreuzungen sind am </a:t>
            </a:r>
            <a:r>
              <a:rPr lang="de-CH" b="1" dirty="0">
                <a:solidFill>
                  <a:srgbClr val="FF0000"/>
                </a:solidFill>
              </a:rPr>
              <a:t>gleichen Ort</a:t>
            </a:r>
          </a:p>
        </p:txBody>
      </p:sp>
    </p:spTree>
    <p:extLst>
      <p:ext uri="{BB962C8B-B14F-4D97-AF65-F5344CB8AC3E}">
        <p14:creationId xmlns:p14="http://schemas.microsoft.com/office/powerpoint/2010/main" val="3657824445"/>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16</a:t>
            </a:fld>
            <a:endParaRPr lang="de-CH" dirty="0"/>
          </a:p>
        </p:txBody>
      </p:sp>
      <p:sp>
        <p:nvSpPr>
          <p:cNvPr id="11" name="Textfeld 10"/>
          <p:cNvSpPr txBox="1"/>
          <p:nvPr/>
        </p:nvSpPr>
        <p:spPr>
          <a:xfrm>
            <a:off x="4530240" y="108000"/>
            <a:ext cx="7526294" cy="461665"/>
          </a:xfrm>
          <a:prstGeom prst="rect">
            <a:avLst/>
          </a:prstGeom>
          <a:noFill/>
        </p:spPr>
        <p:txBody>
          <a:bodyPr wrap="square" rtlCol="0">
            <a:spAutoFit/>
          </a:bodyPr>
          <a:lstStyle/>
          <a:p>
            <a:pPr algn="ctr"/>
            <a:r>
              <a:rPr lang="en-US" sz="2400" b="1" dirty="0"/>
              <a:t>Two consecutive horizontal square eight </a:t>
            </a:r>
            <a:r>
              <a:rPr lang="en-US" sz="2400" dirty="0"/>
              <a:t>(Rule 4.2.15.12)</a:t>
            </a:r>
            <a:endParaRPr lang="de-CH" sz="2400" dirty="0"/>
          </a:p>
        </p:txBody>
      </p:sp>
      <p:graphicFrame>
        <p:nvGraphicFramePr>
          <p:cNvPr id="2" name="Objekt 1"/>
          <p:cNvGraphicFramePr>
            <a:graphicFrameLocks noChangeAspect="1"/>
          </p:cNvGraphicFramePr>
          <p:nvPr>
            <p:extLst>
              <p:ext uri="{D42A27DB-BD31-4B8C-83A1-F6EECF244321}">
                <p14:modId xmlns:p14="http://schemas.microsoft.com/office/powerpoint/2010/main" val="1367015025"/>
              </p:ext>
            </p:extLst>
          </p:nvPr>
        </p:nvGraphicFramePr>
        <p:xfrm>
          <a:off x="1880854" y="727885"/>
          <a:ext cx="8091821" cy="3991095"/>
        </p:xfrm>
        <a:graphic>
          <a:graphicData uri="http://schemas.openxmlformats.org/presentationml/2006/ole">
            <mc:AlternateContent xmlns:mc="http://schemas.openxmlformats.org/markup-compatibility/2006">
              <mc:Choice xmlns:v="urn:schemas-microsoft-com:vml" Requires="v">
                <p:oleObj spid="_x0000_s11756" name="CorelDRAW" r:id="rId4" imgW="5506720" imgH="2716938" progId="CorelDRAW.Graphic.12">
                  <p:embed/>
                </p:oleObj>
              </mc:Choice>
              <mc:Fallback>
                <p:oleObj name="CorelDRAW" r:id="rId4" imgW="5506720" imgH="2716938" progId="CorelDRAW.Graphic.12">
                  <p:embed/>
                  <p:pic>
                    <p:nvPicPr>
                      <p:cNvPr id="0" name=""/>
                      <p:cNvPicPr/>
                      <p:nvPr/>
                    </p:nvPicPr>
                    <p:blipFill>
                      <a:blip r:embed="rId5"/>
                      <a:stretch>
                        <a:fillRect/>
                      </a:stretch>
                    </p:blipFill>
                    <p:spPr>
                      <a:xfrm>
                        <a:off x="1880854" y="727885"/>
                        <a:ext cx="8091821" cy="3991095"/>
                      </a:xfrm>
                      <a:prstGeom prst="rect">
                        <a:avLst/>
                      </a:prstGeom>
                    </p:spPr>
                  </p:pic>
                </p:oleObj>
              </mc:Fallback>
            </mc:AlternateContent>
          </a:graphicData>
        </a:graphic>
      </p:graphicFrame>
      <p:sp>
        <p:nvSpPr>
          <p:cNvPr id="8" name="Textfeld 7"/>
          <p:cNvSpPr txBox="1"/>
          <p:nvPr/>
        </p:nvSpPr>
        <p:spPr>
          <a:xfrm>
            <a:off x="450218" y="4613964"/>
            <a:ext cx="11265531" cy="21698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dirty="0"/>
              <a:t>Alle Ecken </a:t>
            </a:r>
            <a:r>
              <a:rPr lang="de-CH" b="1" dirty="0">
                <a:solidFill>
                  <a:srgbClr val="FF0000"/>
                </a:solidFill>
              </a:rPr>
              <a:t>hart.  </a:t>
            </a:r>
            <a:r>
              <a:rPr lang="de-CH" dirty="0"/>
              <a:t>Weich geflogene Ecken sind Fehler. </a:t>
            </a:r>
          </a:p>
          <a:p>
            <a:pPr marL="285750" indent="-285750">
              <a:lnSpc>
                <a:spcPct val="150000"/>
              </a:lnSpc>
              <a:buFont typeface="Arial" panose="020B0604020202020204" pitchFamily="34" charset="0"/>
              <a:buChar char="•"/>
            </a:pPr>
            <a:r>
              <a:rPr lang="de-CH" dirty="0"/>
              <a:t>Entlang der </a:t>
            </a:r>
            <a:r>
              <a:rPr lang="de-CH" b="1" dirty="0">
                <a:solidFill>
                  <a:srgbClr val="FF0000"/>
                </a:solidFill>
              </a:rPr>
              <a:t>Basis </a:t>
            </a:r>
            <a:r>
              <a:rPr lang="de-CH" dirty="0"/>
              <a:t>beträgt die Breite. </a:t>
            </a:r>
            <a:r>
              <a:rPr lang="de-CH" u="sng" dirty="0"/>
              <a:t>inkl.</a:t>
            </a:r>
            <a:r>
              <a:rPr lang="de-CH" dirty="0"/>
              <a:t> beider Ecken, der einzelnen Loopings </a:t>
            </a:r>
            <a:r>
              <a:rPr lang="de-CH" b="1" dirty="0">
                <a:solidFill>
                  <a:srgbClr val="FF0000"/>
                </a:solidFill>
              </a:rPr>
              <a:t>1/8 Runde</a:t>
            </a:r>
          </a:p>
          <a:p>
            <a:pPr marL="285750" indent="-285750">
              <a:buFont typeface="Arial" panose="020B0604020202020204" pitchFamily="34" charset="0"/>
              <a:buChar char="•"/>
            </a:pPr>
            <a:r>
              <a:rPr lang="de-CH" dirty="0"/>
              <a:t>Die oberen Seiten werde mit </a:t>
            </a:r>
            <a:r>
              <a:rPr lang="de-CH" b="1" dirty="0">
                <a:solidFill>
                  <a:srgbClr val="FF0000"/>
                </a:solidFill>
              </a:rPr>
              <a:t>45° Leinenwinkel </a:t>
            </a:r>
            <a:r>
              <a:rPr lang="de-CH" dirty="0"/>
              <a:t>geflogen. Sie </a:t>
            </a:r>
            <a:r>
              <a:rPr lang="de-CH" dirty="0" smtClean="0"/>
              <a:t>sind, auf der 45° Höhe. </a:t>
            </a:r>
            <a:r>
              <a:rPr lang="de-CH" dirty="0"/>
              <a:t>je 1/8 Runde breit, in Metern Länge jedoch </a:t>
            </a:r>
            <a:r>
              <a:rPr lang="de-CH" b="1" dirty="0" smtClean="0">
                <a:solidFill>
                  <a:srgbClr val="FF0000"/>
                </a:solidFill>
              </a:rPr>
              <a:t>kürzer </a:t>
            </a:r>
            <a:r>
              <a:rPr lang="de-CH" dirty="0" smtClean="0"/>
              <a:t>als die Breiten auf der Basis.</a:t>
            </a:r>
            <a:endParaRPr lang="de-CH" dirty="0"/>
          </a:p>
          <a:p>
            <a:pPr marL="285750" indent="-285750">
              <a:lnSpc>
                <a:spcPct val="150000"/>
              </a:lnSpc>
              <a:buFont typeface="Arial" panose="020B0604020202020204" pitchFamily="34" charset="0"/>
              <a:buChar char="•"/>
            </a:pPr>
            <a:r>
              <a:rPr lang="de-CH" dirty="0"/>
              <a:t>Alle Kreuzungen sind am </a:t>
            </a:r>
            <a:r>
              <a:rPr lang="de-CH" b="1" dirty="0">
                <a:solidFill>
                  <a:srgbClr val="FF0000"/>
                </a:solidFill>
              </a:rPr>
              <a:t>gleichen Ort</a:t>
            </a:r>
          </a:p>
          <a:p>
            <a:endParaRPr lang="de-CH" dirty="0"/>
          </a:p>
        </p:txBody>
      </p:sp>
    </p:spTree>
    <p:extLst>
      <p:ext uri="{BB962C8B-B14F-4D97-AF65-F5344CB8AC3E}">
        <p14:creationId xmlns:p14="http://schemas.microsoft.com/office/powerpoint/2010/main" val="325436947"/>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18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17</a:t>
            </a:fld>
            <a:endParaRPr lang="de-CH" dirty="0"/>
          </a:p>
        </p:txBody>
      </p:sp>
      <p:sp>
        <p:nvSpPr>
          <p:cNvPr id="11" name="Textfeld 10"/>
          <p:cNvSpPr txBox="1"/>
          <p:nvPr/>
        </p:nvSpPr>
        <p:spPr>
          <a:xfrm>
            <a:off x="5960198" y="108000"/>
            <a:ext cx="6061382" cy="461665"/>
          </a:xfrm>
          <a:prstGeom prst="rect">
            <a:avLst/>
          </a:prstGeom>
          <a:noFill/>
        </p:spPr>
        <p:txBody>
          <a:bodyPr wrap="square" rtlCol="0">
            <a:spAutoFit/>
          </a:bodyPr>
          <a:lstStyle/>
          <a:p>
            <a:pPr algn="ctr"/>
            <a:r>
              <a:rPr lang="en-US" sz="2400" b="1" dirty="0"/>
              <a:t>Two consecutive vertical eight </a:t>
            </a:r>
            <a:r>
              <a:rPr lang="en-US" sz="2400" dirty="0"/>
              <a:t>(Rule 4.2.15.13)</a:t>
            </a:r>
            <a:endParaRPr lang="de-CH" sz="2400" dirty="0"/>
          </a:p>
        </p:txBody>
      </p:sp>
      <p:graphicFrame>
        <p:nvGraphicFramePr>
          <p:cNvPr id="3" name="Objekt 2"/>
          <p:cNvGraphicFramePr>
            <a:graphicFrameLocks noChangeAspect="1"/>
          </p:cNvGraphicFramePr>
          <p:nvPr>
            <p:extLst>
              <p:ext uri="{D42A27DB-BD31-4B8C-83A1-F6EECF244321}">
                <p14:modId xmlns:p14="http://schemas.microsoft.com/office/powerpoint/2010/main" val="2070826272"/>
              </p:ext>
            </p:extLst>
          </p:nvPr>
        </p:nvGraphicFramePr>
        <p:xfrm>
          <a:off x="845217" y="838200"/>
          <a:ext cx="6416407" cy="5188244"/>
        </p:xfrm>
        <a:graphic>
          <a:graphicData uri="http://schemas.openxmlformats.org/presentationml/2006/ole">
            <mc:AlternateContent xmlns:mc="http://schemas.openxmlformats.org/markup-compatibility/2006">
              <mc:Choice xmlns:v="urn:schemas-microsoft-com:vml" Requires="v">
                <p:oleObj spid="_x0000_s12780" name="CorelDRAW" r:id="rId4" imgW="5506720" imgH="4452998" progId="CorelDRAW.Graphic.12">
                  <p:embed/>
                </p:oleObj>
              </mc:Choice>
              <mc:Fallback>
                <p:oleObj name="CorelDRAW" r:id="rId4" imgW="5506720" imgH="4452998" progId="CorelDRAW.Graphic.12">
                  <p:embed/>
                  <p:pic>
                    <p:nvPicPr>
                      <p:cNvPr id="0" name=""/>
                      <p:cNvPicPr/>
                      <p:nvPr/>
                    </p:nvPicPr>
                    <p:blipFill>
                      <a:blip r:embed="rId5"/>
                      <a:stretch>
                        <a:fillRect/>
                      </a:stretch>
                    </p:blipFill>
                    <p:spPr>
                      <a:xfrm>
                        <a:off x="845217" y="838200"/>
                        <a:ext cx="6416407" cy="5188244"/>
                      </a:xfrm>
                      <a:prstGeom prst="rect">
                        <a:avLst/>
                      </a:prstGeom>
                    </p:spPr>
                  </p:pic>
                </p:oleObj>
              </mc:Fallback>
            </mc:AlternateContent>
          </a:graphicData>
        </a:graphic>
      </p:graphicFrame>
      <p:sp>
        <p:nvSpPr>
          <p:cNvPr id="2" name="Textfeld 1"/>
          <p:cNvSpPr txBox="1"/>
          <p:nvPr/>
        </p:nvSpPr>
        <p:spPr>
          <a:xfrm>
            <a:off x="7795514" y="663539"/>
            <a:ext cx="4114800" cy="28623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dirty="0"/>
              <a:t>Kreuzung auf </a:t>
            </a:r>
            <a:r>
              <a:rPr lang="de-CH" b="1" dirty="0">
                <a:solidFill>
                  <a:srgbClr val="FF0000"/>
                </a:solidFill>
              </a:rPr>
              <a:t>45°</a:t>
            </a:r>
            <a:r>
              <a:rPr lang="de-CH" dirty="0"/>
              <a:t> Leinenwinkel</a:t>
            </a:r>
          </a:p>
          <a:p>
            <a:pPr marL="285750" indent="-285750">
              <a:lnSpc>
                <a:spcPct val="150000"/>
              </a:lnSpc>
              <a:buFont typeface="Arial" panose="020B0604020202020204" pitchFamily="34" charset="0"/>
              <a:buChar char="•"/>
            </a:pPr>
            <a:r>
              <a:rPr lang="de-CH" dirty="0"/>
              <a:t>Höchster Punkt bei </a:t>
            </a:r>
            <a:r>
              <a:rPr lang="de-CH" b="1" dirty="0">
                <a:solidFill>
                  <a:srgbClr val="FF0000"/>
                </a:solidFill>
              </a:rPr>
              <a:t>90°</a:t>
            </a:r>
            <a:r>
              <a:rPr lang="de-CH" dirty="0"/>
              <a:t> Leinenwinkel</a:t>
            </a:r>
          </a:p>
          <a:p>
            <a:pPr marL="285750" indent="-285750">
              <a:lnSpc>
                <a:spcPct val="150000"/>
              </a:lnSpc>
              <a:buFont typeface="Arial" panose="020B0604020202020204" pitchFamily="34" charset="0"/>
              <a:buChar char="•"/>
            </a:pPr>
            <a:r>
              <a:rPr lang="de-CH" u="sng" dirty="0"/>
              <a:t>Sehr</a:t>
            </a:r>
            <a:r>
              <a:rPr lang="de-CH" dirty="0"/>
              <a:t> kurz </a:t>
            </a:r>
            <a:r>
              <a:rPr lang="de-CH" b="1" dirty="0">
                <a:solidFill>
                  <a:srgbClr val="FF0000"/>
                </a:solidFill>
              </a:rPr>
              <a:t>horizontal</a:t>
            </a:r>
            <a:r>
              <a:rPr lang="de-CH" dirty="0"/>
              <a:t> in der Kreuzung</a:t>
            </a:r>
            <a:endParaRPr lang="de-CH" b="1" dirty="0">
              <a:solidFill>
                <a:srgbClr val="FF0000"/>
              </a:solidFill>
            </a:endParaRPr>
          </a:p>
          <a:p>
            <a:pPr marL="285750" indent="-285750">
              <a:lnSpc>
                <a:spcPct val="150000"/>
              </a:lnSpc>
              <a:buFont typeface="Arial" panose="020B0604020202020204" pitchFamily="34" charset="0"/>
              <a:buChar char="•"/>
            </a:pPr>
            <a:r>
              <a:rPr lang="de-CH" dirty="0"/>
              <a:t>Loopings </a:t>
            </a:r>
            <a:r>
              <a:rPr lang="de-CH" b="1" dirty="0">
                <a:solidFill>
                  <a:srgbClr val="FF0000"/>
                </a:solidFill>
              </a:rPr>
              <a:t>kreisförmig runde Form </a:t>
            </a:r>
          </a:p>
          <a:p>
            <a:pPr marL="285750" indent="-285750">
              <a:lnSpc>
                <a:spcPct val="150000"/>
              </a:lnSpc>
              <a:buFont typeface="Arial" panose="020B0604020202020204" pitchFamily="34" charset="0"/>
              <a:buChar char="•"/>
            </a:pPr>
            <a:r>
              <a:rPr lang="de-CH" dirty="0"/>
              <a:t>Manöver unten/oben </a:t>
            </a:r>
            <a:r>
              <a:rPr lang="de-CH" b="1" dirty="0">
                <a:solidFill>
                  <a:srgbClr val="FF0000"/>
                </a:solidFill>
              </a:rPr>
              <a:t>symmetrisch</a:t>
            </a:r>
          </a:p>
          <a:p>
            <a:pPr marL="285750" indent="-285750">
              <a:lnSpc>
                <a:spcPct val="150000"/>
              </a:lnSpc>
              <a:buFont typeface="Arial" panose="020B0604020202020204" pitchFamily="34" charset="0"/>
              <a:buChar char="•"/>
            </a:pPr>
            <a:r>
              <a:rPr lang="de-CH" dirty="0"/>
              <a:t>Beide Achten am </a:t>
            </a:r>
            <a:r>
              <a:rPr lang="de-CH" b="1" dirty="0">
                <a:solidFill>
                  <a:srgbClr val="FF0000"/>
                </a:solidFill>
              </a:rPr>
              <a:t>gleichen Ort</a:t>
            </a:r>
          </a:p>
          <a:p>
            <a:endParaRPr lang="de-CH" dirty="0"/>
          </a:p>
        </p:txBody>
      </p:sp>
    </p:spTree>
    <p:extLst>
      <p:ext uri="{BB962C8B-B14F-4D97-AF65-F5344CB8AC3E}">
        <p14:creationId xmlns:p14="http://schemas.microsoft.com/office/powerpoint/2010/main" val="362997851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18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18</a:t>
            </a:fld>
            <a:endParaRPr lang="de-CH" dirty="0"/>
          </a:p>
        </p:txBody>
      </p:sp>
      <p:sp>
        <p:nvSpPr>
          <p:cNvPr id="11" name="Textfeld 10"/>
          <p:cNvSpPr txBox="1"/>
          <p:nvPr/>
        </p:nvSpPr>
        <p:spPr>
          <a:xfrm>
            <a:off x="8561205" y="108000"/>
            <a:ext cx="3486431" cy="461665"/>
          </a:xfrm>
          <a:prstGeom prst="rect">
            <a:avLst/>
          </a:prstGeom>
          <a:noFill/>
        </p:spPr>
        <p:txBody>
          <a:bodyPr wrap="square" rtlCol="0">
            <a:spAutoFit/>
          </a:bodyPr>
          <a:lstStyle/>
          <a:p>
            <a:pPr algn="ctr"/>
            <a:r>
              <a:rPr lang="de-CH" sz="2400" b="1" dirty="0"/>
              <a:t>Hourglass </a:t>
            </a:r>
            <a:r>
              <a:rPr lang="de-CH" sz="2400" dirty="0"/>
              <a:t>(Rule 4.2.15.14)</a:t>
            </a:r>
          </a:p>
        </p:txBody>
      </p:sp>
      <p:graphicFrame>
        <p:nvGraphicFramePr>
          <p:cNvPr id="2" name="Objekt 1"/>
          <p:cNvGraphicFramePr>
            <a:graphicFrameLocks noChangeAspect="1"/>
          </p:cNvGraphicFramePr>
          <p:nvPr>
            <p:extLst>
              <p:ext uri="{D42A27DB-BD31-4B8C-83A1-F6EECF244321}">
                <p14:modId xmlns:p14="http://schemas.microsoft.com/office/powerpoint/2010/main" val="3156098641"/>
              </p:ext>
            </p:extLst>
          </p:nvPr>
        </p:nvGraphicFramePr>
        <p:xfrm>
          <a:off x="1068803" y="723900"/>
          <a:ext cx="6516102" cy="5287642"/>
        </p:xfrm>
        <a:graphic>
          <a:graphicData uri="http://schemas.openxmlformats.org/presentationml/2006/ole">
            <mc:AlternateContent xmlns:mc="http://schemas.openxmlformats.org/markup-compatibility/2006">
              <mc:Choice xmlns:v="urn:schemas-microsoft-com:vml" Requires="v">
                <p:oleObj spid="_x0000_s13803" name="CorelDRAW" r:id="rId4" imgW="5506720" imgH="4468824" progId="CorelDRAW.Graphic.12">
                  <p:embed/>
                </p:oleObj>
              </mc:Choice>
              <mc:Fallback>
                <p:oleObj name="CorelDRAW" r:id="rId4" imgW="5506720" imgH="4468824" progId="CorelDRAW.Graphic.12">
                  <p:embed/>
                  <p:pic>
                    <p:nvPicPr>
                      <p:cNvPr id="0" name=""/>
                      <p:cNvPicPr/>
                      <p:nvPr/>
                    </p:nvPicPr>
                    <p:blipFill>
                      <a:blip r:embed="rId5"/>
                      <a:stretch>
                        <a:fillRect/>
                      </a:stretch>
                    </p:blipFill>
                    <p:spPr>
                      <a:xfrm>
                        <a:off x="1068803" y="723900"/>
                        <a:ext cx="6516102" cy="5287642"/>
                      </a:xfrm>
                      <a:prstGeom prst="rect">
                        <a:avLst/>
                      </a:prstGeom>
                    </p:spPr>
                  </p:pic>
                </p:oleObj>
              </mc:Fallback>
            </mc:AlternateContent>
          </a:graphicData>
        </a:graphic>
      </p:graphicFrame>
      <p:sp>
        <p:nvSpPr>
          <p:cNvPr id="3" name="Textfeld 2"/>
          <p:cNvSpPr txBox="1"/>
          <p:nvPr/>
        </p:nvSpPr>
        <p:spPr>
          <a:xfrm>
            <a:off x="7728743" y="609924"/>
            <a:ext cx="4318893" cy="3554819"/>
          </a:xfrm>
          <a:prstGeom prst="rect">
            <a:avLst/>
          </a:prstGeom>
          <a:noFill/>
        </p:spPr>
        <p:txBody>
          <a:bodyPr wrap="square" rtlCol="0">
            <a:spAutoFit/>
          </a:bodyPr>
          <a:lstStyle/>
          <a:p>
            <a:pPr marL="285750" indent="-285750">
              <a:buFont typeface="Arial" panose="020B0604020202020204" pitchFamily="34" charset="0"/>
              <a:buChar char="•"/>
            </a:pPr>
            <a:r>
              <a:rPr lang="de-CH" dirty="0"/>
              <a:t>Alle Ecken </a:t>
            </a:r>
            <a:r>
              <a:rPr lang="de-CH" b="1" dirty="0">
                <a:solidFill>
                  <a:srgbClr val="FF0000"/>
                </a:solidFill>
              </a:rPr>
              <a:t>hart.  </a:t>
            </a:r>
            <a:r>
              <a:rPr lang="de-CH" dirty="0"/>
              <a:t>Weich geflogene Ecken sind Fehler.</a:t>
            </a:r>
            <a:endParaRPr lang="de-CH" b="1" dirty="0">
              <a:solidFill>
                <a:srgbClr val="FF0000"/>
              </a:solidFill>
            </a:endParaRPr>
          </a:p>
          <a:p>
            <a:pPr marL="285750" indent="-285750">
              <a:buFont typeface="Arial" panose="020B0604020202020204" pitchFamily="34" charset="0"/>
              <a:buChar char="•"/>
            </a:pPr>
            <a:r>
              <a:rPr lang="de-CH" dirty="0"/>
              <a:t>Die Breite unten und oben ist geringfügig mehr als  </a:t>
            </a:r>
            <a:r>
              <a:rPr lang="de-CH" b="1" dirty="0">
                <a:solidFill>
                  <a:srgbClr val="FF0000"/>
                </a:solidFill>
              </a:rPr>
              <a:t>1/8 Runde (+)  </a:t>
            </a:r>
          </a:p>
          <a:p>
            <a:pPr marL="285750" indent="-285750">
              <a:lnSpc>
                <a:spcPct val="150000"/>
              </a:lnSpc>
              <a:buFont typeface="Arial" panose="020B0604020202020204" pitchFamily="34" charset="0"/>
              <a:buChar char="•"/>
            </a:pPr>
            <a:r>
              <a:rPr lang="de-CH" dirty="0"/>
              <a:t>Steig- und Sinkflug sind </a:t>
            </a:r>
            <a:r>
              <a:rPr lang="de-CH" b="1" dirty="0">
                <a:solidFill>
                  <a:srgbClr val="FF0000"/>
                </a:solidFill>
              </a:rPr>
              <a:t>gerade</a:t>
            </a:r>
            <a:r>
              <a:rPr lang="de-CH" dirty="0"/>
              <a:t> </a:t>
            </a:r>
          </a:p>
          <a:p>
            <a:pPr marL="285750" indent="-285750">
              <a:lnSpc>
                <a:spcPct val="150000"/>
              </a:lnSpc>
              <a:buFont typeface="Arial" panose="020B0604020202020204" pitchFamily="34" charset="0"/>
              <a:buChar char="•"/>
            </a:pPr>
            <a:r>
              <a:rPr lang="de-CH" dirty="0"/>
              <a:t>Kreuzung bei </a:t>
            </a:r>
            <a:r>
              <a:rPr lang="de-CH" b="1" dirty="0">
                <a:solidFill>
                  <a:srgbClr val="FF0000"/>
                </a:solidFill>
              </a:rPr>
              <a:t>45°</a:t>
            </a:r>
            <a:r>
              <a:rPr lang="de-CH" dirty="0"/>
              <a:t> Leinenwinkel</a:t>
            </a:r>
          </a:p>
          <a:p>
            <a:pPr marL="285750" indent="-285750">
              <a:lnSpc>
                <a:spcPct val="150000"/>
              </a:lnSpc>
              <a:buFont typeface="Arial" panose="020B0604020202020204" pitchFamily="34" charset="0"/>
              <a:buChar char="•"/>
            </a:pPr>
            <a:r>
              <a:rPr lang="de-CH" dirty="0"/>
              <a:t>Obere Seite </a:t>
            </a:r>
            <a:r>
              <a:rPr lang="de-CH" b="1" dirty="0">
                <a:solidFill>
                  <a:srgbClr val="FF0000"/>
                </a:solidFill>
              </a:rPr>
              <a:t>entlang Wingover </a:t>
            </a:r>
            <a:r>
              <a:rPr lang="de-CH" dirty="0"/>
              <a:t>Flugweg</a:t>
            </a:r>
          </a:p>
          <a:p>
            <a:pPr marL="285750" indent="-285750">
              <a:lnSpc>
                <a:spcPct val="150000"/>
              </a:lnSpc>
              <a:buFont typeface="Arial" panose="020B0604020202020204" pitchFamily="34" charset="0"/>
              <a:buChar char="•"/>
            </a:pPr>
            <a:r>
              <a:rPr lang="de-CH" dirty="0"/>
              <a:t>Obere Seite </a:t>
            </a:r>
            <a:r>
              <a:rPr lang="de-CH" b="1" dirty="0">
                <a:solidFill>
                  <a:srgbClr val="FF0000"/>
                </a:solidFill>
              </a:rPr>
              <a:t>nicht verdreht</a:t>
            </a:r>
          </a:p>
          <a:p>
            <a:pPr marL="285750" indent="-285750">
              <a:lnSpc>
                <a:spcPct val="150000"/>
              </a:lnSpc>
              <a:buFont typeface="Arial" panose="020B0604020202020204" pitchFamily="34" charset="0"/>
              <a:buChar char="•"/>
            </a:pPr>
            <a:r>
              <a:rPr lang="de-CH" dirty="0"/>
              <a:t>Manöver unten/oben </a:t>
            </a:r>
            <a:r>
              <a:rPr lang="de-CH" b="1" dirty="0">
                <a:solidFill>
                  <a:srgbClr val="FF0000"/>
                </a:solidFill>
              </a:rPr>
              <a:t>symmetrisch</a:t>
            </a:r>
          </a:p>
          <a:p>
            <a:endParaRPr lang="de-CH" dirty="0"/>
          </a:p>
        </p:txBody>
      </p:sp>
    </p:spTree>
    <p:extLst>
      <p:ext uri="{BB962C8B-B14F-4D97-AF65-F5344CB8AC3E}">
        <p14:creationId xmlns:p14="http://schemas.microsoft.com/office/powerpoint/2010/main" val="9003843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19</a:t>
            </a:fld>
            <a:endParaRPr lang="de-CH" dirty="0"/>
          </a:p>
        </p:txBody>
      </p:sp>
      <p:sp>
        <p:nvSpPr>
          <p:cNvPr id="11" name="Textfeld 10"/>
          <p:cNvSpPr txBox="1"/>
          <p:nvPr/>
        </p:nvSpPr>
        <p:spPr>
          <a:xfrm>
            <a:off x="5722486" y="108000"/>
            <a:ext cx="6311469" cy="461665"/>
          </a:xfrm>
          <a:prstGeom prst="rect">
            <a:avLst/>
          </a:prstGeom>
          <a:noFill/>
        </p:spPr>
        <p:txBody>
          <a:bodyPr wrap="square" rtlCol="0">
            <a:spAutoFit/>
          </a:bodyPr>
          <a:lstStyle/>
          <a:p>
            <a:pPr algn="ctr"/>
            <a:r>
              <a:rPr lang="en-US" sz="2400" b="1" dirty="0"/>
              <a:t>Two consecutive overhead eight </a:t>
            </a:r>
            <a:r>
              <a:rPr lang="en-US" sz="2400" dirty="0"/>
              <a:t>(Rule 4.2.15.15)</a:t>
            </a:r>
            <a:endParaRPr lang="de-CH" sz="2400" dirty="0"/>
          </a:p>
        </p:txBody>
      </p:sp>
      <p:graphicFrame>
        <p:nvGraphicFramePr>
          <p:cNvPr id="3" name="Objekt 2"/>
          <p:cNvGraphicFramePr>
            <a:graphicFrameLocks noChangeAspect="1"/>
          </p:cNvGraphicFramePr>
          <p:nvPr>
            <p:extLst>
              <p:ext uri="{D42A27DB-BD31-4B8C-83A1-F6EECF244321}">
                <p14:modId xmlns:p14="http://schemas.microsoft.com/office/powerpoint/2010/main" val="3467403509"/>
              </p:ext>
            </p:extLst>
          </p:nvPr>
        </p:nvGraphicFramePr>
        <p:xfrm>
          <a:off x="838200" y="835216"/>
          <a:ext cx="7049262" cy="4456337"/>
        </p:xfrm>
        <a:graphic>
          <a:graphicData uri="http://schemas.openxmlformats.org/presentationml/2006/ole">
            <mc:AlternateContent xmlns:mc="http://schemas.openxmlformats.org/markup-compatibility/2006">
              <mc:Choice xmlns:v="urn:schemas-microsoft-com:vml" Requires="v">
                <p:oleObj spid="_x0000_s14849" name="CorelDRAW" r:id="rId4" imgW="5507409" imgH="3481754" progId="CorelDRAW.Graphic.12">
                  <p:embed/>
                </p:oleObj>
              </mc:Choice>
              <mc:Fallback>
                <p:oleObj name="CorelDRAW" r:id="rId4" imgW="5507409" imgH="3481754" progId="CorelDRAW.Graphic.12">
                  <p:embed/>
                  <p:pic>
                    <p:nvPicPr>
                      <p:cNvPr id="0" name=""/>
                      <p:cNvPicPr/>
                      <p:nvPr/>
                    </p:nvPicPr>
                    <p:blipFill>
                      <a:blip r:embed="rId5"/>
                      <a:stretch>
                        <a:fillRect/>
                      </a:stretch>
                    </p:blipFill>
                    <p:spPr>
                      <a:xfrm>
                        <a:off x="838200" y="835216"/>
                        <a:ext cx="7049262" cy="4456337"/>
                      </a:xfrm>
                      <a:prstGeom prst="rect">
                        <a:avLst/>
                      </a:prstGeom>
                    </p:spPr>
                  </p:pic>
                </p:oleObj>
              </mc:Fallback>
            </mc:AlternateContent>
          </a:graphicData>
        </a:graphic>
      </p:graphicFrame>
      <p:sp>
        <p:nvSpPr>
          <p:cNvPr id="7" name="Textfeld 6"/>
          <p:cNvSpPr txBox="1"/>
          <p:nvPr/>
        </p:nvSpPr>
        <p:spPr>
          <a:xfrm>
            <a:off x="8024211" y="723686"/>
            <a:ext cx="3851972" cy="412420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b="1" dirty="0">
                <a:solidFill>
                  <a:srgbClr val="FF0000"/>
                </a:solidFill>
              </a:rPr>
              <a:t>Gleich </a:t>
            </a:r>
            <a:r>
              <a:rPr lang="de-CH" dirty="0"/>
              <a:t>grosse, </a:t>
            </a:r>
            <a:r>
              <a:rPr lang="de-CH" b="1" dirty="0">
                <a:solidFill>
                  <a:srgbClr val="FF0000"/>
                </a:solidFill>
              </a:rPr>
              <a:t>runde </a:t>
            </a:r>
            <a:r>
              <a:rPr lang="de-CH" dirty="0"/>
              <a:t>Loopings</a:t>
            </a:r>
          </a:p>
          <a:p>
            <a:pPr marL="285750" indent="-285750">
              <a:lnSpc>
                <a:spcPct val="150000"/>
              </a:lnSpc>
              <a:buFont typeface="Arial" panose="020B0604020202020204" pitchFamily="34" charset="0"/>
              <a:buChar char="•"/>
            </a:pPr>
            <a:r>
              <a:rPr lang="de-CH" dirty="0"/>
              <a:t>Tiefste Punkte </a:t>
            </a:r>
            <a:r>
              <a:rPr lang="de-CH" b="1" dirty="0">
                <a:solidFill>
                  <a:srgbClr val="FF0000"/>
                </a:solidFill>
              </a:rPr>
              <a:t>45°</a:t>
            </a:r>
            <a:r>
              <a:rPr lang="de-CH" dirty="0"/>
              <a:t> Leinenwinkel</a:t>
            </a:r>
          </a:p>
          <a:p>
            <a:pPr marL="285750" indent="-285750">
              <a:lnSpc>
                <a:spcPct val="150000"/>
              </a:lnSpc>
              <a:spcAft>
                <a:spcPts val="600"/>
              </a:spcAft>
              <a:buFont typeface="Arial" panose="020B0604020202020204" pitchFamily="34" charset="0"/>
              <a:buChar char="•"/>
            </a:pPr>
            <a:r>
              <a:rPr lang="de-CH" dirty="0"/>
              <a:t>Start/Ende bei </a:t>
            </a:r>
            <a:r>
              <a:rPr lang="de-CH" b="1" dirty="0">
                <a:solidFill>
                  <a:srgbClr val="FF0000"/>
                </a:solidFill>
              </a:rPr>
              <a:t>90°</a:t>
            </a:r>
            <a:r>
              <a:rPr lang="de-CH" dirty="0"/>
              <a:t> Leinenwinkel</a:t>
            </a:r>
          </a:p>
          <a:p>
            <a:pPr marL="285750" indent="-285750">
              <a:spcAft>
                <a:spcPts val="600"/>
              </a:spcAft>
              <a:buFont typeface="Arial" panose="020B0604020202020204" pitchFamily="34" charset="0"/>
              <a:buChar char="•"/>
            </a:pPr>
            <a:r>
              <a:rPr lang="de-CH" dirty="0"/>
              <a:t>Achse der Achten </a:t>
            </a:r>
            <a:r>
              <a:rPr lang="de-CH" b="1" dirty="0">
                <a:solidFill>
                  <a:srgbClr val="FF0000"/>
                </a:solidFill>
              </a:rPr>
              <a:t>90</a:t>
            </a:r>
            <a:r>
              <a:rPr lang="de-CH" b="1" baseline="30000" dirty="0">
                <a:solidFill>
                  <a:srgbClr val="FF0000"/>
                </a:solidFill>
              </a:rPr>
              <a:t>o</a:t>
            </a:r>
            <a:r>
              <a:rPr lang="de-CH" dirty="0"/>
              <a:t> zu Wingover</a:t>
            </a:r>
            <a:br>
              <a:rPr lang="de-CH" dirty="0"/>
            </a:br>
            <a:r>
              <a:rPr lang="de-CH" dirty="0"/>
              <a:t>Path</a:t>
            </a:r>
          </a:p>
          <a:p>
            <a:pPr marL="285750" indent="-285750">
              <a:buFont typeface="Arial" panose="020B0604020202020204" pitchFamily="34" charset="0"/>
              <a:buChar char="•"/>
            </a:pPr>
            <a:r>
              <a:rPr lang="de-CH" dirty="0"/>
              <a:t>In der Kreuzung </a:t>
            </a:r>
            <a:r>
              <a:rPr lang="de-CH" u="sng" dirty="0"/>
              <a:t>sehr</a:t>
            </a:r>
            <a:r>
              <a:rPr lang="de-CH" dirty="0"/>
              <a:t> kurz auf </a:t>
            </a:r>
            <a:r>
              <a:rPr lang="de-CH" b="1" dirty="0">
                <a:solidFill>
                  <a:srgbClr val="FF0000"/>
                </a:solidFill>
              </a:rPr>
              <a:t>Wingover Path</a:t>
            </a:r>
          </a:p>
          <a:p>
            <a:pPr marL="285750" indent="-285750">
              <a:lnSpc>
                <a:spcPct val="150000"/>
              </a:lnSpc>
              <a:buFont typeface="Arial" panose="020B0604020202020204" pitchFamily="34" charset="0"/>
              <a:buChar char="•"/>
            </a:pPr>
            <a:r>
              <a:rPr lang="de-CH" dirty="0"/>
              <a:t>Manöver links/rechts </a:t>
            </a:r>
            <a:r>
              <a:rPr lang="de-CH" b="1" dirty="0">
                <a:solidFill>
                  <a:srgbClr val="FF0000"/>
                </a:solidFill>
              </a:rPr>
              <a:t>symmetrisch</a:t>
            </a:r>
          </a:p>
          <a:p>
            <a:pPr marL="285750" indent="-285750">
              <a:lnSpc>
                <a:spcPct val="150000"/>
              </a:lnSpc>
              <a:buFont typeface="Arial" panose="020B0604020202020204" pitchFamily="34" charset="0"/>
              <a:buChar char="•"/>
            </a:pPr>
            <a:r>
              <a:rPr lang="de-CH" dirty="0"/>
              <a:t>Manöver vorne/hinten </a:t>
            </a:r>
            <a:r>
              <a:rPr lang="de-CH" b="1" dirty="0">
                <a:solidFill>
                  <a:srgbClr val="FF0000"/>
                </a:solidFill>
              </a:rPr>
              <a:t>symmetrisch</a:t>
            </a:r>
          </a:p>
          <a:p>
            <a:pPr marL="285750" indent="-285750">
              <a:lnSpc>
                <a:spcPct val="150000"/>
              </a:lnSpc>
              <a:buFont typeface="Arial" panose="020B0604020202020204" pitchFamily="34" charset="0"/>
              <a:buChar char="•"/>
            </a:pPr>
            <a:r>
              <a:rPr lang="de-CH" dirty="0"/>
              <a:t>Beide Achten am </a:t>
            </a:r>
            <a:r>
              <a:rPr lang="de-CH" b="1" dirty="0">
                <a:solidFill>
                  <a:srgbClr val="FF0000"/>
                </a:solidFill>
              </a:rPr>
              <a:t>gleichen Ort</a:t>
            </a:r>
          </a:p>
          <a:p>
            <a:endParaRPr lang="de-CH" dirty="0"/>
          </a:p>
        </p:txBody>
      </p:sp>
    </p:spTree>
    <p:extLst>
      <p:ext uri="{BB962C8B-B14F-4D97-AF65-F5344CB8AC3E}">
        <p14:creationId xmlns:p14="http://schemas.microsoft.com/office/powerpoint/2010/main" val="304792925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4038600" y="6356349"/>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2</a:t>
            </a:fld>
            <a:endParaRPr lang="de-CH" dirty="0"/>
          </a:p>
        </p:txBody>
      </p:sp>
      <p:pic>
        <p:nvPicPr>
          <p:cNvPr id="8" name="Bild 1" descr="fakof2_logo"/>
          <p:cNvPicPr/>
          <p:nvPr/>
        </p:nvPicPr>
        <p:blipFill>
          <a:blip r:embed="rId3">
            <a:extLst>
              <a:ext uri="{28A0092B-C50C-407E-A947-70E740481C1C}">
                <a14:useLocalDpi xmlns:a14="http://schemas.microsoft.com/office/drawing/2010/main" val="0"/>
              </a:ext>
            </a:extLst>
          </a:blip>
          <a:srcRect/>
          <a:stretch>
            <a:fillRect/>
          </a:stretch>
        </p:blipFill>
        <p:spPr bwMode="auto">
          <a:xfrm>
            <a:off x="639774" y="661672"/>
            <a:ext cx="2122714" cy="2013858"/>
          </a:xfrm>
          <a:prstGeom prst="rect">
            <a:avLst/>
          </a:prstGeom>
          <a:noFill/>
          <a:ln>
            <a:noFill/>
          </a:ln>
        </p:spPr>
      </p:pic>
      <p:sp>
        <p:nvSpPr>
          <p:cNvPr id="2" name="Textfeld 1"/>
          <p:cNvSpPr txBox="1"/>
          <p:nvPr/>
        </p:nvSpPr>
        <p:spPr>
          <a:xfrm>
            <a:off x="5753994" y="546044"/>
            <a:ext cx="5902777" cy="3847207"/>
          </a:xfrm>
          <a:prstGeom prst="rect">
            <a:avLst/>
          </a:prstGeom>
          <a:noFill/>
        </p:spPr>
        <p:txBody>
          <a:bodyPr wrap="square" rtlCol="0">
            <a:spAutoFit/>
          </a:bodyPr>
          <a:lstStyle/>
          <a:p>
            <a:r>
              <a:rPr lang="de-CH" sz="3200" b="1" dirty="0" smtClean="0"/>
              <a:t>Empfehlungen </a:t>
            </a:r>
            <a:r>
              <a:rPr lang="de-CH" sz="3200" b="1" dirty="0"/>
              <a:t>für Punktrichter und Piloten F2B</a:t>
            </a:r>
          </a:p>
          <a:p>
            <a:pPr marL="457200" indent="-457200">
              <a:lnSpc>
                <a:spcPct val="150000"/>
              </a:lnSpc>
              <a:buFont typeface="+mj-lt"/>
              <a:buAutoNum type="arabicPeriod"/>
            </a:pPr>
            <a:r>
              <a:rPr lang="de-CH" sz="2400" b="1" dirty="0"/>
              <a:t>Reglemente</a:t>
            </a:r>
          </a:p>
          <a:p>
            <a:pPr marL="457200" indent="-457200">
              <a:lnSpc>
                <a:spcPct val="150000"/>
              </a:lnSpc>
              <a:buFont typeface="+mj-lt"/>
              <a:buAutoNum type="arabicPeriod"/>
            </a:pPr>
            <a:r>
              <a:rPr lang="de-CH" sz="2400" b="1" dirty="0"/>
              <a:t>Flugfiguren und kritische Punkte</a:t>
            </a:r>
          </a:p>
          <a:p>
            <a:pPr marL="457200" indent="-457200">
              <a:lnSpc>
                <a:spcPct val="150000"/>
              </a:lnSpc>
              <a:buFont typeface="+mj-lt"/>
              <a:buAutoNum type="arabicPeriod"/>
            </a:pPr>
            <a:r>
              <a:rPr lang="de-CH" sz="2400" b="1" dirty="0" smtClean="0"/>
              <a:t>Bewertung</a:t>
            </a:r>
            <a:endParaRPr lang="de-CH" sz="2400" b="1" dirty="0"/>
          </a:p>
          <a:p>
            <a:pPr marL="457200" indent="-457200">
              <a:lnSpc>
                <a:spcPct val="150000"/>
              </a:lnSpc>
              <a:buFont typeface="+mj-lt"/>
              <a:buAutoNum type="arabicPeriod"/>
            </a:pPr>
            <a:r>
              <a:rPr lang="de-CH" sz="2400" b="1" dirty="0"/>
              <a:t>Typische Fehler</a:t>
            </a:r>
          </a:p>
          <a:p>
            <a:pPr marL="457200" indent="-457200">
              <a:lnSpc>
                <a:spcPct val="150000"/>
              </a:lnSpc>
              <a:buFont typeface="+mj-lt"/>
              <a:buAutoNum type="arabicPeriod"/>
            </a:pPr>
            <a:r>
              <a:rPr lang="de-CH" sz="2400" b="1" dirty="0"/>
              <a:t>Fehlergewichtung und Notengebung</a:t>
            </a:r>
          </a:p>
        </p:txBody>
      </p:sp>
      <p:sp>
        <p:nvSpPr>
          <p:cNvPr id="11" name="Textfeld 10"/>
          <p:cNvSpPr txBox="1"/>
          <p:nvPr/>
        </p:nvSpPr>
        <p:spPr>
          <a:xfrm>
            <a:off x="553562" y="2896916"/>
            <a:ext cx="4059381" cy="923330"/>
          </a:xfrm>
          <a:prstGeom prst="rect">
            <a:avLst/>
          </a:prstGeom>
          <a:noFill/>
        </p:spPr>
        <p:txBody>
          <a:bodyPr wrap="square" rtlCol="0">
            <a:spAutoFit/>
          </a:bodyPr>
          <a:lstStyle/>
          <a:p>
            <a:r>
              <a:rPr lang="de-CH" dirty="0"/>
              <a:t>Fachkommission Fesselflug </a:t>
            </a:r>
            <a:r>
              <a:rPr lang="de-CH" dirty="0" smtClean="0"/>
              <a:t>F2 Schweizerischer </a:t>
            </a:r>
            <a:r>
              <a:rPr lang="de-CH" dirty="0"/>
              <a:t>Modellflugverband SMV</a:t>
            </a:r>
          </a:p>
          <a:p>
            <a:endParaRPr lang="de-CH" dirty="0"/>
          </a:p>
        </p:txBody>
      </p:sp>
      <p:sp>
        <p:nvSpPr>
          <p:cNvPr id="12" name="Textfeld 11"/>
          <p:cNvSpPr txBox="1"/>
          <p:nvPr/>
        </p:nvSpPr>
        <p:spPr>
          <a:xfrm>
            <a:off x="534247" y="4784139"/>
            <a:ext cx="10920074" cy="1200329"/>
          </a:xfrm>
          <a:prstGeom prst="rect">
            <a:avLst/>
          </a:prstGeom>
          <a:noFill/>
        </p:spPr>
        <p:txBody>
          <a:bodyPr wrap="square" rtlCol="0">
            <a:spAutoFit/>
          </a:bodyPr>
          <a:lstStyle/>
          <a:p>
            <a:r>
              <a:rPr lang="de-CH" sz="2400" b="1" dirty="0"/>
              <a:t>Zweck dieser Empfehlungen ist es, </a:t>
            </a:r>
            <a:r>
              <a:rPr lang="de-CH" sz="2400" b="1" dirty="0" smtClean="0"/>
              <a:t>den nationalen </a:t>
            </a:r>
            <a:r>
              <a:rPr lang="de-CH" sz="2400" b="1" dirty="0"/>
              <a:t>Modellflugorganisationen Hinweise zur </a:t>
            </a:r>
            <a:r>
              <a:rPr lang="de-CH" sz="2400" b="1" dirty="0" smtClean="0"/>
              <a:t>international einheitlichen </a:t>
            </a:r>
            <a:r>
              <a:rPr lang="de-CH" sz="2400" b="1" dirty="0"/>
              <a:t>Ausbildung von Punktrichtern für die Bewertung von F2B Flügen zur Verfügung zu stellen. </a:t>
            </a:r>
            <a:endParaRPr lang="de-CH" dirty="0"/>
          </a:p>
        </p:txBody>
      </p:sp>
    </p:spTree>
    <p:extLst>
      <p:ext uri="{BB962C8B-B14F-4D97-AF65-F5344CB8AC3E}">
        <p14:creationId xmlns:p14="http://schemas.microsoft.com/office/powerpoint/2010/main" val="19328430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18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20</a:t>
            </a:fld>
            <a:endParaRPr lang="de-CH" dirty="0"/>
          </a:p>
        </p:txBody>
      </p:sp>
      <p:sp>
        <p:nvSpPr>
          <p:cNvPr id="11" name="Textfeld 10"/>
          <p:cNvSpPr txBox="1"/>
          <p:nvPr/>
        </p:nvSpPr>
        <p:spPr>
          <a:xfrm>
            <a:off x="6301801" y="108000"/>
            <a:ext cx="5730737" cy="461665"/>
          </a:xfrm>
          <a:prstGeom prst="rect">
            <a:avLst/>
          </a:prstGeom>
          <a:noFill/>
        </p:spPr>
        <p:txBody>
          <a:bodyPr wrap="square" rtlCol="0">
            <a:spAutoFit/>
          </a:bodyPr>
          <a:lstStyle/>
          <a:p>
            <a:pPr algn="ctr"/>
            <a:r>
              <a:rPr lang="en-US" sz="2400" b="1" dirty="0"/>
              <a:t>Four-leaf clover </a:t>
            </a:r>
            <a:r>
              <a:rPr lang="de-CH" sz="2400" b="1" dirty="0"/>
              <a:t>manoeuvre</a:t>
            </a:r>
            <a:r>
              <a:rPr lang="en-US" sz="2400" b="1" dirty="0"/>
              <a:t> </a:t>
            </a:r>
            <a:r>
              <a:rPr lang="en-US" sz="2400" dirty="0"/>
              <a:t>(Rule 4.2.15.16) </a:t>
            </a:r>
            <a:endParaRPr lang="de-CH" sz="2400" dirty="0"/>
          </a:p>
        </p:txBody>
      </p:sp>
      <p:sp>
        <p:nvSpPr>
          <p:cNvPr id="3" name="Textfeld 2"/>
          <p:cNvSpPr txBox="1"/>
          <p:nvPr/>
        </p:nvSpPr>
        <p:spPr>
          <a:xfrm>
            <a:off x="6513816" y="771525"/>
            <a:ext cx="5306709" cy="5078313"/>
          </a:xfrm>
          <a:prstGeom prst="rect">
            <a:avLst/>
          </a:prstGeom>
          <a:noFill/>
        </p:spPr>
        <p:txBody>
          <a:bodyPr wrap="square" rtlCol="0">
            <a:spAutoFit/>
          </a:bodyPr>
          <a:lstStyle/>
          <a:p>
            <a:pPr marL="285750" indent="-285750">
              <a:buFont typeface="Arial" panose="020B0604020202020204" pitchFamily="34" charset="0"/>
              <a:buChar char="•"/>
            </a:pPr>
            <a:r>
              <a:rPr lang="de-CH" b="1" dirty="0">
                <a:solidFill>
                  <a:srgbClr val="FF0000"/>
                </a:solidFill>
              </a:rPr>
              <a:t>4 </a:t>
            </a:r>
            <a:r>
              <a:rPr lang="de-CH" b="1" u="sng" dirty="0">
                <a:solidFill>
                  <a:srgbClr val="FF0000"/>
                </a:solidFill>
              </a:rPr>
              <a:t>kreis</a:t>
            </a:r>
            <a:r>
              <a:rPr lang="de-CH" b="1" dirty="0">
                <a:solidFill>
                  <a:srgbClr val="FF0000"/>
                </a:solidFill>
              </a:rPr>
              <a:t>förmige</a:t>
            </a:r>
            <a:r>
              <a:rPr lang="de-CH" dirty="0">
                <a:solidFill>
                  <a:srgbClr val="FF0000"/>
                </a:solidFill>
              </a:rPr>
              <a:t> </a:t>
            </a:r>
            <a:r>
              <a:rPr lang="de-CH" dirty="0"/>
              <a:t>ca.</a:t>
            </a:r>
            <a:r>
              <a:rPr lang="de-CH" dirty="0">
                <a:solidFill>
                  <a:srgbClr val="FF0000"/>
                </a:solidFill>
              </a:rPr>
              <a:t> </a:t>
            </a:r>
            <a:r>
              <a:rPr lang="de-CH" dirty="0"/>
              <a:t>¾  Loopings </a:t>
            </a:r>
            <a:r>
              <a:rPr lang="de-CH" b="1" u="sng" dirty="0">
                <a:solidFill>
                  <a:srgbClr val="FF0000"/>
                </a:solidFill>
              </a:rPr>
              <a:t>gleicher</a:t>
            </a:r>
            <a:r>
              <a:rPr lang="de-CH" b="1" dirty="0">
                <a:solidFill>
                  <a:srgbClr val="FF0000"/>
                </a:solidFill>
              </a:rPr>
              <a:t> Grösse.</a:t>
            </a:r>
          </a:p>
          <a:p>
            <a:pPr marL="285750" indent="-285750">
              <a:buFont typeface="Arial" panose="020B0604020202020204" pitchFamily="34" charset="0"/>
              <a:buChar char="•"/>
            </a:pPr>
            <a:endParaRPr lang="de-CH" u="sng" dirty="0"/>
          </a:p>
          <a:p>
            <a:pPr marL="285750" indent="-285750">
              <a:buFont typeface="Arial" panose="020B0604020202020204" pitchFamily="34" charset="0"/>
              <a:buChar char="•"/>
            </a:pPr>
            <a:r>
              <a:rPr lang="de-CH" dirty="0"/>
              <a:t>Der Einflug kann von </a:t>
            </a:r>
            <a:r>
              <a:rPr lang="de-CH" dirty="0" smtClean="0"/>
              <a:t>der Basis unten </a:t>
            </a:r>
            <a:r>
              <a:rPr lang="de-CH" b="1" dirty="0">
                <a:solidFill>
                  <a:srgbClr val="FF0000"/>
                </a:solidFill>
              </a:rPr>
              <a:t>oder</a:t>
            </a:r>
            <a:r>
              <a:rPr lang="de-CH" dirty="0"/>
              <a:t> </a:t>
            </a:r>
            <a:r>
              <a:rPr lang="de-CH" dirty="0" smtClean="0"/>
              <a:t>auf </a:t>
            </a:r>
            <a:r>
              <a:rPr lang="de-CH" dirty="0"/>
              <a:t>einer Höhe von </a:t>
            </a:r>
            <a:r>
              <a:rPr lang="de-CH" b="1" dirty="0">
                <a:solidFill>
                  <a:srgbClr val="FF0000"/>
                </a:solidFill>
              </a:rPr>
              <a:t>38°</a:t>
            </a:r>
            <a:r>
              <a:rPr lang="de-CH" dirty="0"/>
              <a:t> Leinenwinkel erfolgen</a:t>
            </a:r>
            <a:r>
              <a:rPr lang="de-CH" dirty="0" smtClean="0">
                <a:solidFill>
                  <a:srgbClr val="FF0000"/>
                </a:solidFill>
              </a:rPr>
              <a:t>.**</a:t>
            </a:r>
            <a:endParaRPr lang="de-CH" dirty="0">
              <a:solidFill>
                <a:srgbClr val="FF0000"/>
              </a:solidFill>
            </a:endParaRPr>
          </a:p>
          <a:p>
            <a:pPr marL="285750" indent="-285750">
              <a:buFont typeface="Arial" panose="020B0604020202020204" pitchFamily="34" charset="0"/>
              <a:buChar char="•"/>
            </a:pPr>
            <a:endParaRPr lang="de-CH" dirty="0"/>
          </a:p>
          <a:p>
            <a:pPr marL="285750" indent="-285750">
              <a:buFont typeface="Arial" panose="020B0604020202020204" pitchFamily="34" charset="0"/>
              <a:buChar char="•"/>
            </a:pPr>
            <a:r>
              <a:rPr lang="de-CH" dirty="0"/>
              <a:t>Obere Loopings tangential zum </a:t>
            </a:r>
            <a:r>
              <a:rPr lang="de-CH" b="1" dirty="0">
                <a:solidFill>
                  <a:srgbClr val="FF0000"/>
                </a:solidFill>
              </a:rPr>
              <a:t>90°</a:t>
            </a:r>
            <a:r>
              <a:rPr lang="de-CH" dirty="0"/>
              <a:t> </a:t>
            </a:r>
            <a:r>
              <a:rPr lang="de-CH" b="1" dirty="0">
                <a:solidFill>
                  <a:srgbClr val="FF0000"/>
                </a:solidFill>
              </a:rPr>
              <a:t>Wingover Path</a:t>
            </a:r>
          </a:p>
          <a:p>
            <a:endParaRPr lang="de-CH" b="1" dirty="0">
              <a:solidFill>
                <a:srgbClr val="FF0000"/>
              </a:solidFill>
            </a:endParaRPr>
          </a:p>
          <a:p>
            <a:pPr marL="285750" indent="-285750">
              <a:buFont typeface="Arial" panose="020B0604020202020204" pitchFamily="34" charset="0"/>
              <a:buChar char="•"/>
            </a:pPr>
            <a:r>
              <a:rPr lang="de-CH" dirty="0"/>
              <a:t>«Horizontale» Verbindungslinien entlang einem um 45° nach oben geneigten Grosskreis.</a:t>
            </a:r>
          </a:p>
          <a:p>
            <a:pPr marL="285750" indent="-285750">
              <a:buFont typeface="Arial" panose="020B0604020202020204" pitchFamily="34" charset="0"/>
              <a:buChar char="•"/>
            </a:pPr>
            <a:endParaRPr lang="de-CH" dirty="0"/>
          </a:p>
          <a:p>
            <a:pPr marL="285750" indent="-285750">
              <a:buFont typeface="Arial" panose="020B0604020202020204" pitchFamily="34" charset="0"/>
              <a:buChar char="•"/>
            </a:pPr>
            <a:r>
              <a:rPr lang="de-CH" dirty="0"/>
              <a:t>Untere Loopings </a:t>
            </a:r>
            <a:r>
              <a:rPr lang="de-CH" b="1" dirty="0">
                <a:solidFill>
                  <a:srgbClr val="FF0000"/>
                </a:solidFill>
              </a:rPr>
              <a:t>tangential</a:t>
            </a:r>
            <a:r>
              <a:rPr lang="de-CH" dirty="0"/>
              <a:t> zur Basis und zur vertikalen Achse.</a:t>
            </a:r>
          </a:p>
          <a:p>
            <a:pPr marL="285750" indent="-285750">
              <a:buFont typeface="Arial" panose="020B0604020202020204" pitchFamily="34" charset="0"/>
              <a:buChar char="•"/>
            </a:pPr>
            <a:endParaRPr lang="de-CH" dirty="0"/>
          </a:p>
          <a:p>
            <a:pPr marL="285750" indent="-285750">
              <a:buFont typeface="Arial" panose="020B0604020202020204" pitchFamily="34" charset="0"/>
              <a:buChar char="•"/>
            </a:pPr>
            <a:r>
              <a:rPr lang="de-CH" dirty="0"/>
              <a:t>Vertikale Verbindungslinien </a:t>
            </a:r>
            <a:r>
              <a:rPr lang="de-CH" b="1" dirty="0">
                <a:solidFill>
                  <a:srgbClr val="FF0000"/>
                </a:solidFill>
              </a:rPr>
              <a:t>90°</a:t>
            </a:r>
            <a:r>
              <a:rPr lang="de-CH" dirty="0"/>
              <a:t> senkrecht zur Basis</a:t>
            </a:r>
          </a:p>
          <a:p>
            <a:pPr marL="285750" indent="-285750">
              <a:buFont typeface="Arial" panose="020B0604020202020204" pitchFamily="34" charset="0"/>
              <a:buChar char="•"/>
            </a:pPr>
            <a:endParaRPr lang="de-CH" dirty="0"/>
          </a:p>
          <a:p>
            <a:pPr marL="285750" indent="-285750">
              <a:buFont typeface="Arial" panose="020B0604020202020204" pitchFamily="34" charset="0"/>
              <a:buChar char="•"/>
            </a:pPr>
            <a:r>
              <a:rPr lang="de-CH" dirty="0"/>
              <a:t>Manöver links/rechts </a:t>
            </a:r>
            <a:r>
              <a:rPr lang="de-CH" b="1" dirty="0">
                <a:solidFill>
                  <a:srgbClr val="FF0000"/>
                </a:solidFill>
              </a:rPr>
              <a:t>symmetrisch</a:t>
            </a:r>
          </a:p>
          <a:p>
            <a:pPr marL="285750" indent="-285750">
              <a:buFont typeface="Arial" panose="020B0604020202020204" pitchFamily="34" charset="0"/>
              <a:buChar char="•"/>
            </a:pPr>
            <a:endParaRPr lang="de-CH" b="1" dirty="0">
              <a:solidFill>
                <a:srgbClr val="FF0000"/>
              </a:solidFill>
            </a:endParaRPr>
          </a:p>
          <a:p>
            <a:pPr marL="285750" indent="-285750">
              <a:buFont typeface="Arial" panose="020B0604020202020204" pitchFamily="34" charset="0"/>
              <a:buChar char="•"/>
            </a:pPr>
            <a:r>
              <a:rPr lang="de-CH" dirty="0"/>
              <a:t>Manöver obere/untere Hälfte </a:t>
            </a:r>
            <a:r>
              <a:rPr lang="de-CH" b="1" dirty="0">
                <a:solidFill>
                  <a:srgbClr val="FF0000"/>
                </a:solidFill>
              </a:rPr>
              <a:t>symmetrisch</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94" y="387042"/>
            <a:ext cx="5730737" cy="5444200"/>
          </a:xfrm>
          <a:prstGeom prst="rect">
            <a:avLst/>
          </a:prstGeom>
        </p:spPr>
      </p:pic>
    </p:spTree>
    <p:extLst>
      <p:ext uri="{BB962C8B-B14F-4D97-AF65-F5344CB8AC3E}">
        <p14:creationId xmlns:p14="http://schemas.microsoft.com/office/powerpoint/2010/main" val="46456460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4000">
              <a:schemeClr val="accent6">
                <a:lumMod val="96000"/>
                <a:lumOff val="4000"/>
                <a:alpha val="23000"/>
              </a:schemeClr>
            </a:gs>
            <a:gs pos="35000">
              <a:srgbClr val="B5D2EC">
                <a:alpha val="84000"/>
              </a:srgbClr>
            </a:gs>
            <a:gs pos="40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83702" y="6356349"/>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21</a:t>
            </a:fld>
            <a:endParaRPr lang="de-CH" dirty="0"/>
          </a:p>
        </p:txBody>
      </p:sp>
      <p:sp>
        <p:nvSpPr>
          <p:cNvPr id="11" name="Textfeld 10"/>
          <p:cNvSpPr txBox="1"/>
          <p:nvPr/>
        </p:nvSpPr>
        <p:spPr>
          <a:xfrm>
            <a:off x="7344951" y="108000"/>
            <a:ext cx="4689006" cy="461665"/>
          </a:xfrm>
          <a:prstGeom prst="rect">
            <a:avLst/>
          </a:prstGeom>
          <a:noFill/>
        </p:spPr>
        <p:txBody>
          <a:bodyPr wrap="square" rtlCol="0">
            <a:spAutoFit/>
          </a:bodyPr>
          <a:lstStyle/>
          <a:p>
            <a:pPr algn="ctr"/>
            <a:r>
              <a:rPr lang="de-CH" sz="2400" dirty="0"/>
              <a:t>Landing manoeuvre (Rule 4.2.15.17) </a:t>
            </a:r>
          </a:p>
        </p:txBody>
      </p:sp>
      <p:graphicFrame>
        <p:nvGraphicFramePr>
          <p:cNvPr id="3" name="Objekt 2"/>
          <p:cNvGraphicFramePr>
            <a:graphicFrameLocks noChangeAspect="1"/>
          </p:cNvGraphicFramePr>
          <p:nvPr>
            <p:extLst>
              <p:ext uri="{D42A27DB-BD31-4B8C-83A1-F6EECF244321}">
                <p14:modId xmlns:p14="http://schemas.microsoft.com/office/powerpoint/2010/main" val="3150483562"/>
              </p:ext>
            </p:extLst>
          </p:nvPr>
        </p:nvGraphicFramePr>
        <p:xfrm>
          <a:off x="728404" y="1036721"/>
          <a:ext cx="10625396" cy="3458077"/>
        </p:xfrm>
        <a:graphic>
          <a:graphicData uri="http://schemas.openxmlformats.org/presentationml/2006/ole">
            <mc:AlternateContent xmlns:mc="http://schemas.openxmlformats.org/markup-compatibility/2006">
              <mc:Choice xmlns:v="urn:schemas-microsoft-com:vml" Requires="v">
                <p:oleObj spid="_x0000_s15871" name="CorelDRAW" r:id="rId4" imgW="5507409" imgH="1792828" progId="CorelDRAW.Graphic.12">
                  <p:embed/>
                </p:oleObj>
              </mc:Choice>
              <mc:Fallback>
                <p:oleObj name="CorelDRAW" r:id="rId4" imgW="5507409" imgH="1792828" progId="CorelDRAW.Graphic.12">
                  <p:embed/>
                  <p:pic>
                    <p:nvPicPr>
                      <p:cNvPr id="0" name=""/>
                      <p:cNvPicPr/>
                      <p:nvPr/>
                    </p:nvPicPr>
                    <p:blipFill>
                      <a:blip r:embed="rId5"/>
                      <a:stretch>
                        <a:fillRect/>
                      </a:stretch>
                    </p:blipFill>
                    <p:spPr>
                      <a:xfrm>
                        <a:off x="728404" y="1036721"/>
                        <a:ext cx="10625396" cy="3458077"/>
                      </a:xfrm>
                      <a:prstGeom prst="rect">
                        <a:avLst/>
                      </a:prstGeom>
                    </p:spPr>
                  </p:pic>
                </p:oleObj>
              </mc:Fallback>
            </mc:AlternateContent>
          </a:graphicData>
        </a:graphic>
      </p:graphicFrame>
      <p:sp>
        <p:nvSpPr>
          <p:cNvPr id="2" name="Textfeld 1"/>
          <p:cNvSpPr txBox="1"/>
          <p:nvPr/>
        </p:nvSpPr>
        <p:spPr>
          <a:xfrm>
            <a:off x="1518978" y="4380671"/>
            <a:ext cx="8463222" cy="216982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de-CH" dirty="0"/>
              <a:t>Die Landung </a:t>
            </a:r>
            <a:r>
              <a:rPr lang="de-CH" b="1" dirty="0">
                <a:solidFill>
                  <a:srgbClr val="FF0000"/>
                </a:solidFill>
              </a:rPr>
              <a:t>beginnt</a:t>
            </a:r>
            <a:r>
              <a:rPr lang="de-CH" dirty="0"/>
              <a:t>, wenn das </a:t>
            </a:r>
            <a:r>
              <a:rPr lang="de-CH" dirty="0" smtClean="0"/>
              <a:t>Modell antriebslos </a:t>
            </a:r>
            <a:r>
              <a:rPr lang="de-CH" dirty="0"/>
              <a:t>die Basishöhe von </a:t>
            </a:r>
            <a:r>
              <a:rPr lang="de-CH" b="1" dirty="0">
                <a:solidFill>
                  <a:srgbClr val="FF0000"/>
                </a:solidFill>
              </a:rPr>
              <a:t>1.5 m</a:t>
            </a:r>
            <a:r>
              <a:rPr lang="de-CH" dirty="0"/>
              <a:t> (+/- 30 cm) </a:t>
            </a:r>
            <a:r>
              <a:rPr lang="de-CH" b="1" dirty="0" smtClean="0">
                <a:solidFill>
                  <a:srgbClr val="FF0000"/>
                </a:solidFill>
              </a:rPr>
              <a:t>verlässt.</a:t>
            </a:r>
            <a:endParaRPr lang="de-CH" dirty="0"/>
          </a:p>
          <a:p>
            <a:pPr marL="342900" indent="-342900">
              <a:lnSpc>
                <a:spcPct val="150000"/>
              </a:lnSpc>
              <a:buFont typeface="Arial" panose="020B0604020202020204" pitchFamily="34" charset="0"/>
              <a:buChar char="•"/>
            </a:pPr>
            <a:r>
              <a:rPr lang="de-CH" b="1" dirty="0">
                <a:solidFill>
                  <a:srgbClr val="FF0000"/>
                </a:solidFill>
              </a:rPr>
              <a:t>Ab diesem Ort </a:t>
            </a:r>
            <a:r>
              <a:rPr lang="de-CH" dirty="0"/>
              <a:t>beträgt die Länge des Sinkfluges </a:t>
            </a:r>
            <a:r>
              <a:rPr lang="de-CH" b="1" dirty="0">
                <a:solidFill>
                  <a:srgbClr val="FF0000"/>
                </a:solidFill>
              </a:rPr>
              <a:t>1 Runde bis zum </a:t>
            </a:r>
            <a:r>
              <a:rPr lang="de-CH" b="1" dirty="0" smtClean="0">
                <a:solidFill>
                  <a:srgbClr val="FF0000"/>
                </a:solidFill>
              </a:rPr>
              <a:t>Aufsetzen.</a:t>
            </a:r>
            <a:endParaRPr lang="de-CH" b="1" dirty="0">
              <a:solidFill>
                <a:srgbClr val="FF0000"/>
              </a:solidFill>
            </a:endParaRPr>
          </a:p>
          <a:p>
            <a:pPr marL="342900" indent="-342900">
              <a:lnSpc>
                <a:spcPct val="150000"/>
              </a:lnSpc>
              <a:buFont typeface="Arial" panose="020B0604020202020204" pitchFamily="34" charset="0"/>
              <a:buChar char="•"/>
            </a:pPr>
            <a:r>
              <a:rPr lang="de-CH" dirty="0"/>
              <a:t>Der Sinkflug erfolgt </a:t>
            </a:r>
            <a:r>
              <a:rPr lang="de-CH" b="1" dirty="0">
                <a:solidFill>
                  <a:srgbClr val="FF0000"/>
                </a:solidFill>
              </a:rPr>
              <a:t>gleichmässig</a:t>
            </a:r>
            <a:r>
              <a:rPr lang="de-CH" dirty="0"/>
              <a:t> mit einem konstanten </a:t>
            </a:r>
            <a:r>
              <a:rPr lang="de-CH" dirty="0" smtClean="0"/>
              <a:t>Anflugwinkel. </a:t>
            </a:r>
            <a:endParaRPr lang="de-CH" dirty="0"/>
          </a:p>
          <a:p>
            <a:pPr marL="342900" indent="-342900">
              <a:lnSpc>
                <a:spcPct val="150000"/>
              </a:lnSpc>
              <a:buFont typeface="Arial" panose="020B0604020202020204" pitchFamily="34" charset="0"/>
              <a:buChar char="•"/>
            </a:pPr>
            <a:r>
              <a:rPr lang="de-CH" dirty="0"/>
              <a:t>Das Manöver, und damit auch der Flug, </a:t>
            </a:r>
            <a:r>
              <a:rPr lang="de-CH" b="1" dirty="0">
                <a:solidFill>
                  <a:srgbClr val="FF0000"/>
                </a:solidFill>
              </a:rPr>
              <a:t>endet mit dem Stillstand</a:t>
            </a:r>
            <a:r>
              <a:rPr lang="de-CH" dirty="0"/>
              <a:t> des </a:t>
            </a:r>
            <a:r>
              <a:rPr lang="de-CH" dirty="0" smtClean="0"/>
              <a:t>Modell.</a:t>
            </a:r>
            <a:endParaRPr lang="de-CH" dirty="0"/>
          </a:p>
        </p:txBody>
      </p:sp>
    </p:spTree>
    <p:extLst>
      <p:ext uri="{BB962C8B-B14F-4D97-AF65-F5344CB8AC3E}">
        <p14:creationId xmlns:p14="http://schemas.microsoft.com/office/powerpoint/2010/main" val="1478315369"/>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159471" y="3138755"/>
            <a:ext cx="7716253" cy="2822986"/>
          </a:xfrm>
        </p:spPr>
        <p:txBody>
          <a:bodyPr>
            <a:normAutofit fontScale="25000" lnSpcReduction="20000"/>
          </a:bodyPr>
          <a:lstStyle/>
          <a:p>
            <a:pPr algn="l" hangingPunct="0">
              <a:lnSpc>
                <a:spcPct val="170000"/>
              </a:lnSpc>
              <a:spcBef>
                <a:spcPts val="0"/>
              </a:spcBef>
            </a:pPr>
            <a:r>
              <a:rPr lang="en-GB" sz="9600" b="1" dirty="0"/>
              <a:t>ANNEX 4 B  </a:t>
            </a:r>
            <a:r>
              <a:rPr lang="en-GB" sz="9600" dirty="0"/>
              <a:t>- </a:t>
            </a:r>
            <a:r>
              <a:rPr lang="en-GB" sz="9600" b="1" dirty="0"/>
              <a:t>CLASS F2B  AEROBATICS JUDGES’ GUIDE</a:t>
            </a:r>
          </a:p>
          <a:p>
            <a:pPr algn="l" hangingPunct="0">
              <a:lnSpc>
                <a:spcPct val="170000"/>
              </a:lnSpc>
              <a:spcBef>
                <a:spcPts val="0"/>
              </a:spcBef>
            </a:pPr>
            <a:r>
              <a:rPr lang="de-CH" sz="9600" dirty="0"/>
              <a:t>Die als </a:t>
            </a:r>
            <a:r>
              <a:rPr lang="de-CH" sz="9600" u="sng" dirty="0"/>
              <a:t>Empfehlungen</a:t>
            </a:r>
            <a:r>
              <a:rPr lang="de-CH" sz="9600" dirty="0"/>
              <a:t> zu verstehenden Hinweise im Judges’ Guide unterstützen die nationalen Modellflugorganisationen in ihren Bestrebungen zur </a:t>
            </a:r>
            <a:r>
              <a:rPr lang="de-CH" sz="9600" u="sng" dirty="0" smtClean="0"/>
              <a:t>standardisierten </a:t>
            </a:r>
            <a:r>
              <a:rPr lang="de-CH" sz="9600" dirty="0"/>
              <a:t>Ausbildung von F2B Punktrichtern und Piloten.  </a:t>
            </a:r>
          </a:p>
          <a:p>
            <a:endParaRPr lang="de-CH" dirty="0"/>
          </a:p>
        </p:txBody>
      </p:sp>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22</a:t>
            </a:fld>
            <a:endParaRPr lang="de-CH" dirty="0"/>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l="21636" t="3045" r="8001" b="-3045"/>
          <a:stretch/>
        </p:blipFill>
        <p:spPr>
          <a:xfrm>
            <a:off x="216568" y="215757"/>
            <a:ext cx="3597442" cy="5845996"/>
          </a:xfrm>
          <a:prstGeom prst="rect">
            <a:avLst/>
          </a:prstGeom>
        </p:spPr>
      </p:pic>
      <p:sp>
        <p:nvSpPr>
          <p:cNvPr id="2" name="Textfeld 1"/>
          <p:cNvSpPr txBox="1"/>
          <p:nvPr/>
        </p:nvSpPr>
        <p:spPr>
          <a:xfrm>
            <a:off x="4043190" y="319490"/>
            <a:ext cx="6103345" cy="584775"/>
          </a:xfrm>
          <a:prstGeom prst="rect">
            <a:avLst/>
          </a:prstGeom>
          <a:noFill/>
        </p:spPr>
        <p:txBody>
          <a:bodyPr wrap="square" rtlCol="0">
            <a:spAutoFit/>
          </a:bodyPr>
          <a:lstStyle/>
          <a:p>
            <a:r>
              <a:rPr lang="de-CH" sz="3200" b="1" dirty="0"/>
              <a:t>3. </a:t>
            </a:r>
            <a:r>
              <a:rPr lang="de-CH" sz="3200" b="1" dirty="0" smtClean="0"/>
              <a:t>Bewertung</a:t>
            </a:r>
            <a:endParaRPr lang="de-CH" sz="3200" b="1" dirty="0"/>
          </a:p>
        </p:txBody>
      </p:sp>
    </p:spTree>
    <p:extLst>
      <p:ext uri="{BB962C8B-B14F-4D97-AF65-F5344CB8AC3E}">
        <p14:creationId xmlns:p14="http://schemas.microsoft.com/office/powerpoint/2010/main" val="2668689826"/>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296230" y="4552984"/>
            <a:ext cx="9327929" cy="1690350"/>
          </a:xfrm>
        </p:spPr>
        <p:txBody>
          <a:bodyPr>
            <a:normAutofit fontScale="92500" lnSpcReduction="20000"/>
          </a:bodyPr>
          <a:lstStyle/>
          <a:p>
            <a:pPr algn="l" hangingPunct="0">
              <a:lnSpc>
                <a:spcPct val="120000"/>
              </a:lnSpc>
              <a:spcBef>
                <a:spcPts val="0"/>
              </a:spcBef>
            </a:pPr>
            <a:r>
              <a:rPr lang="de-CH" sz="2600" b="1" dirty="0"/>
              <a:t>Ungeachtet</a:t>
            </a:r>
            <a:r>
              <a:rPr lang="en-US" sz="2600" b="1" dirty="0"/>
              <a:t> der Person, </a:t>
            </a:r>
            <a:r>
              <a:rPr lang="de-CH" sz="2600" b="1" dirty="0"/>
              <a:t>ohne</a:t>
            </a:r>
            <a:r>
              <a:rPr lang="en-US" sz="2600" b="1" dirty="0"/>
              <a:t> </a:t>
            </a:r>
            <a:r>
              <a:rPr lang="de-CH" sz="2600" b="1" dirty="0"/>
              <a:t>Berücksichtigung</a:t>
            </a:r>
            <a:r>
              <a:rPr lang="en-US" sz="2600" b="1" dirty="0"/>
              <a:t> vorgängiger Leistungen und unbeeinflusst durch Bauart oder Technik des Modells, besteht die einzige Aufgabe des Punktrichters darin, Abweichungen von den </a:t>
            </a:r>
            <a:r>
              <a:rPr lang="en-US" sz="2600" b="1" dirty="0" err="1" smtClean="0"/>
              <a:t>Reglementen</a:t>
            </a:r>
            <a:r>
              <a:rPr lang="en-US" sz="2600" b="1" dirty="0" smtClean="0"/>
              <a:t> </a:t>
            </a:r>
            <a:r>
              <a:rPr lang="en-US" sz="2600" b="1" dirty="0"/>
              <a:t>zu erkennen und diese als Fehler zu bewerten.</a:t>
            </a:r>
          </a:p>
          <a:p>
            <a:endParaRPr lang="de-CH" dirty="0"/>
          </a:p>
        </p:txBody>
      </p:sp>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23</a:t>
            </a:fld>
            <a:endParaRPr lang="de-CH" dirty="0"/>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783" y="978501"/>
            <a:ext cx="4314825" cy="3238500"/>
          </a:xfrm>
          <a:prstGeom prst="rect">
            <a:avLst/>
          </a:prstGeom>
        </p:spPr>
      </p:pic>
    </p:spTree>
    <p:extLst>
      <p:ext uri="{BB962C8B-B14F-4D97-AF65-F5344CB8AC3E}">
        <p14:creationId xmlns:p14="http://schemas.microsoft.com/office/powerpoint/2010/main" val="2749592504"/>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5000"/>
          </a:stretch>
        </a:blipFill>
        <a:effectLst/>
      </p:bgPr>
    </p:bg>
    <p:spTree>
      <p:nvGrpSpPr>
        <p:cNvPr id="1" name=""/>
        <p:cNvGrpSpPr/>
        <p:nvPr/>
      </p:nvGrpSpPr>
      <p:grpSpPr>
        <a:xfrm>
          <a:off x="0" y="0"/>
          <a:ext cx="0" cy="0"/>
          <a:chOff x="0" y="0"/>
          <a:chExt cx="0" cy="0"/>
        </a:xfrm>
      </p:grpSpPr>
      <p:sp>
        <p:nvSpPr>
          <p:cNvPr id="82" name="Datumsplatzhalter 81"/>
          <p:cNvSpPr>
            <a:spLocks noGrp="1"/>
          </p:cNvSpPr>
          <p:nvPr>
            <p:ph type="dt" sz="half" idx="10"/>
          </p:nvPr>
        </p:nvSpPr>
        <p:spPr>
          <a:xfrm>
            <a:off x="838200" y="6356350"/>
            <a:ext cx="1475342" cy="365125"/>
          </a:xfrm>
        </p:spPr>
        <p:txBody>
          <a:bodyPr/>
          <a:lstStyle/>
          <a:p>
            <a:r>
              <a:rPr lang="de-DE" smtClean="0">
                <a:solidFill>
                  <a:schemeClr val="tx1">
                    <a:lumMod val="65000"/>
                    <a:lumOff val="35000"/>
                  </a:schemeClr>
                </a:solidFill>
              </a:rPr>
              <a:t>2. Dezember 2019</a:t>
            </a:r>
            <a:endParaRPr lang="de-CH" dirty="0">
              <a:solidFill>
                <a:schemeClr val="tx1">
                  <a:lumMod val="65000"/>
                  <a:lumOff val="35000"/>
                </a:schemeClr>
              </a:solidFill>
            </a:endParaRPr>
          </a:p>
        </p:txBody>
      </p:sp>
      <p:sp>
        <p:nvSpPr>
          <p:cNvPr id="83" name="Fußzeilenplatzhalter 82"/>
          <p:cNvSpPr>
            <a:spLocks noGrp="1"/>
          </p:cNvSpPr>
          <p:nvPr>
            <p:ph type="ftr" sz="quarter" idx="11"/>
          </p:nvPr>
        </p:nvSpPr>
        <p:spPr>
          <a:xfrm>
            <a:off x="5260906" y="6346519"/>
            <a:ext cx="2545612" cy="365125"/>
          </a:xfrm>
        </p:spPr>
        <p:txBody>
          <a:bodyPr/>
          <a:lstStyle/>
          <a:p>
            <a:r>
              <a:rPr lang="de-DE" dirty="0"/>
              <a:t>Empfehlungen für PR F2B</a:t>
            </a:r>
            <a:endParaRPr lang="de-CH" dirty="0">
              <a:solidFill>
                <a:schemeClr val="tx1">
                  <a:lumMod val="65000"/>
                  <a:lumOff val="35000"/>
                </a:schemeClr>
              </a:solidFill>
            </a:endParaRPr>
          </a:p>
        </p:txBody>
      </p:sp>
      <p:sp>
        <p:nvSpPr>
          <p:cNvPr id="84" name="Foliennummernplatzhalter 83"/>
          <p:cNvSpPr>
            <a:spLocks noGrp="1"/>
          </p:cNvSpPr>
          <p:nvPr>
            <p:ph type="sldNum" sz="quarter" idx="12"/>
          </p:nvPr>
        </p:nvSpPr>
        <p:spPr>
          <a:xfrm>
            <a:off x="10807546" y="6356350"/>
            <a:ext cx="546253" cy="365125"/>
          </a:xfrm>
        </p:spPr>
        <p:txBody>
          <a:bodyPr/>
          <a:lstStyle/>
          <a:p>
            <a:fld id="{B4A00A18-D286-4678-8428-61D7CDEC32E1}" type="slidenum">
              <a:rPr lang="de-CH" smtClean="0">
                <a:solidFill>
                  <a:schemeClr val="tx1">
                    <a:lumMod val="65000"/>
                    <a:lumOff val="35000"/>
                  </a:schemeClr>
                </a:solidFill>
              </a:rPr>
              <a:t>24</a:t>
            </a:fld>
            <a:endParaRPr lang="de-CH" dirty="0">
              <a:solidFill>
                <a:schemeClr val="tx1">
                  <a:lumMod val="65000"/>
                  <a:lumOff val="35000"/>
                </a:schemeClr>
              </a:solidFill>
            </a:endParaRPr>
          </a:p>
        </p:txBody>
      </p:sp>
      <p:sp>
        <p:nvSpPr>
          <p:cNvPr id="3" name="Textfeld 2"/>
          <p:cNvSpPr txBox="1"/>
          <p:nvPr/>
        </p:nvSpPr>
        <p:spPr>
          <a:xfrm>
            <a:off x="7929359" y="4820926"/>
            <a:ext cx="4126230" cy="1569660"/>
          </a:xfrm>
          <a:prstGeom prst="rect">
            <a:avLst/>
          </a:prstGeom>
          <a:noFill/>
        </p:spPr>
        <p:txBody>
          <a:bodyPr wrap="square" rtlCol="0">
            <a:spAutoFit/>
          </a:bodyPr>
          <a:lstStyle/>
          <a:p>
            <a:r>
              <a:rPr lang="de-CH" sz="2400" b="1" dirty="0" smtClean="0">
                <a:solidFill>
                  <a:schemeClr val="bg1"/>
                </a:solidFill>
              </a:rPr>
              <a:t>Vereinfachte Darstellungen </a:t>
            </a:r>
            <a:r>
              <a:rPr lang="de-CH" sz="2400" b="1" dirty="0">
                <a:solidFill>
                  <a:schemeClr val="bg1"/>
                </a:solidFill>
              </a:rPr>
              <a:t>von häufig zu beobachtenden Abweichungen vom «richtigen Weg»</a:t>
            </a:r>
            <a:endParaRPr lang="de-CH" dirty="0"/>
          </a:p>
        </p:txBody>
      </p:sp>
      <p:sp>
        <p:nvSpPr>
          <p:cNvPr id="2" name="Rechteck 1"/>
          <p:cNvSpPr/>
          <p:nvPr/>
        </p:nvSpPr>
        <p:spPr>
          <a:xfrm>
            <a:off x="209321" y="77666"/>
            <a:ext cx="3217932" cy="584775"/>
          </a:xfrm>
          <a:prstGeom prst="rect">
            <a:avLst/>
          </a:prstGeom>
        </p:spPr>
        <p:txBody>
          <a:bodyPr wrap="none">
            <a:spAutoFit/>
          </a:bodyPr>
          <a:lstStyle/>
          <a:p>
            <a:r>
              <a:rPr lang="de-CH" sz="3200" b="1" dirty="0">
                <a:solidFill>
                  <a:schemeClr val="bg1"/>
                </a:solidFill>
              </a:rPr>
              <a:t>4. Typische Fehler</a:t>
            </a:r>
          </a:p>
        </p:txBody>
      </p:sp>
    </p:spTree>
    <p:extLst>
      <p:ext uri="{BB962C8B-B14F-4D97-AF65-F5344CB8AC3E}">
        <p14:creationId xmlns:p14="http://schemas.microsoft.com/office/powerpoint/2010/main" val="3558063855"/>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838200" y="6356350"/>
            <a:ext cx="1431275" cy="365125"/>
          </a:xfrm>
        </p:spPr>
        <p:txBody>
          <a:bodyPr/>
          <a:lstStyle/>
          <a:p>
            <a:r>
              <a:rPr lang="de-DE" smtClean="0">
                <a:solidFill>
                  <a:schemeClr val="tx1">
                    <a:lumMod val="65000"/>
                    <a:lumOff val="35000"/>
                  </a:schemeClr>
                </a:solidFill>
              </a:rPr>
              <a:t>2. Dezember 2019</a:t>
            </a:r>
            <a:endParaRPr lang="de-CH" dirty="0">
              <a:solidFill>
                <a:schemeClr val="tx1">
                  <a:lumMod val="65000"/>
                  <a:lumOff val="35000"/>
                </a:schemeClr>
              </a:solidFill>
            </a:endParaRPr>
          </a:p>
        </p:txBody>
      </p:sp>
      <p:sp>
        <p:nvSpPr>
          <p:cNvPr id="5" name="Fußzeilenplatzhalter 4"/>
          <p:cNvSpPr>
            <a:spLocks noGrp="1"/>
          </p:cNvSpPr>
          <p:nvPr>
            <p:ph type="ftr" sz="quarter" idx="11"/>
          </p:nvPr>
        </p:nvSpPr>
        <p:spPr>
          <a:xfrm>
            <a:off x="5063319" y="6343910"/>
            <a:ext cx="2253979" cy="365125"/>
          </a:xfrm>
        </p:spPr>
        <p:txBody>
          <a:bodyPr/>
          <a:lstStyle/>
          <a:p>
            <a:r>
              <a:rPr lang="de-DE" dirty="0"/>
              <a:t>Empfehlungen für PR F2B</a:t>
            </a:r>
            <a:endParaRPr lang="de-CH" dirty="0">
              <a:solidFill>
                <a:schemeClr val="tx1">
                  <a:lumMod val="65000"/>
                  <a:lumOff val="35000"/>
                </a:schemeClr>
              </a:solidFill>
            </a:endParaRPr>
          </a:p>
        </p:txBody>
      </p:sp>
      <p:sp>
        <p:nvSpPr>
          <p:cNvPr id="6" name="Foliennummernplatzhalter 5"/>
          <p:cNvSpPr>
            <a:spLocks noGrp="1"/>
          </p:cNvSpPr>
          <p:nvPr>
            <p:ph type="sldNum" sz="quarter" idx="12"/>
          </p:nvPr>
        </p:nvSpPr>
        <p:spPr>
          <a:xfrm>
            <a:off x="10939748" y="6356350"/>
            <a:ext cx="414051" cy="365125"/>
          </a:xfrm>
        </p:spPr>
        <p:txBody>
          <a:bodyPr/>
          <a:lstStyle/>
          <a:p>
            <a:fld id="{B4A00A18-D286-4678-8428-61D7CDEC32E1}" type="slidenum">
              <a:rPr lang="de-CH" smtClean="0">
                <a:solidFill>
                  <a:schemeClr val="tx1">
                    <a:lumMod val="65000"/>
                    <a:lumOff val="35000"/>
                  </a:schemeClr>
                </a:solidFill>
              </a:rPr>
              <a:t>25</a:t>
            </a:fld>
            <a:endParaRPr lang="de-CH" dirty="0">
              <a:solidFill>
                <a:schemeClr val="tx1">
                  <a:lumMod val="65000"/>
                  <a:lumOff val="35000"/>
                </a:schemeClr>
              </a:solidFill>
            </a:endParaRPr>
          </a:p>
        </p:txBody>
      </p:sp>
      <p:sp>
        <p:nvSpPr>
          <p:cNvPr id="11" name="Textfeld 10"/>
          <p:cNvSpPr txBox="1"/>
          <p:nvPr/>
        </p:nvSpPr>
        <p:spPr>
          <a:xfrm>
            <a:off x="6531794" y="156210"/>
            <a:ext cx="5408761" cy="707886"/>
          </a:xfrm>
          <a:prstGeom prst="rect">
            <a:avLst/>
          </a:prstGeom>
          <a:noFill/>
        </p:spPr>
        <p:txBody>
          <a:bodyPr wrap="square" rtlCol="0">
            <a:spAutoFit/>
          </a:bodyPr>
          <a:lstStyle/>
          <a:p>
            <a:pPr algn="ctr"/>
            <a:r>
              <a:rPr lang="en-US" sz="2400" b="1" dirty="0"/>
              <a:t>Die Halbkugel aus Sicht des Punktrichters</a:t>
            </a:r>
          </a:p>
          <a:p>
            <a:pPr algn="ctr"/>
            <a:r>
              <a:rPr lang="en-US" sz="1600" b="1" dirty="0"/>
              <a:t>(Sicht in die Halbkugel)</a:t>
            </a:r>
            <a:endParaRPr lang="de-CH" sz="1600" dirty="0"/>
          </a:p>
        </p:txBody>
      </p:sp>
      <p:sp>
        <p:nvSpPr>
          <p:cNvPr id="10" name="Textfeld 9"/>
          <p:cNvSpPr txBox="1"/>
          <p:nvPr/>
        </p:nvSpPr>
        <p:spPr>
          <a:xfrm rot="16200000">
            <a:off x="3740999" y="2560075"/>
            <a:ext cx="4438401" cy="338554"/>
          </a:xfrm>
          <a:prstGeom prst="rect">
            <a:avLst/>
          </a:prstGeom>
          <a:noFill/>
        </p:spPr>
        <p:txBody>
          <a:bodyPr wrap="square" rtlCol="0">
            <a:spAutoFit/>
          </a:bodyPr>
          <a:lstStyle/>
          <a:p>
            <a:r>
              <a:rPr lang="de-CH" sz="1600" dirty="0"/>
              <a:t>Mittellinie, Symmetrieachse, Wingover Linie</a:t>
            </a:r>
          </a:p>
        </p:txBody>
      </p:sp>
      <p:sp>
        <p:nvSpPr>
          <p:cNvPr id="12" name="Textfeld 11"/>
          <p:cNvSpPr txBox="1"/>
          <p:nvPr/>
        </p:nvSpPr>
        <p:spPr>
          <a:xfrm>
            <a:off x="7677148" y="1142910"/>
            <a:ext cx="1419225" cy="584775"/>
          </a:xfrm>
          <a:prstGeom prst="rect">
            <a:avLst/>
          </a:prstGeom>
          <a:noFill/>
        </p:spPr>
        <p:txBody>
          <a:bodyPr wrap="square" rtlCol="0">
            <a:spAutoFit/>
          </a:bodyPr>
          <a:lstStyle/>
          <a:p>
            <a:pPr algn="ctr"/>
            <a:r>
              <a:rPr lang="de-CH" sz="1600" dirty="0"/>
              <a:t>45° Leinenwinkel</a:t>
            </a:r>
          </a:p>
        </p:txBody>
      </p:sp>
      <p:sp>
        <p:nvSpPr>
          <p:cNvPr id="13" name="Textfeld 12"/>
          <p:cNvSpPr txBox="1"/>
          <p:nvPr/>
        </p:nvSpPr>
        <p:spPr>
          <a:xfrm>
            <a:off x="7255885" y="3927278"/>
            <a:ext cx="1290205" cy="338554"/>
          </a:xfrm>
          <a:prstGeom prst="rect">
            <a:avLst/>
          </a:prstGeom>
          <a:noFill/>
        </p:spPr>
        <p:txBody>
          <a:bodyPr wrap="square" rtlCol="0">
            <a:spAutoFit/>
          </a:bodyPr>
          <a:lstStyle/>
          <a:p>
            <a:pPr algn="ctr"/>
            <a:r>
              <a:rPr lang="de-CH" sz="1600" dirty="0"/>
              <a:t>Basis 1.5 m</a:t>
            </a:r>
          </a:p>
        </p:txBody>
      </p:sp>
      <p:sp>
        <p:nvSpPr>
          <p:cNvPr id="14" name="Pfeil nach unten 13"/>
          <p:cNvSpPr/>
          <p:nvPr/>
        </p:nvSpPr>
        <p:spPr>
          <a:xfrm>
            <a:off x="7531823" y="4277370"/>
            <a:ext cx="468000" cy="612000"/>
          </a:xfrm>
          <a:prstGeom prst="downArrow">
            <a:avLst>
              <a:gd name="adj1" fmla="val 40929"/>
              <a:gd name="adj2" fmla="val 6587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5" name="Pfeil nach oben 14"/>
          <p:cNvSpPr/>
          <p:nvPr/>
        </p:nvSpPr>
        <p:spPr>
          <a:xfrm>
            <a:off x="5866822" y="4958201"/>
            <a:ext cx="468000" cy="73099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6" name="Textfeld 15"/>
          <p:cNvSpPr txBox="1"/>
          <p:nvPr/>
        </p:nvSpPr>
        <p:spPr>
          <a:xfrm>
            <a:off x="5249105" y="5748182"/>
            <a:ext cx="1791519" cy="338554"/>
          </a:xfrm>
          <a:prstGeom prst="rect">
            <a:avLst/>
          </a:prstGeom>
          <a:noFill/>
        </p:spPr>
        <p:txBody>
          <a:bodyPr wrap="square" rtlCol="0">
            <a:spAutoFit/>
          </a:bodyPr>
          <a:lstStyle/>
          <a:p>
            <a:pPr algn="ctr"/>
            <a:r>
              <a:rPr lang="de-CH" sz="1600" dirty="0"/>
              <a:t>Kreuzungsachse</a:t>
            </a:r>
          </a:p>
        </p:txBody>
      </p:sp>
      <p:sp>
        <p:nvSpPr>
          <p:cNvPr id="18" name="Pfeil nach unten 13">
            <a:extLst>
              <a:ext uri="{FF2B5EF4-FFF2-40B4-BE49-F238E27FC236}">
                <a16:creationId xmlns:a16="http://schemas.microsoft.com/office/drawing/2014/main" xmlns="" id="{672D1811-FB13-4BF6-8480-FF94D19DA071}"/>
              </a:ext>
            </a:extLst>
          </p:cNvPr>
          <p:cNvSpPr/>
          <p:nvPr/>
        </p:nvSpPr>
        <p:spPr>
          <a:xfrm>
            <a:off x="8124825" y="1717077"/>
            <a:ext cx="468000" cy="612000"/>
          </a:xfrm>
          <a:prstGeom prst="downArrow">
            <a:avLst>
              <a:gd name="adj1" fmla="val 40929"/>
              <a:gd name="adj2" fmla="val 6587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9" name="Pfeil nach unten 13">
            <a:extLst>
              <a:ext uri="{FF2B5EF4-FFF2-40B4-BE49-F238E27FC236}">
                <a16:creationId xmlns:a16="http://schemas.microsoft.com/office/drawing/2014/main" xmlns="" id="{6DE59F46-515E-4923-A86F-AAD66AF37C44}"/>
              </a:ext>
            </a:extLst>
          </p:cNvPr>
          <p:cNvSpPr/>
          <p:nvPr/>
        </p:nvSpPr>
        <p:spPr>
          <a:xfrm>
            <a:off x="5864263" y="228243"/>
            <a:ext cx="468000" cy="612000"/>
          </a:xfrm>
          <a:prstGeom prst="downArrow">
            <a:avLst>
              <a:gd name="adj1" fmla="val 40929"/>
              <a:gd name="adj2" fmla="val 6587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20" name="Textfeld 19">
            <a:extLst>
              <a:ext uri="{FF2B5EF4-FFF2-40B4-BE49-F238E27FC236}">
                <a16:creationId xmlns:a16="http://schemas.microsoft.com/office/drawing/2014/main" xmlns="" id="{3C27C0E9-FA3F-482C-B405-F441FD10E6CE}"/>
              </a:ext>
            </a:extLst>
          </p:cNvPr>
          <p:cNvSpPr txBox="1"/>
          <p:nvPr/>
        </p:nvSpPr>
        <p:spPr>
          <a:xfrm>
            <a:off x="3858421" y="228587"/>
            <a:ext cx="2399453" cy="369332"/>
          </a:xfrm>
          <a:prstGeom prst="rect">
            <a:avLst/>
          </a:prstGeom>
          <a:noFill/>
        </p:spPr>
        <p:txBody>
          <a:bodyPr wrap="square" rtlCol="0">
            <a:spAutoFit/>
          </a:bodyPr>
          <a:lstStyle/>
          <a:p>
            <a:r>
              <a:rPr lang="de-CH" dirty="0"/>
              <a:t>über Kopf des Piloten</a:t>
            </a:r>
          </a:p>
        </p:txBody>
      </p:sp>
      <p:grpSp>
        <p:nvGrpSpPr>
          <p:cNvPr id="2" name="Gruppieren 1">
            <a:extLst>
              <a:ext uri="{FF2B5EF4-FFF2-40B4-BE49-F238E27FC236}">
                <a16:creationId xmlns:a16="http://schemas.microsoft.com/office/drawing/2014/main" xmlns="" id="{6C6D3903-B17F-4943-9D58-FB9C231C42CC}"/>
              </a:ext>
            </a:extLst>
          </p:cNvPr>
          <p:cNvGrpSpPr/>
          <p:nvPr/>
        </p:nvGrpSpPr>
        <p:grpSpPr>
          <a:xfrm>
            <a:off x="1553378" y="680009"/>
            <a:ext cx="9066882" cy="8498705"/>
            <a:chOff x="1553378" y="680009"/>
            <a:chExt cx="9066882" cy="8498705"/>
          </a:xfrm>
        </p:grpSpPr>
        <p:grpSp>
          <p:nvGrpSpPr>
            <p:cNvPr id="8" name="Gruppieren 7">
              <a:extLst>
                <a:ext uri="{FF2B5EF4-FFF2-40B4-BE49-F238E27FC236}">
                  <a16:creationId xmlns:a16="http://schemas.microsoft.com/office/drawing/2014/main" xmlns="" id="{431F5534-9517-4700-8EE5-0488E8BFD44E}"/>
                </a:ext>
              </a:extLst>
            </p:cNvPr>
            <p:cNvGrpSpPr/>
            <p:nvPr/>
          </p:nvGrpSpPr>
          <p:grpSpPr>
            <a:xfrm>
              <a:off x="1553378" y="680009"/>
              <a:ext cx="9066882" cy="5236049"/>
              <a:chOff x="1553378" y="680009"/>
              <a:chExt cx="9066882" cy="5236049"/>
            </a:xfrm>
          </p:grpSpPr>
          <p:grpSp>
            <p:nvGrpSpPr>
              <p:cNvPr id="21" name="Gruppieren 20">
                <a:extLst>
                  <a:ext uri="{FF2B5EF4-FFF2-40B4-BE49-F238E27FC236}">
                    <a16:creationId xmlns:a16="http://schemas.microsoft.com/office/drawing/2014/main" xmlns="" id="{6D909ADA-A474-4EB7-A02B-0A26867D8FB9}"/>
                  </a:ext>
                </a:extLst>
              </p:cNvPr>
              <p:cNvGrpSpPr/>
              <p:nvPr/>
            </p:nvGrpSpPr>
            <p:grpSpPr>
              <a:xfrm>
                <a:off x="3042784" y="680009"/>
                <a:ext cx="6084000" cy="5236049"/>
                <a:chOff x="3042783" y="617875"/>
                <a:chExt cx="6084000" cy="5421682"/>
              </a:xfrm>
            </p:grpSpPr>
            <p:cxnSp>
              <p:nvCxnSpPr>
                <p:cNvPr id="22" name="Gerader Verbinder 21">
                  <a:extLst>
                    <a:ext uri="{FF2B5EF4-FFF2-40B4-BE49-F238E27FC236}">
                      <a16:creationId xmlns:a16="http://schemas.microsoft.com/office/drawing/2014/main" xmlns="" id="{4AAA9CEB-880D-4120-9550-8BDB5E0498F6}"/>
                    </a:ext>
                  </a:extLst>
                </p:cNvPr>
                <p:cNvCxnSpPr>
                  <a:cxnSpLocks/>
                </p:cNvCxnSpPr>
                <p:nvPr/>
              </p:nvCxnSpPr>
              <p:spPr>
                <a:xfrm>
                  <a:off x="6110998" y="617875"/>
                  <a:ext cx="0" cy="5421682"/>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23" name="Bogen 22">
                  <a:extLst>
                    <a:ext uri="{FF2B5EF4-FFF2-40B4-BE49-F238E27FC236}">
                      <a16:creationId xmlns:a16="http://schemas.microsoft.com/office/drawing/2014/main" xmlns="" id="{D4284207-677D-417E-9D22-D92A5842DF10}"/>
                    </a:ext>
                  </a:extLst>
                </p:cNvPr>
                <p:cNvSpPr/>
                <p:nvPr/>
              </p:nvSpPr>
              <p:spPr>
                <a:xfrm rot="10800000">
                  <a:off x="3042783" y="922935"/>
                  <a:ext cx="6084000" cy="1728000"/>
                </a:xfrm>
                <a:prstGeom prst="arc">
                  <a:avLst>
                    <a:gd name="adj1" fmla="val 11009732"/>
                    <a:gd name="adj2" fmla="val 21367599"/>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cxnSp>
            <p:nvCxnSpPr>
              <p:cNvPr id="7" name="Gerader Verbinder 6">
                <a:extLst>
                  <a:ext uri="{FF2B5EF4-FFF2-40B4-BE49-F238E27FC236}">
                    <a16:creationId xmlns:a16="http://schemas.microsoft.com/office/drawing/2014/main" xmlns="" id="{EF1445C1-D3B2-459F-BDA2-F08A5AA83C92}"/>
                  </a:ext>
                </a:extLst>
              </p:cNvPr>
              <p:cNvCxnSpPr/>
              <p:nvPr/>
            </p:nvCxnSpPr>
            <p:spPr>
              <a:xfrm>
                <a:off x="1553378" y="4947184"/>
                <a:ext cx="9066882" cy="0"/>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sp>
          <p:nvSpPr>
            <p:cNvPr id="24" name="Bogen 23">
              <a:extLst>
                <a:ext uri="{FF2B5EF4-FFF2-40B4-BE49-F238E27FC236}">
                  <a16:creationId xmlns:a16="http://schemas.microsoft.com/office/drawing/2014/main" xmlns="" id="{DB5743D2-5AC7-4F41-A59A-D7AECA9A66A5}"/>
                </a:ext>
              </a:extLst>
            </p:cNvPr>
            <p:cNvSpPr/>
            <p:nvPr/>
          </p:nvSpPr>
          <p:spPr>
            <a:xfrm>
              <a:off x="1840375" y="855093"/>
              <a:ext cx="8518967" cy="8323621"/>
            </a:xfrm>
            <a:prstGeom prst="arc">
              <a:avLst>
                <a:gd name="adj1" fmla="val 10862915"/>
                <a:gd name="adj2" fmla="val 21541360"/>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grpSp>
        <p:nvGrpSpPr>
          <p:cNvPr id="25" name="Gruppieren 24">
            <a:extLst>
              <a:ext uri="{FF2B5EF4-FFF2-40B4-BE49-F238E27FC236}">
                <a16:creationId xmlns:a16="http://schemas.microsoft.com/office/drawing/2014/main" xmlns="" id="{B625FEE0-4B87-4CC5-889E-B49140EA90B4}"/>
              </a:ext>
            </a:extLst>
          </p:cNvPr>
          <p:cNvGrpSpPr/>
          <p:nvPr/>
        </p:nvGrpSpPr>
        <p:grpSpPr>
          <a:xfrm>
            <a:off x="1487624" y="1051688"/>
            <a:ext cx="2370797" cy="369332"/>
            <a:chOff x="1487624" y="1051688"/>
            <a:chExt cx="2370797" cy="369332"/>
          </a:xfrm>
        </p:grpSpPr>
        <p:sp>
          <p:nvSpPr>
            <p:cNvPr id="26" name="Rechteck 25">
              <a:extLst>
                <a:ext uri="{FF2B5EF4-FFF2-40B4-BE49-F238E27FC236}">
                  <a16:creationId xmlns:a16="http://schemas.microsoft.com/office/drawing/2014/main" xmlns="" id="{43045462-38FE-4FE6-99B7-76599F845FB9}"/>
                </a:ext>
              </a:extLst>
            </p:cNvPr>
            <p:cNvSpPr/>
            <p:nvPr/>
          </p:nvSpPr>
          <p:spPr>
            <a:xfrm>
              <a:off x="1487624" y="1051688"/>
              <a:ext cx="1749710" cy="338554"/>
            </a:xfrm>
            <a:prstGeom prst="rect">
              <a:avLst/>
            </a:prstGeom>
          </p:spPr>
          <p:txBody>
            <a:bodyPr wrap="none">
              <a:spAutoFit/>
            </a:bodyPr>
            <a:lstStyle/>
            <a:p>
              <a:r>
                <a:rPr lang="de-CH" sz="1600" dirty="0"/>
                <a:t>90° Wingover Linie</a:t>
              </a:r>
            </a:p>
          </p:txBody>
        </p:sp>
        <p:cxnSp>
          <p:nvCxnSpPr>
            <p:cNvPr id="27" name="Gerade Verbindung mit Pfeil 26">
              <a:extLst>
                <a:ext uri="{FF2B5EF4-FFF2-40B4-BE49-F238E27FC236}">
                  <a16:creationId xmlns:a16="http://schemas.microsoft.com/office/drawing/2014/main" xmlns="" id="{021DE2FF-2218-47F2-8AFD-3C5D44B6B436}"/>
                </a:ext>
              </a:extLst>
            </p:cNvPr>
            <p:cNvCxnSpPr>
              <a:cxnSpLocks/>
            </p:cNvCxnSpPr>
            <p:nvPr/>
          </p:nvCxnSpPr>
          <p:spPr>
            <a:xfrm>
              <a:off x="3362649" y="1246907"/>
              <a:ext cx="495772" cy="1741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21344232"/>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animBg="1"/>
      <p:bldP spid="16" grpId="0"/>
      <p:bldP spid="18" grpId="0" animBg="1"/>
      <p:bldP spid="19" grpId="0" animBg="1"/>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67" name="Gerader Verbinder 66"/>
          <p:cNvCxnSpPr/>
          <p:nvPr/>
        </p:nvCxnSpPr>
        <p:spPr>
          <a:xfrm flipH="1" flipV="1">
            <a:off x="1729126" y="3119044"/>
            <a:ext cx="4382652" cy="1289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Gerader Verbinder 72"/>
          <p:cNvCxnSpPr/>
          <p:nvPr/>
        </p:nvCxnSpPr>
        <p:spPr>
          <a:xfrm flipH="1" flipV="1">
            <a:off x="8310520" y="3118783"/>
            <a:ext cx="1671680" cy="171609"/>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1" name="Gerader Verbinder 70"/>
          <p:cNvCxnSpPr/>
          <p:nvPr/>
        </p:nvCxnSpPr>
        <p:spPr>
          <a:xfrm flipV="1">
            <a:off x="3648891" y="3285980"/>
            <a:ext cx="6341577" cy="334328"/>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r Verbinder 63"/>
          <p:cNvCxnSpPr/>
          <p:nvPr/>
        </p:nvCxnSpPr>
        <p:spPr>
          <a:xfrm>
            <a:off x="5651117" y="4212089"/>
            <a:ext cx="515762" cy="207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6" name="Gerader Verbinder 65"/>
          <p:cNvCxnSpPr/>
          <p:nvPr/>
        </p:nvCxnSpPr>
        <p:spPr>
          <a:xfrm flipH="1" flipV="1">
            <a:off x="3648892" y="3616099"/>
            <a:ext cx="2019521" cy="604875"/>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5020335" cy="338554"/>
          </a:xfrm>
          <a:prstGeom prst="rect">
            <a:avLst/>
          </a:prstGeom>
          <a:noFill/>
        </p:spPr>
        <p:txBody>
          <a:bodyPr wrap="square" rtlCol="0">
            <a:spAutoFit/>
          </a:bodyPr>
          <a:lstStyle/>
          <a:p>
            <a:r>
              <a:rPr lang="de-CH" sz="1600" dirty="0">
                <a:latin typeface="Arial Black" panose="020B0A04020102020204" pitchFamily="34" charset="0"/>
              </a:rPr>
              <a:t>4.2.15.3  Take-off</a:t>
            </a:r>
            <a:endParaRPr lang="de-CH" sz="1000" dirty="0">
              <a:latin typeface="Arial Black" panose="020B0A04020102020204" pitchFamily="34" charset="0"/>
            </a:endParaRPr>
          </a:p>
        </p:txBody>
      </p:sp>
      <p:sp>
        <p:nvSpPr>
          <p:cNvPr id="82" name="Datumsplatzhalter 81"/>
          <p:cNvSpPr>
            <a:spLocks noGrp="1"/>
          </p:cNvSpPr>
          <p:nvPr>
            <p:ph type="dt" sz="half" idx="10"/>
          </p:nvPr>
        </p:nvSpPr>
        <p:spPr/>
        <p:txBody>
          <a:bodyPr/>
          <a:lstStyle/>
          <a:p>
            <a:r>
              <a:rPr lang="de-DE" smtClean="0"/>
              <a:t>2. Dezember 2019</a:t>
            </a:r>
            <a:endParaRPr lang="de-CH" dirty="0"/>
          </a:p>
        </p:txBody>
      </p:sp>
      <p:sp>
        <p:nvSpPr>
          <p:cNvPr id="83" name="Fußzeilenplatzhalter 82"/>
          <p:cNvSpPr>
            <a:spLocks noGrp="1"/>
          </p:cNvSpPr>
          <p:nvPr>
            <p:ph type="ftr" sz="quarter" idx="11"/>
          </p:nvPr>
        </p:nvSpPr>
        <p:spPr/>
        <p:txBody>
          <a:bodyPr/>
          <a:lstStyle/>
          <a:p>
            <a:r>
              <a:rPr lang="de-DE" dirty="0"/>
              <a:t>Empfehlungen für PR F2B</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26</a:t>
            </a:fld>
            <a:endParaRPr lang="de-CH" dirty="0"/>
          </a:p>
        </p:txBody>
      </p:sp>
      <p:cxnSp>
        <p:nvCxnSpPr>
          <p:cNvPr id="11" name="Gerader Verbinder 10"/>
          <p:cNvCxnSpPr/>
          <p:nvPr/>
        </p:nvCxnSpPr>
        <p:spPr>
          <a:xfrm>
            <a:off x="6154766" y="2392326"/>
            <a:ext cx="0" cy="2191784"/>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p:nvCxnSpPr>
        <p:spPr>
          <a:xfrm>
            <a:off x="694735" y="4368341"/>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Gerader Verbinder 41"/>
          <p:cNvCxnSpPr/>
          <p:nvPr/>
        </p:nvCxnSpPr>
        <p:spPr>
          <a:xfrm>
            <a:off x="4751592" y="4272505"/>
            <a:ext cx="1409972"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Gerader Verbinder 44"/>
          <p:cNvCxnSpPr/>
          <p:nvPr/>
        </p:nvCxnSpPr>
        <p:spPr>
          <a:xfrm flipH="1" flipV="1">
            <a:off x="1761716" y="3897884"/>
            <a:ext cx="3013899" cy="37462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Gerader Verbinder 47"/>
          <p:cNvCxnSpPr/>
          <p:nvPr/>
        </p:nvCxnSpPr>
        <p:spPr>
          <a:xfrm flipV="1">
            <a:off x="1819032" y="3604521"/>
            <a:ext cx="8731095" cy="29336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Gerader Verbinder 49"/>
          <p:cNvCxnSpPr/>
          <p:nvPr/>
        </p:nvCxnSpPr>
        <p:spPr>
          <a:xfrm flipH="1" flipV="1">
            <a:off x="6096000" y="3160556"/>
            <a:ext cx="4423945" cy="48203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a:off x="1729126" y="3122159"/>
            <a:ext cx="6581394"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852310" y="2945157"/>
            <a:ext cx="1175999" cy="307777"/>
          </a:xfrm>
          <a:prstGeom prst="rect">
            <a:avLst/>
          </a:prstGeom>
          <a:noFill/>
        </p:spPr>
        <p:txBody>
          <a:bodyPr wrap="square" rtlCol="0">
            <a:spAutoFit/>
          </a:bodyPr>
          <a:lstStyle/>
          <a:p>
            <a:pPr algn="ctr"/>
            <a:r>
              <a:rPr lang="de-CH" sz="1400" b="1" dirty="0">
                <a:latin typeface="Arial" panose="020B0604020202020204" pitchFamily="34" charset="0"/>
                <a:cs typeface="Arial" panose="020B0604020202020204" pitchFamily="34" charset="0"/>
              </a:rPr>
              <a:t>1.5 m</a:t>
            </a:r>
          </a:p>
        </p:txBody>
      </p:sp>
      <p:grpSp>
        <p:nvGrpSpPr>
          <p:cNvPr id="7" name="Gruppieren 6">
            <a:extLst>
              <a:ext uri="{FF2B5EF4-FFF2-40B4-BE49-F238E27FC236}">
                <a16:creationId xmlns:a16="http://schemas.microsoft.com/office/drawing/2014/main" xmlns="" id="{FA894FAE-574A-4B91-AC6B-F3C44E822B9C}"/>
              </a:ext>
            </a:extLst>
          </p:cNvPr>
          <p:cNvGrpSpPr/>
          <p:nvPr/>
        </p:nvGrpSpPr>
        <p:grpSpPr>
          <a:xfrm>
            <a:off x="2823048" y="4398886"/>
            <a:ext cx="1516703" cy="764692"/>
            <a:chOff x="3993240" y="4476225"/>
            <a:chExt cx="1516703" cy="764692"/>
          </a:xfrm>
        </p:grpSpPr>
        <p:sp>
          <p:nvSpPr>
            <p:cNvPr id="61" name="Textfeld 60"/>
            <p:cNvSpPr txBox="1"/>
            <p:nvPr/>
          </p:nvSpPr>
          <p:spPr>
            <a:xfrm>
              <a:off x="3993240" y="4717697"/>
              <a:ext cx="1516703" cy="523220"/>
            </a:xfrm>
            <a:prstGeom prst="rect">
              <a:avLst/>
            </a:prstGeom>
            <a:noFill/>
          </p:spPr>
          <p:txBody>
            <a:bodyPr wrap="square" rtlCol="0">
              <a:spAutoFit/>
            </a:bodyPr>
            <a:lstStyle/>
            <a:p>
              <a:pPr algn="ctr"/>
              <a:r>
                <a:rPr lang="de-CH" sz="1400" b="1" dirty="0">
                  <a:latin typeface="Arial" panose="020B0604020202020204" pitchFamily="34" charset="0"/>
                  <a:cs typeface="Arial" panose="020B0604020202020204" pitchFamily="34" charset="0"/>
                </a:rPr>
                <a:t>min. 4.5 m </a:t>
              </a:r>
            </a:p>
            <a:p>
              <a:pPr algn="ctr"/>
              <a:r>
                <a:rPr lang="de-CH" sz="1400" b="1" dirty="0">
                  <a:latin typeface="Arial" panose="020B0604020202020204" pitchFamily="34" charset="0"/>
                  <a:cs typeface="Arial" panose="020B0604020202020204" pitchFamily="34" charset="0"/>
                </a:rPr>
                <a:t>max. ¼ Runde</a:t>
              </a:r>
            </a:p>
          </p:txBody>
        </p:sp>
        <p:cxnSp>
          <p:nvCxnSpPr>
            <p:cNvPr id="100" name="Gerade Verbindung mit Pfeil 99"/>
            <p:cNvCxnSpPr/>
            <p:nvPr/>
          </p:nvCxnSpPr>
          <p:spPr>
            <a:xfrm flipV="1">
              <a:off x="4751592" y="4476225"/>
              <a:ext cx="0" cy="21576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Ellipse 35"/>
          <p:cNvSpPr/>
          <p:nvPr/>
        </p:nvSpPr>
        <p:spPr>
          <a:xfrm>
            <a:off x="6009222" y="4074607"/>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37" name="Ellipse 36"/>
          <p:cNvSpPr/>
          <p:nvPr/>
        </p:nvSpPr>
        <p:spPr>
          <a:xfrm>
            <a:off x="5980061" y="2939933"/>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15" name="Gruppieren 14"/>
          <p:cNvGrpSpPr/>
          <p:nvPr/>
        </p:nvGrpSpPr>
        <p:grpSpPr>
          <a:xfrm>
            <a:off x="900000" y="1260000"/>
            <a:ext cx="1407777" cy="1403534"/>
            <a:chOff x="1005073" y="1180333"/>
            <a:chExt cx="1352723" cy="1403534"/>
          </a:xfrm>
        </p:grpSpPr>
        <p:cxnSp>
          <p:nvCxnSpPr>
            <p:cNvPr id="43" name="Gerader Verbinder 42"/>
            <p:cNvCxnSpPr/>
            <p:nvPr/>
          </p:nvCxnSpPr>
          <p:spPr>
            <a:xfrm>
              <a:off x="1825600" y="1507875"/>
              <a:ext cx="515762" cy="207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4" name="Gerader Verbinder 43"/>
            <p:cNvCxnSpPr/>
            <p:nvPr/>
          </p:nvCxnSpPr>
          <p:spPr>
            <a:xfrm>
              <a:off x="1842034" y="1305934"/>
              <a:ext cx="515762"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6" name="Textfeld 45"/>
            <p:cNvSpPr txBox="1"/>
            <p:nvPr/>
          </p:nvSpPr>
          <p:spPr>
            <a:xfrm>
              <a:off x="1005073" y="1180333"/>
              <a:ext cx="843053" cy="1384995"/>
            </a:xfrm>
            <a:prstGeom prst="rect">
              <a:avLst/>
            </a:prstGeom>
            <a:noFill/>
          </p:spPr>
          <p:txBody>
            <a:bodyPr wrap="square" rtlCol="0">
              <a:spAutoFit/>
            </a:bodyPr>
            <a:lstStyle/>
            <a:p>
              <a:pPr algn="r"/>
              <a:r>
                <a:rPr lang="de-CH" sz="1200" dirty="0">
                  <a:latin typeface="Arial" panose="020B0604020202020204" pitchFamily="34" charset="0"/>
                  <a:cs typeface="Arial" panose="020B0604020202020204" pitchFamily="34" charset="0"/>
                </a:rPr>
                <a:t>Regel</a:t>
              </a:r>
            </a:p>
            <a:p>
              <a:pPr algn="r"/>
              <a:r>
                <a:rPr lang="de-CH" sz="1200" dirty="0">
                  <a:latin typeface="Arial" panose="020B0604020202020204" pitchFamily="34" charset="0"/>
                  <a:cs typeface="Arial" panose="020B0604020202020204" pitchFamily="34" charset="0"/>
                </a:rPr>
                <a:t>Flugweg</a:t>
              </a:r>
            </a:p>
            <a:p>
              <a:pPr algn="r"/>
              <a:endParaRPr lang="de-CH" sz="1200" dirty="0">
                <a:latin typeface="Arial" panose="020B0604020202020204" pitchFamily="34" charset="0"/>
                <a:cs typeface="Arial" panose="020B0604020202020204" pitchFamily="34" charset="0"/>
              </a:endParaRPr>
            </a:p>
            <a:p>
              <a:pPr algn="r"/>
              <a:r>
                <a:rPr lang="de-CH" sz="1200" dirty="0">
                  <a:latin typeface="Arial" panose="020B0604020202020204" pitchFamily="34" charset="0"/>
                  <a:cs typeface="Arial" panose="020B0604020202020204" pitchFamily="34" charset="0"/>
                </a:rPr>
                <a:t>Start</a:t>
              </a:r>
            </a:p>
            <a:p>
              <a:pPr algn="r"/>
              <a:endParaRPr lang="de-CH" sz="1200" dirty="0">
                <a:latin typeface="Arial" panose="020B0604020202020204" pitchFamily="34" charset="0"/>
                <a:cs typeface="Arial" panose="020B0604020202020204" pitchFamily="34" charset="0"/>
              </a:endParaRPr>
            </a:p>
            <a:p>
              <a:pPr algn="r"/>
              <a:endParaRPr lang="de-CH" sz="1200" dirty="0">
                <a:latin typeface="Arial" panose="020B0604020202020204" pitchFamily="34" charset="0"/>
                <a:cs typeface="Arial" panose="020B0604020202020204" pitchFamily="34" charset="0"/>
              </a:endParaRPr>
            </a:p>
            <a:p>
              <a:pPr algn="r"/>
              <a:r>
                <a:rPr lang="de-CH" sz="1200" dirty="0">
                  <a:latin typeface="Arial" panose="020B0604020202020204" pitchFamily="34" charset="0"/>
                  <a:cs typeface="Arial" panose="020B0604020202020204" pitchFamily="34" charset="0"/>
                </a:rPr>
                <a:t>Ende</a:t>
              </a:r>
            </a:p>
          </p:txBody>
        </p:sp>
        <p:sp>
          <p:nvSpPr>
            <p:cNvPr id="47" name="Ellipse 46"/>
            <p:cNvSpPr/>
            <p:nvPr/>
          </p:nvSpPr>
          <p:spPr>
            <a:xfrm>
              <a:off x="1910239" y="1688034"/>
              <a:ext cx="353819" cy="353819"/>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0" name="Ellipse 69"/>
            <p:cNvSpPr/>
            <p:nvPr/>
          </p:nvSpPr>
          <p:spPr>
            <a:xfrm>
              <a:off x="1903610" y="2230048"/>
              <a:ext cx="353819" cy="3538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sp>
        <p:nvSpPr>
          <p:cNvPr id="49" name="Sprechblase: rechteckig 48">
            <a:extLst>
              <a:ext uri="{FF2B5EF4-FFF2-40B4-BE49-F238E27FC236}">
                <a16:creationId xmlns:a16="http://schemas.microsoft.com/office/drawing/2014/main" xmlns="" id="{FB928769-1609-4BCB-92EB-5674F7FC70ED}"/>
              </a:ext>
            </a:extLst>
          </p:cNvPr>
          <p:cNvSpPr/>
          <p:nvPr/>
        </p:nvSpPr>
        <p:spPr>
          <a:xfrm>
            <a:off x="2319065" y="3309966"/>
            <a:ext cx="720000" cy="360000"/>
          </a:xfrm>
          <a:prstGeom prst="wedgeRectCallout">
            <a:avLst>
              <a:gd name="adj1" fmla="val 138433"/>
              <a:gd name="adj2" fmla="val 3799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hoch</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51" name="Sprechblase: rechteckig 50">
            <a:extLst>
              <a:ext uri="{FF2B5EF4-FFF2-40B4-BE49-F238E27FC236}">
                <a16:creationId xmlns:a16="http://schemas.microsoft.com/office/drawing/2014/main" xmlns="" id="{11BA6056-99C2-4B57-8573-55CBC2B1BE47}"/>
              </a:ext>
            </a:extLst>
          </p:cNvPr>
          <p:cNvSpPr/>
          <p:nvPr/>
        </p:nvSpPr>
        <p:spPr>
          <a:xfrm>
            <a:off x="5096369" y="4779098"/>
            <a:ext cx="720000" cy="360000"/>
          </a:xfrm>
          <a:prstGeom prst="wedgeRectCallout">
            <a:avLst>
              <a:gd name="adj1" fmla="val 25901"/>
              <a:gd name="adj2" fmla="val -19670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kurz</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62" name="Sprechblase: rechteckig 61">
            <a:extLst>
              <a:ext uri="{FF2B5EF4-FFF2-40B4-BE49-F238E27FC236}">
                <a16:creationId xmlns:a16="http://schemas.microsoft.com/office/drawing/2014/main" xmlns="" id="{A5F14C3D-1F2F-4ADC-BAC4-ED25AF18D8EF}"/>
              </a:ext>
            </a:extLst>
          </p:cNvPr>
          <p:cNvSpPr/>
          <p:nvPr/>
        </p:nvSpPr>
        <p:spPr>
          <a:xfrm>
            <a:off x="6819678" y="3843614"/>
            <a:ext cx="1236293" cy="360000"/>
          </a:xfrm>
          <a:prstGeom prst="wedgeRectCallout">
            <a:avLst>
              <a:gd name="adj1" fmla="val 9825"/>
              <a:gd name="adj2" fmla="val -16134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ungleichmässiger Steigflug</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72" name="Sprechblase: rechteckig 71">
            <a:extLst>
              <a:ext uri="{FF2B5EF4-FFF2-40B4-BE49-F238E27FC236}">
                <a16:creationId xmlns:a16="http://schemas.microsoft.com/office/drawing/2014/main" xmlns="" id="{A95E2AE1-42C8-4808-B2ED-D7C26D3C76EA}"/>
              </a:ext>
            </a:extLst>
          </p:cNvPr>
          <p:cNvSpPr/>
          <p:nvPr/>
        </p:nvSpPr>
        <p:spPr>
          <a:xfrm>
            <a:off x="10498899" y="3068728"/>
            <a:ext cx="720000" cy="360000"/>
          </a:xfrm>
          <a:prstGeom prst="wedgeRectCallout">
            <a:avLst>
              <a:gd name="adj1" fmla="val -120390"/>
              <a:gd name="adj2" fmla="val 584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hoch</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74" name="Sprechblase: rechteckig 73">
            <a:extLst>
              <a:ext uri="{FF2B5EF4-FFF2-40B4-BE49-F238E27FC236}">
                <a16:creationId xmlns:a16="http://schemas.microsoft.com/office/drawing/2014/main" xmlns="" id="{3A56BDC3-F0FD-4C61-BA79-03A7147CCBF4}"/>
              </a:ext>
            </a:extLst>
          </p:cNvPr>
          <p:cNvSpPr/>
          <p:nvPr/>
        </p:nvSpPr>
        <p:spPr>
          <a:xfrm>
            <a:off x="7803688" y="2020333"/>
            <a:ext cx="1342672" cy="360000"/>
          </a:xfrm>
          <a:prstGeom prst="wedgeRectCallout">
            <a:avLst>
              <a:gd name="adj1" fmla="val -10957"/>
              <a:gd name="adj2" fmla="val 24377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weniger als 1 </a:t>
            </a:r>
            <a:r>
              <a:rPr lang="de-CH" sz="1000" dirty="0" smtClean="0">
                <a:solidFill>
                  <a:schemeClr val="tx1"/>
                </a:solidFill>
                <a:latin typeface="Arial" panose="020B0604020202020204" pitchFamily="34" charset="0"/>
                <a:cs typeface="Arial" panose="020B0604020202020204" pitchFamily="34" charset="0"/>
              </a:rPr>
              <a:t>Runde</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75" name="Sprechblase: rechteckig 74">
            <a:extLst>
              <a:ext uri="{FF2B5EF4-FFF2-40B4-BE49-F238E27FC236}">
                <a16:creationId xmlns:a16="http://schemas.microsoft.com/office/drawing/2014/main" xmlns="" id="{A8FEADEA-1AD3-488E-A6A5-261ABF19C603}"/>
              </a:ext>
            </a:extLst>
          </p:cNvPr>
          <p:cNvSpPr/>
          <p:nvPr/>
        </p:nvSpPr>
        <p:spPr>
          <a:xfrm>
            <a:off x="4606724" y="2250517"/>
            <a:ext cx="1158659" cy="360000"/>
          </a:xfrm>
          <a:prstGeom prst="wedgeRectCallout">
            <a:avLst>
              <a:gd name="adj1" fmla="val 84257"/>
              <a:gd name="adj2" fmla="val 18589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smtClean="0">
                <a:solidFill>
                  <a:schemeClr val="tx1"/>
                </a:solidFill>
                <a:latin typeface="Arial" panose="020B0604020202020204" pitchFamily="34" charset="0"/>
                <a:cs typeface="Arial" panose="020B0604020202020204" pitchFamily="34" charset="0"/>
              </a:rPr>
              <a:t>Nach </a:t>
            </a:r>
            <a:r>
              <a:rPr lang="de-CH" sz="1000" dirty="0">
                <a:solidFill>
                  <a:schemeClr val="tx1"/>
                </a:solidFill>
                <a:latin typeface="Arial" panose="020B0604020202020204" pitchFamily="34" charset="0"/>
                <a:cs typeface="Arial" panose="020B0604020202020204" pitchFamily="34" charset="0"/>
              </a:rPr>
              <a:t>3 Runden</a:t>
            </a:r>
            <a:endParaRPr lang="de-CH" sz="1000" baseline="30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7508599"/>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xmlns="" id="{FB459804-B7B4-43A9-A754-69354BF25CF7}"/>
              </a:ext>
            </a:extLst>
          </p:cNvPr>
          <p:cNvGrpSpPr/>
          <p:nvPr/>
        </p:nvGrpSpPr>
        <p:grpSpPr>
          <a:xfrm>
            <a:off x="2271485" y="783265"/>
            <a:ext cx="7693988" cy="4091480"/>
            <a:chOff x="2271485" y="783265"/>
            <a:chExt cx="7693988" cy="4091480"/>
          </a:xfrm>
        </p:grpSpPr>
        <p:sp>
          <p:nvSpPr>
            <p:cNvPr id="50" name="Bogen 49"/>
            <p:cNvSpPr/>
            <p:nvPr/>
          </p:nvSpPr>
          <p:spPr>
            <a:xfrm flipV="1">
              <a:off x="5127755" y="3854946"/>
              <a:ext cx="1024900" cy="1019799"/>
            </a:xfrm>
            <a:prstGeom prst="arc">
              <a:avLst>
                <a:gd name="adj1" fmla="val 16200000"/>
                <a:gd name="adj2" fmla="val 20675719"/>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nvGrpSpPr>
            <p:cNvPr id="2" name="Gruppieren 1">
              <a:extLst>
                <a:ext uri="{FF2B5EF4-FFF2-40B4-BE49-F238E27FC236}">
                  <a16:creationId xmlns:a16="http://schemas.microsoft.com/office/drawing/2014/main" xmlns="" id="{FC7ED670-1519-4A43-8B45-B0DC621B72D3}"/>
                </a:ext>
              </a:extLst>
            </p:cNvPr>
            <p:cNvGrpSpPr/>
            <p:nvPr/>
          </p:nvGrpSpPr>
          <p:grpSpPr>
            <a:xfrm>
              <a:off x="2271485" y="783265"/>
              <a:ext cx="7693988" cy="3906283"/>
              <a:chOff x="2272702" y="764172"/>
              <a:chExt cx="7693988" cy="3906283"/>
            </a:xfrm>
          </p:grpSpPr>
          <p:cxnSp>
            <p:nvCxnSpPr>
              <p:cNvPr id="71" name="Gerader Verbinder 70"/>
              <p:cNvCxnSpPr/>
              <p:nvPr/>
            </p:nvCxnSpPr>
            <p:spPr>
              <a:xfrm>
                <a:off x="2272702" y="4639528"/>
                <a:ext cx="2991586" cy="30927"/>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6" name="Gerader Verbinder 65"/>
              <p:cNvCxnSpPr/>
              <p:nvPr/>
            </p:nvCxnSpPr>
            <p:spPr>
              <a:xfrm flipH="1" flipV="1">
                <a:off x="8000619" y="4558821"/>
                <a:ext cx="1966071" cy="73417"/>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6" name="Gerader Verbinder 45"/>
              <p:cNvCxnSpPr/>
              <p:nvPr/>
            </p:nvCxnSpPr>
            <p:spPr>
              <a:xfrm flipV="1">
                <a:off x="6164276" y="764619"/>
                <a:ext cx="27975" cy="363471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2" name="Bogen 51"/>
              <p:cNvSpPr/>
              <p:nvPr/>
            </p:nvSpPr>
            <p:spPr>
              <a:xfrm flipH="1" flipV="1">
                <a:off x="7056307" y="2589783"/>
                <a:ext cx="1978967" cy="1969118"/>
              </a:xfrm>
              <a:prstGeom prst="arc">
                <a:avLst>
                  <a:gd name="adj1" fmla="val 16200000"/>
                  <a:gd name="adj2" fmla="val 20822113"/>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58" name="Gerader Verbinder 57"/>
              <p:cNvCxnSpPr>
                <a:endCxn id="52" idx="2"/>
              </p:cNvCxnSpPr>
              <p:nvPr/>
            </p:nvCxnSpPr>
            <p:spPr>
              <a:xfrm>
                <a:off x="6584678" y="764172"/>
                <a:ext cx="497096" cy="3032107"/>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8" name="Bogen 47"/>
              <p:cNvSpPr/>
              <p:nvPr/>
            </p:nvSpPr>
            <p:spPr>
              <a:xfrm flipV="1">
                <a:off x="4517373" y="3084162"/>
                <a:ext cx="1457618" cy="1586293"/>
              </a:xfrm>
              <a:prstGeom prst="arc">
                <a:avLst>
                  <a:gd name="adj1" fmla="val 16200000"/>
                  <a:gd name="adj2" fmla="val 20790801"/>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70" name="Gerader Verbinder 69"/>
              <p:cNvCxnSpPr>
                <a:endCxn id="50" idx="2"/>
              </p:cNvCxnSpPr>
              <p:nvPr/>
            </p:nvCxnSpPr>
            <p:spPr>
              <a:xfrm flipH="1">
                <a:off x="6134070" y="764619"/>
                <a:ext cx="452687" cy="3736303"/>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5" name="Bogen 74"/>
              <p:cNvSpPr/>
              <p:nvPr/>
            </p:nvSpPr>
            <p:spPr>
              <a:xfrm flipH="1" flipV="1">
                <a:off x="6848989" y="2574543"/>
                <a:ext cx="1978967" cy="1969118"/>
              </a:xfrm>
              <a:prstGeom prst="arc">
                <a:avLst>
                  <a:gd name="adj1" fmla="val 16200000"/>
                  <a:gd name="adj2" fmla="val 21116259"/>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76" name="Gerader Verbinder 75"/>
              <p:cNvCxnSpPr>
                <a:endCxn id="75" idx="2"/>
              </p:cNvCxnSpPr>
              <p:nvPr/>
            </p:nvCxnSpPr>
            <p:spPr>
              <a:xfrm>
                <a:off x="6583771" y="785450"/>
                <a:ext cx="275095" cy="2912414"/>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grpSp>
      <p:sp>
        <p:nvSpPr>
          <p:cNvPr id="74" name="Ellipse 73"/>
          <p:cNvSpPr/>
          <p:nvPr/>
        </p:nvSpPr>
        <p:spPr>
          <a:xfrm>
            <a:off x="6396331" y="4628049"/>
            <a:ext cx="438665" cy="438665"/>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51" name="Bogen 50"/>
          <p:cNvSpPr/>
          <p:nvPr/>
        </p:nvSpPr>
        <p:spPr>
          <a:xfrm flipH="1" flipV="1">
            <a:off x="6164276" y="3861100"/>
            <a:ext cx="1024900" cy="1019799"/>
          </a:xfrm>
          <a:prstGeom prst="arc">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4" name="Bogen 43"/>
          <p:cNvSpPr/>
          <p:nvPr/>
        </p:nvSpPr>
        <p:spPr>
          <a:xfrm flipV="1">
            <a:off x="5139376" y="3861100"/>
            <a:ext cx="1024900" cy="1019799"/>
          </a:xfrm>
          <a:prstGeom prst="arc">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40" name="Gerader Verbinder 39"/>
          <p:cNvCxnSpPr>
            <a:endCxn id="104" idx="1"/>
          </p:cNvCxnSpPr>
          <p:nvPr/>
        </p:nvCxnSpPr>
        <p:spPr>
          <a:xfrm>
            <a:off x="6721386" y="4863280"/>
            <a:ext cx="2863755" cy="11679"/>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Gerader Verbinder 72"/>
          <p:cNvCxnSpPr>
            <a:cxnSpLocks/>
          </p:cNvCxnSpPr>
          <p:nvPr/>
        </p:nvCxnSpPr>
        <p:spPr>
          <a:xfrm flipH="1">
            <a:off x="5959259" y="755119"/>
            <a:ext cx="628519" cy="3337836"/>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3183640" cy="338554"/>
          </a:xfrm>
          <a:prstGeom prst="rect">
            <a:avLst/>
          </a:prstGeom>
          <a:noFill/>
        </p:spPr>
        <p:txBody>
          <a:bodyPr wrap="square" rtlCol="0">
            <a:spAutoFit/>
          </a:bodyPr>
          <a:lstStyle/>
          <a:p>
            <a:r>
              <a:rPr lang="de-CH" sz="1600" dirty="0">
                <a:latin typeface="Arial Black" panose="020B0A04020102020204" pitchFamily="34" charset="0"/>
              </a:rPr>
              <a:t>4.2.15.4  Reverse wingover</a:t>
            </a:r>
            <a:endParaRPr lang="de-CH" sz="1000" dirty="0">
              <a:latin typeface="Arial Black" panose="020B0A04020102020204" pitchFamily="34" charset="0"/>
            </a:endParaRPr>
          </a:p>
        </p:txBody>
      </p:sp>
      <p:sp>
        <p:nvSpPr>
          <p:cNvPr id="82" name="Datumsplatzhalter 81"/>
          <p:cNvSpPr>
            <a:spLocks noGrp="1"/>
          </p:cNvSpPr>
          <p:nvPr>
            <p:ph type="dt" sz="half" idx="10"/>
          </p:nvPr>
        </p:nvSpPr>
        <p:spPr/>
        <p:txBody>
          <a:bodyPr/>
          <a:lstStyle/>
          <a:p>
            <a:r>
              <a:rPr lang="de-DE" smtClean="0"/>
              <a:t>2. Dezember 2019</a:t>
            </a:r>
            <a:endParaRPr lang="de-CH" dirty="0"/>
          </a:p>
        </p:txBody>
      </p:sp>
      <p:sp>
        <p:nvSpPr>
          <p:cNvPr id="83" name="Fußzeilenplatzhalter 82"/>
          <p:cNvSpPr>
            <a:spLocks noGrp="1"/>
          </p:cNvSpPr>
          <p:nvPr>
            <p:ph type="ftr" sz="quarter" idx="11"/>
          </p:nvPr>
        </p:nvSpPr>
        <p:spPr/>
        <p:txBody>
          <a:bodyPr/>
          <a:lstStyle/>
          <a:p>
            <a:r>
              <a:rPr lang="de-DE" dirty="0"/>
              <a:t>Empfehlungen für PR F2B</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27</a:t>
            </a:fld>
            <a:endParaRPr lang="de-CH" dirty="0"/>
          </a:p>
        </p:txBody>
      </p:sp>
      <p:cxnSp>
        <p:nvCxnSpPr>
          <p:cNvPr id="20" name="Gerader Verbinder 19"/>
          <p:cNvCxnSpPr/>
          <p:nvPr/>
        </p:nvCxnSpPr>
        <p:spPr>
          <a:xfrm>
            <a:off x="694734" y="5642630"/>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a:off x="2341362" y="4862318"/>
            <a:ext cx="3341353" cy="24735"/>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1585497" y="4673004"/>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 m</a:t>
            </a:r>
          </a:p>
        </p:txBody>
      </p:sp>
      <p:sp>
        <p:nvSpPr>
          <p:cNvPr id="62" name="Ellipse 61"/>
          <p:cNvSpPr/>
          <p:nvPr/>
        </p:nvSpPr>
        <p:spPr>
          <a:xfrm>
            <a:off x="5496295" y="4608260"/>
            <a:ext cx="438665" cy="438665"/>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80" name="Gruppieren 79"/>
          <p:cNvGrpSpPr/>
          <p:nvPr/>
        </p:nvGrpSpPr>
        <p:grpSpPr>
          <a:xfrm>
            <a:off x="5523972" y="4683564"/>
            <a:ext cx="1281806" cy="934585"/>
            <a:chOff x="2841255" y="3711656"/>
            <a:chExt cx="1075218" cy="805882"/>
          </a:xfrm>
        </p:grpSpPr>
        <p:grpSp>
          <p:nvGrpSpPr>
            <p:cNvPr id="85" name="Gruppieren 84"/>
            <p:cNvGrpSpPr/>
            <p:nvPr/>
          </p:nvGrpSpPr>
          <p:grpSpPr>
            <a:xfrm>
              <a:off x="2841255" y="3711656"/>
              <a:ext cx="317996" cy="789139"/>
              <a:chOff x="2129425" y="2079321"/>
              <a:chExt cx="292274" cy="789139"/>
            </a:xfrm>
            <a:solidFill>
              <a:schemeClr val="bg1"/>
            </a:solidFill>
          </p:grpSpPr>
          <p:sp>
            <p:nvSpPr>
              <p:cNvPr id="96" name="Ellipse 95"/>
              <p:cNvSpPr/>
              <p:nvPr/>
            </p:nvSpPr>
            <p:spPr>
              <a:xfrm>
                <a:off x="2154477" y="2079321"/>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97" name="Gerader Verbinder 96"/>
              <p:cNvCxnSpPr>
                <a:stCxn id="96" idx="4"/>
              </p:cNvCxnSpPr>
              <p:nvPr/>
            </p:nvCxnSpPr>
            <p:spPr>
              <a:xfrm>
                <a:off x="2265498" y="2327660"/>
                <a:ext cx="14235" cy="3403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r Verbinder 97"/>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r Verbinder 98"/>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6" name="Gruppieren 85"/>
            <p:cNvGrpSpPr/>
            <p:nvPr/>
          </p:nvGrpSpPr>
          <p:grpSpPr>
            <a:xfrm>
              <a:off x="3222137" y="3728401"/>
              <a:ext cx="317996" cy="789137"/>
              <a:chOff x="2129425" y="2079323"/>
              <a:chExt cx="292274" cy="789137"/>
            </a:xfrm>
            <a:solidFill>
              <a:schemeClr val="bg1"/>
            </a:solidFill>
          </p:grpSpPr>
          <p:sp>
            <p:nvSpPr>
              <p:cNvPr id="92" name="Ellipse 91"/>
              <p:cNvSpPr/>
              <p:nvPr/>
            </p:nvSpPr>
            <p:spPr>
              <a:xfrm>
                <a:off x="2154478" y="2079323"/>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93" name="Gerader Verbinder 92"/>
              <p:cNvCxnSpPr>
                <a:stCxn id="92" idx="4"/>
              </p:cNvCxnSpPr>
              <p:nvPr/>
            </p:nvCxnSpPr>
            <p:spPr>
              <a:xfrm>
                <a:off x="2265499" y="2327662"/>
                <a:ext cx="14238" cy="3403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r Verbinder 9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r Verbinder 9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7" name="Gruppieren 86"/>
            <p:cNvGrpSpPr/>
            <p:nvPr/>
          </p:nvGrpSpPr>
          <p:grpSpPr>
            <a:xfrm>
              <a:off x="3598477" y="3725881"/>
              <a:ext cx="317996" cy="789139"/>
              <a:chOff x="2129425" y="2079321"/>
              <a:chExt cx="292274" cy="789139"/>
            </a:xfrm>
            <a:solidFill>
              <a:schemeClr val="bg1"/>
            </a:solidFill>
          </p:grpSpPr>
          <p:sp>
            <p:nvSpPr>
              <p:cNvPr id="88" name="Ellipse 87"/>
              <p:cNvSpPr/>
              <p:nvPr/>
            </p:nvSpPr>
            <p:spPr>
              <a:xfrm>
                <a:off x="2154477" y="2079321"/>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89" name="Gerader Verbinder 88"/>
              <p:cNvCxnSpPr>
                <a:stCxn id="88" idx="4"/>
              </p:cNvCxnSpPr>
              <p:nvPr/>
            </p:nvCxnSpPr>
            <p:spPr>
              <a:xfrm>
                <a:off x="2265498" y="2327660"/>
                <a:ext cx="14235" cy="3403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r Verbinder 89"/>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Gerader Verbinder 90"/>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3" name="Pfeil nach rechts 102"/>
          <p:cNvSpPr/>
          <p:nvPr/>
        </p:nvSpPr>
        <p:spPr>
          <a:xfrm>
            <a:off x="2226527" y="4696690"/>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04" name="Pfeil nach rechts 103"/>
          <p:cNvSpPr/>
          <p:nvPr/>
        </p:nvSpPr>
        <p:spPr>
          <a:xfrm>
            <a:off x="9585141" y="4702992"/>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101" name="Gruppieren 100"/>
          <p:cNvGrpSpPr/>
          <p:nvPr/>
        </p:nvGrpSpPr>
        <p:grpSpPr>
          <a:xfrm>
            <a:off x="900000" y="1260000"/>
            <a:ext cx="1408267" cy="1395867"/>
            <a:chOff x="1004602" y="1188000"/>
            <a:chExt cx="1353194" cy="1395867"/>
          </a:xfrm>
        </p:grpSpPr>
        <p:cxnSp>
          <p:nvCxnSpPr>
            <p:cNvPr id="102" name="Gerader Verbinder 101"/>
            <p:cNvCxnSpPr/>
            <p:nvPr/>
          </p:nvCxnSpPr>
          <p:spPr>
            <a:xfrm>
              <a:off x="1825600" y="1507875"/>
              <a:ext cx="515762" cy="207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1" name="Gerader Verbinder 110"/>
            <p:cNvCxnSpPr/>
            <p:nvPr/>
          </p:nvCxnSpPr>
          <p:spPr>
            <a:xfrm>
              <a:off x="1842034" y="1305934"/>
              <a:ext cx="515762"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2" name="Textfeld 111"/>
            <p:cNvSpPr txBox="1"/>
            <p:nvPr/>
          </p:nvSpPr>
          <p:spPr>
            <a:xfrm>
              <a:off x="1004602" y="1188000"/>
              <a:ext cx="843053" cy="1384995"/>
            </a:xfrm>
            <a:prstGeom prst="rect">
              <a:avLst/>
            </a:prstGeom>
            <a:noFill/>
          </p:spPr>
          <p:txBody>
            <a:bodyPr wrap="square" rtlCol="0">
              <a:spAutoFit/>
            </a:bodyPr>
            <a:lstStyle/>
            <a:p>
              <a:pPr algn="r"/>
              <a:r>
                <a:rPr lang="de-CH" sz="1200" dirty="0">
                  <a:latin typeface="Arial" panose="020B0604020202020204" pitchFamily="34" charset="0"/>
                  <a:cs typeface="Arial" panose="020B0604020202020204" pitchFamily="34" charset="0"/>
                </a:rPr>
                <a:t>Regel</a:t>
              </a:r>
            </a:p>
            <a:p>
              <a:pPr algn="r"/>
              <a:r>
                <a:rPr lang="de-CH" sz="1200" dirty="0">
                  <a:latin typeface="Arial" panose="020B0604020202020204" pitchFamily="34" charset="0"/>
                  <a:cs typeface="Arial" panose="020B0604020202020204" pitchFamily="34" charset="0"/>
                </a:rPr>
                <a:t>Flugweg</a:t>
              </a:r>
            </a:p>
            <a:p>
              <a:pPr algn="r"/>
              <a:endParaRPr lang="de-CH" sz="1200" dirty="0">
                <a:latin typeface="Arial" panose="020B0604020202020204" pitchFamily="34" charset="0"/>
                <a:cs typeface="Arial" panose="020B0604020202020204" pitchFamily="34" charset="0"/>
              </a:endParaRPr>
            </a:p>
            <a:p>
              <a:pPr algn="r"/>
              <a:r>
                <a:rPr lang="de-CH" sz="1200" dirty="0">
                  <a:latin typeface="Arial" panose="020B0604020202020204" pitchFamily="34" charset="0"/>
                  <a:cs typeface="Arial" panose="020B0604020202020204" pitchFamily="34" charset="0"/>
                </a:rPr>
                <a:t>Start</a:t>
              </a:r>
            </a:p>
            <a:p>
              <a:pPr algn="r"/>
              <a:endParaRPr lang="de-CH" sz="1200" dirty="0">
                <a:latin typeface="Arial" panose="020B0604020202020204" pitchFamily="34" charset="0"/>
                <a:cs typeface="Arial" panose="020B0604020202020204" pitchFamily="34" charset="0"/>
              </a:endParaRPr>
            </a:p>
            <a:p>
              <a:pPr algn="r"/>
              <a:endParaRPr lang="de-CH" sz="1200" dirty="0">
                <a:latin typeface="Arial" panose="020B0604020202020204" pitchFamily="34" charset="0"/>
                <a:cs typeface="Arial" panose="020B0604020202020204" pitchFamily="34" charset="0"/>
              </a:endParaRPr>
            </a:p>
            <a:p>
              <a:pPr algn="r"/>
              <a:r>
                <a:rPr lang="de-CH" sz="1200" dirty="0">
                  <a:latin typeface="Arial" panose="020B0604020202020204" pitchFamily="34" charset="0"/>
                  <a:cs typeface="Arial" panose="020B0604020202020204" pitchFamily="34" charset="0"/>
                </a:rPr>
                <a:t>Ende</a:t>
              </a:r>
            </a:p>
          </p:txBody>
        </p:sp>
        <p:sp>
          <p:nvSpPr>
            <p:cNvPr id="113" name="Ellipse 112"/>
            <p:cNvSpPr/>
            <p:nvPr/>
          </p:nvSpPr>
          <p:spPr>
            <a:xfrm>
              <a:off x="1910239" y="1688034"/>
              <a:ext cx="353819" cy="353819"/>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14" name="Ellipse 113"/>
            <p:cNvSpPr/>
            <p:nvPr/>
          </p:nvSpPr>
          <p:spPr>
            <a:xfrm>
              <a:off x="1903610" y="2230048"/>
              <a:ext cx="353819" cy="3538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sp>
        <p:nvSpPr>
          <p:cNvPr id="68" name="Sprechblase: rechteckig 67">
            <a:extLst>
              <a:ext uri="{FF2B5EF4-FFF2-40B4-BE49-F238E27FC236}">
                <a16:creationId xmlns:a16="http://schemas.microsoft.com/office/drawing/2014/main" xmlns="" id="{722E04C0-FE17-40DB-97DB-08D1C5780F12}"/>
              </a:ext>
            </a:extLst>
          </p:cNvPr>
          <p:cNvSpPr/>
          <p:nvPr/>
        </p:nvSpPr>
        <p:spPr>
          <a:xfrm>
            <a:off x="4180874" y="3862840"/>
            <a:ext cx="1136750" cy="360000"/>
          </a:xfrm>
          <a:prstGeom prst="wedgeRectCallout">
            <a:avLst>
              <a:gd name="adj1" fmla="val 47158"/>
              <a:gd name="adj2" fmla="val 180429"/>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CH" sz="1000" dirty="0">
                <a:solidFill>
                  <a:schemeClr val="tx1"/>
                </a:solidFill>
                <a:latin typeface="Arial" panose="020B0604020202020204" pitchFamily="34" charset="0"/>
                <a:cs typeface="Arial" panose="020B0604020202020204" pitchFamily="34" charset="0"/>
              </a:rPr>
              <a:t>nicht gegenüber</a:t>
            </a:r>
          </a:p>
        </p:txBody>
      </p:sp>
      <p:sp>
        <p:nvSpPr>
          <p:cNvPr id="72" name="Sprechblase: rechteckig 71">
            <a:extLst>
              <a:ext uri="{FF2B5EF4-FFF2-40B4-BE49-F238E27FC236}">
                <a16:creationId xmlns:a16="http://schemas.microsoft.com/office/drawing/2014/main" xmlns="" id="{2B4E49AB-7C12-4D33-915E-E04A8271A6C2}"/>
              </a:ext>
            </a:extLst>
          </p:cNvPr>
          <p:cNvSpPr/>
          <p:nvPr/>
        </p:nvSpPr>
        <p:spPr>
          <a:xfrm>
            <a:off x="7525166" y="3356957"/>
            <a:ext cx="792000" cy="360000"/>
          </a:xfrm>
          <a:prstGeom prst="wedgeRectCallout">
            <a:avLst>
              <a:gd name="adj1" fmla="val -77627"/>
              <a:gd name="adj2" fmla="val 180082"/>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CH" sz="1000" dirty="0">
                <a:solidFill>
                  <a:schemeClr val="tx1"/>
                </a:solidFill>
                <a:latin typeface="Arial" panose="020B0604020202020204" pitchFamily="34" charset="0"/>
                <a:cs typeface="Arial" panose="020B0604020202020204" pitchFamily="34" charset="0"/>
              </a:rPr>
              <a:t>zu weich</a:t>
            </a:r>
          </a:p>
        </p:txBody>
      </p:sp>
      <p:sp>
        <p:nvSpPr>
          <p:cNvPr id="77" name="Sprechblase: rechteckig 76">
            <a:extLst>
              <a:ext uri="{FF2B5EF4-FFF2-40B4-BE49-F238E27FC236}">
                <a16:creationId xmlns:a16="http://schemas.microsoft.com/office/drawing/2014/main" xmlns="" id="{EAD6D9F6-44CE-4572-AA64-FC8CDBA62209}"/>
              </a:ext>
            </a:extLst>
          </p:cNvPr>
          <p:cNvSpPr/>
          <p:nvPr/>
        </p:nvSpPr>
        <p:spPr>
          <a:xfrm>
            <a:off x="7272270" y="735629"/>
            <a:ext cx="792000" cy="430925"/>
          </a:xfrm>
          <a:prstGeom prst="wedgeRectCallout">
            <a:avLst>
              <a:gd name="adj1" fmla="val -129815"/>
              <a:gd name="adj2" fmla="val -4591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CH" sz="1000" dirty="0">
                <a:solidFill>
                  <a:schemeClr val="tx1"/>
                </a:solidFill>
                <a:latin typeface="Arial" panose="020B0604020202020204" pitchFamily="34" charset="0"/>
                <a:cs typeface="Arial" panose="020B0604020202020204" pitchFamily="34" charset="0"/>
              </a:rPr>
              <a:t>nicht über Kopf</a:t>
            </a:r>
          </a:p>
        </p:txBody>
      </p:sp>
      <p:sp>
        <p:nvSpPr>
          <p:cNvPr id="78" name="Sprechblase: rechteckig 77">
            <a:extLst>
              <a:ext uri="{FF2B5EF4-FFF2-40B4-BE49-F238E27FC236}">
                <a16:creationId xmlns:a16="http://schemas.microsoft.com/office/drawing/2014/main" xmlns="" id="{8A2D5591-F291-4C5F-8553-577AD4F41444}"/>
              </a:ext>
            </a:extLst>
          </p:cNvPr>
          <p:cNvSpPr/>
          <p:nvPr/>
        </p:nvSpPr>
        <p:spPr>
          <a:xfrm>
            <a:off x="9717553" y="3989273"/>
            <a:ext cx="652462" cy="360000"/>
          </a:xfrm>
          <a:prstGeom prst="wedgeRectCallout">
            <a:avLst>
              <a:gd name="adj1" fmla="val -23725"/>
              <a:gd name="adj2" fmla="val 1214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CH" sz="1000" dirty="0">
                <a:solidFill>
                  <a:schemeClr val="tx1"/>
                </a:solidFill>
                <a:latin typeface="Arial" panose="020B0604020202020204" pitchFamily="34" charset="0"/>
                <a:cs typeface="Arial" panose="020B0604020202020204" pitchFamily="34" charset="0"/>
              </a:rPr>
              <a:t>zu hoch</a:t>
            </a:r>
          </a:p>
        </p:txBody>
      </p:sp>
      <p:sp>
        <p:nvSpPr>
          <p:cNvPr id="79" name="Sprechblase: rechteckig 78">
            <a:extLst>
              <a:ext uri="{FF2B5EF4-FFF2-40B4-BE49-F238E27FC236}">
                <a16:creationId xmlns:a16="http://schemas.microsoft.com/office/drawing/2014/main" xmlns="" id="{96EE0F80-8D73-4BFA-A01E-3FF9DF429B7C}"/>
              </a:ext>
            </a:extLst>
          </p:cNvPr>
          <p:cNvSpPr/>
          <p:nvPr/>
        </p:nvSpPr>
        <p:spPr>
          <a:xfrm>
            <a:off x="2173496" y="3977878"/>
            <a:ext cx="652462" cy="360000"/>
          </a:xfrm>
          <a:prstGeom prst="wedgeRectCallout">
            <a:avLst>
              <a:gd name="adj1" fmla="val -23725"/>
              <a:gd name="adj2" fmla="val 1214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e-CH" sz="1000" dirty="0">
                <a:solidFill>
                  <a:schemeClr val="tx1"/>
                </a:solidFill>
                <a:latin typeface="Arial" panose="020B0604020202020204" pitchFamily="34" charset="0"/>
                <a:cs typeface="Arial" panose="020B0604020202020204" pitchFamily="34" charset="0"/>
              </a:rPr>
              <a:t>zu hoch</a:t>
            </a:r>
          </a:p>
        </p:txBody>
      </p:sp>
    </p:spTree>
    <p:extLst>
      <p:ext uri="{BB962C8B-B14F-4D97-AF65-F5344CB8AC3E}">
        <p14:creationId xmlns:p14="http://schemas.microsoft.com/office/powerpoint/2010/main" val="392286792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500" fill="hold"/>
                                        <p:tgtEl>
                                          <p:spTgt spid="74"/>
                                        </p:tgtEl>
                                        <p:attrNameLst>
                                          <p:attrName>ppt_x</p:attrName>
                                        </p:attrNameLst>
                                      </p:cBhvr>
                                      <p:tavLst>
                                        <p:tav tm="0">
                                          <p:val>
                                            <p:strVal val="#ppt_x"/>
                                          </p:val>
                                        </p:tav>
                                        <p:tav tm="100000">
                                          <p:val>
                                            <p:strVal val="#ppt_x"/>
                                          </p:val>
                                        </p:tav>
                                      </p:tavLst>
                                    </p:anim>
                                    <p:anim calcmode="lin" valueType="num">
                                      <p:cBhvr additive="base">
                                        <p:cTn id="1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wipe(down)">
                                      <p:cBhvr>
                                        <p:cTn id="21"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10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28</a:t>
            </a:fld>
            <a:endParaRPr lang="de-CH" dirty="0"/>
          </a:p>
        </p:txBody>
      </p:sp>
      <p:sp>
        <p:nvSpPr>
          <p:cNvPr id="11" name="Textfeld 10"/>
          <p:cNvSpPr txBox="1"/>
          <p:nvPr/>
        </p:nvSpPr>
        <p:spPr>
          <a:xfrm>
            <a:off x="8869838" y="108000"/>
            <a:ext cx="3173479" cy="1077218"/>
          </a:xfrm>
          <a:prstGeom prst="rect">
            <a:avLst/>
          </a:prstGeom>
          <a:noFill/>
        </p:spPr>
        <p:txBody>
          <a:bodyPr wrap="square" rtlCol="0">
            <a:spAutoFit/>
          </a:bodyPr>
          <a:lstStyle/>
          <a:p>
            <a:pPr algn="ctr"/>
            <a:r>
              <a:rPr lang="en-US" sz="2400" b="1" dirty="0" err="1"/>
              <a:t>Runde</a:t>
            </a:r>
            <a:r>
              <a:rPr lang="en-US" sz="2400" b="1" dirty="0"/>
              <a:t> </a:t>
            </a:r>
            <a:r>
              <a:rPr lang="en-US" sz="2400" b="1" dirty="0" err="1" smtClean="0"/>
              <a:t>Loopings</a:t>
            </a:r>
            <a:endParaRPr lang="en-US" sz="2400" b="1" dirty="0" smtClean="0"/>
          </a:p>
          <a:p>
            <a:pPr algn="ctr"/>
            <a:r>
              <a:rPr lang="en-US" sz="1600" b="1" dirty="0" err="1"/>
              <a:t>Aus</a:t>
            </a:r>
            <a:r>
              <a:rPr lang="en-US" sz="1600" b="1" dirty="0"/>
              <a:t> </a:t>
            </a:r>
            <a:r>
              <a:rPr lang="en-US" sz="1600" b="1" dirty="0" err="1"/>
              <a:t>Sicht</a:t>
            </a:r>
            <a:r>
              <a:rPr lang="en-US" sz="1600" b="1" dirty="0"/>
              <a:t> des PR</a:t>
            </a:r>
            <a:endParaRPr lang="de-CH" sz="1600" dirty="0"/>
          </a:p>
          <a:p>
            <a:pPr algn="ctr"/>
            <a:endParaRPr lang="de-CH" sz="2400" dirty="0"/>
          </a:p>
        </p:txBody>
      </p:sp>
      <p:sp>
        <p:nvSpPr>
          <p:cNvPr id="7" name="Textfeld 6"/>
          <p:cNvSpPr txBox="1"/>
          <p:nvPr/>
        </p:nvSpPr>
        <p:spPr>
          <a:xfrm>
            <a:off x="1634829" y="1539613"/>
            <a:ext cx="1419225" cy="646331"/>
          </a:xfrm>
          <a:prstGeom prst="rect">
            <a:avLst/>
          </a:prstGeom>
          <a:noFill/>
        </p:spPr>
        <p:txBody>
          <a:bodyPr wrap="square" rtlCol="0">
            <a:spAutoFit/>
          </a:bodyPr>
          <a:lstStyle/>
          <a:p>
            <a:pPr algn="r"/>
            <a:r>
              <a:rPr lang="de-CH" dirty="0"/>
              <a:t>45° Leinenwinkel</a:t>
            </a:r>
          </a:p>
        </p:txBody>
      </p:sp>
      <p:sp>
        <p:nvSpPr>
          <p:cNvPr id="9" name="Textfeld 8"/>
          <p:cNvSpPr txBox="1"/>
          <p:nvPr/>
        </p:nvSpPr>
        <p:spPr>
          <a:xfrm>
            <a:off x="9167496" y="1496199"/>
            <a:ext cx="1419225" cy="646331"/>
          </a:xfrm>
          <a:prstGeom prst="rect">
            <a:avLst/>
          </a:prstGeom>
          <a:noFill/>
        </p:spPr>
        <p:txBody>
          <a:bodyPr wrap="square" rtlCol="0">
            <a:spAutoFit/>
          </a:bodyPr>
          <a:lstStyle/>
          <a:p>
            <a:r>
              <a:rPr lang="de-CH" dirty="0"/>
              <a:t>45° Leinenwinkel</a:t>
            </a:r>
          </a:p>
        </p:txBody>
      </p:sp>
      <p:sp>
        <p:nvSpPr>
          <p:cNvPr id="10" name="Textfeld 9"/>
          <p:cNvSpPr txBox="1"/>
          <p:nvPr/>
        </p:nvSpPr>
        <p:spPr>
          <a:xfrm>
            <a:off x="5362807" y="5962487"/>
            <a:ext cx="1781806" cy="369332"/>
          </a:xfrm>
          <a:prstGeom prst="rect">
            <a:avLst/>
          </a:prstGeom>
          <a:noFill/>
        </p:spPr>
        <p:txBody>
          <a:bodyPr wrap="square" rtlCol="0">
            <a:spAutoFit/>
          </a:bodyPr>
          <a:lstStyle/>
          <a:p>
            <a:r>
              <a:rPr lang="de-CH" dirty="0"/>
              <a:t>Symmetrieachse</a:t>
            </a:r>
          </a:p>
        </p:txBody>
      </p:sp>
      <p:sp>
        <p:nvSpPr>
          <p:cNvPr id="2" name="Ellipse 1">
            <a:extLst>
              <a:ext uri="{FF2B5EF4-FFF2-40B4-BE49-F238E27FC236}">
                <a16:creationId xmlns:a16="http://schemas.microsoft.com/office/drawing/2014/main" xmlns="" id="{6DDA07A9-1459-4AF3-AE09-C08F78AD057E}"/>
              </a:ext>
            </a:extLst>
          </p:cNvPr>
          <p:cNvSpPr/>
          <p:nvPr/>
        </p:nvSpPr>
        <p:spPr>
          <a:xfrm>
            <a:off x="4892031" y="2652889"/>
            <a:ext cx="2411880" cy="227851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3" name="Gruppieren 2">
            <a:extLst>
              <a:ext uri="{FF2B5EF4-FFF2-40B4-BE49-F238E27FC236}">
                <a16:creationId xmlns:a16="http://schemas.microsoft.com/office/drawing/2014/main" xmlns="" id="{C51488A8-5953-44EA-9BD2-7E11823E740B}"/>
              </a:ext>
            </a:extLst>
          </p:cNvPr>
          <p:cNvGrpSpPr/>
          <p:nvPr/>
        </p:nvGrpSpPr>
        <p:grpSpPr>
          <a:xfrm>
            <a:off x="1553378" y="624924"/>
            <a:ext cx="9066882" cy="5421682"/>
            <a:chOff x="1553378" y="624924"/>
            <a:chExt cx="9066882" cy="5421682"/>
          </a:xfrm>
        </p:grpSpPr>
        <p:grpSp>
          <p:nvGrpSpPr>
            <p:cNvPr id="15" name="Gruppieren 14">
              <a:extLst>
                <a:ext uri="{FF2B5EF4-FFF2-40B4-BE49-F238E27FC236}">
                  <a16:creationId xmlns:a16="http://schemas.microsoft.com/office/drawing/2014/main" xmlns="" id="{4A49AAAA-3D8A-471D-93D6-858BDFC5578D}"/>
                </a:ext>
              </a:extLst>
            </p:cNvPr>
            <p:cNvGrpSpPr/>
            <p:nvPr/>
          </p:nvGrpSpPr>
          <p:grpSpPr>
            <a:xfrm>
              <a:off x="3042784" y="624924"/>
              <a:ext cx="6084000" cy="5421682"/>
              <a:chOff x="3042783" y="617875"/>
              <a:chExt cx="6084000" cy="5421682"/>
            </a:xfrm>
          </p:grpSpPr>
          <p:cxnSp>
            <p:nvCxnSpPr>
              <p:cNvPr id="8" name="Gerader Verbinder 7">
                <a:extLst>
                  <a:ext uri="{FF2B5EF4-FFF2-40B4-BE49-F238E27FC236}">
                    <a16:creationId xmlns:a16="http://schemas.microsoft.com/office/drawing/2014/main" xmlns="" id="{BE8F7376-3C2F-43D6-92E9-939985951EDB}"/>
                  </a:ext>
                </a:extLst>
              </p:cNvPr>
              <p:cNvCxnSpPr>
                <a:cxnSpLocks/>
              </p:cNvCxnSpPr>
              <p:nvPr/>
            </p:nvCxnSpPr>
            <p:spPr>
              <a:xfrm>
                <a:off x="6110998" y="617875"/>
                <a:ext cx="0" cy="5421682"/>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12" name="Bogen 11">
                <a:extLst>
                  <a:ext uri="{FF2B5EF4-FFF2-40B4-BE49-F238E27FC236}">
                    <a16:creationId xmlns:a16="http://schemas.microsoft.com/office/drawing/2014/main" xmlns="" id="{30AFE51D-6EF8-4A3A-BD0F-5D18D23F89C8}"/>
                  </a:ext>
                </a:extLst>
              </p:cNvPr>
              <p:cNvSpPr/>
              <p:nvPr/>
            </p:nvSpPr>
            <p:spPr>
              <a:xfrm rot="10800000">
                <a:off x="3042783" y="922935"/>
                <a:ext cx="6084000" cy="1728000"/>
              </a:xfrm>
              <a:prstGeom prst="arc">
                <a:avLst>
                  <a:gd name="adj1" fmla="val 11009732"/>
                  <a:gd name="adj2" fmla="val 21367599"/>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cxnSp>
          <p:nvCxnSpPr>
            <p:cNvPr id="16" name="Gerader Verbinder 15">
              <a:extLst>
                <a:ext uri="{FF2B5EF4-FFF2-40B4-BE49-F238E27FC236}">
                  <a16:creationId xmlns:a16="http://schemas.microsoft.com/office/drawing/2014/main" xmlns="" id="{947FE54B-0FEF-4AE5-853F-71F273D72BF2}"/>
                </a:ext>
              </a:extLst>
            </p:cNvPr>
            <p:cNvCxnSpPr/>
            <p:nvPr/>
          </p:nvCxnSpPr>
          <p:spPr>
            <a:xfrm>
              <a:off x="1553378" y="4947184"/>
              <a:ext cx="9066882" cy="0"/>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5528623"/>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4" name="Ellipse 53"/>
          <p:cNvSpPr/>
          <p:nvPr/>
        </p:nvSpPr>
        <p:spPr>
          <a:xfrm>
            <a:off x="5930771" y="4469068"/>
            <a:ext cx="487853" cy="487853"/>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2" name="Datumsplatzhalter 81"/>
          <p:cNvSpPr>
            <a:spLocks noGrp="1"/>
          </p:cNvSpPr>
          <p:nvPr>
            <p:ph type="dt" sz="half" idx="10"/>
          </p:nvPr>
        </p:nvSpPr>
        <p:spPr/>
        <p:txBody>
          <a:bodyPr/>
          <a:lstStyle/>
          <a:p>
            <a:r>
              <a:rPr lang="de-DE" smtClean="0"/>
              <a:t>2. Dezember 2019</a:t>
            </a:r>
            <a:endParaRPr lang="de-CH" dirty="0"/>
          </a:p>
        </p:txBody>
      </p:sp>
      <p:sp>
        <p:nvSpPr>
          <p:cNvPr id="83" name="Fußzeilenplatzhalter 82"/>
          <p:cNvSpPr>
            <a:spLocks noGrp="1"/>
          </p:cNvSpPr>
          <p:nvPr>
            <p:ph type="ftr" sz="quarter" idx="11"/>
          </p:nvPr>
        </p:nvSpPr>
        <p:spPr/>
        <p:txBody>
          <a:bodyPr/>
          <a:lstStyle/>
          <a:p>
            <a:r>
              <a:rPr lang="de-DE" dirty="0"/>
              <a:t>Empfehlungen für PR F2B</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29</a:t>
            </a:fld>
            <a:endParaRPr lang="de-CH" dirty="0"/>
          </a:p>
        </p:txBody>
      </p:sp>
      <p:cxnSp>
        <p:nvCxnSpPr>
          <p:cNvPr id="20" name="Gerader Verbinder 19"/>
          <p:cNvCxnSpPr/>
          <p:nvPr/>
        </p:nvCxnSpPr>
        <p:spPr>
          <a:xfrm>
            <a:off x="1059068" y="5495534"/>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4991338" cy="338554"/>
          </a:xfrm>
          <a:prstGeom prst="rect">
            <a:avLst/>
          </a:prstGeom>
          <a:noFill/>
        </p:spPr>
        <p:txBody>
          <a:bodyPr wrap="square" rtlCol="0">
            <a:spAutoFit/>
          </a:bodyPr>
          <a:lstStyle/>
          <a:p>
            <a:r>
              <a:rPr lang="de-CH" sz="1600" dirty="0">
                <a:latin typeface="Arial Black" panose="020B0A04020102020204" pitchFamily="34" charset="0"/>
              </a:rPr>
              <a:t>4.2.15.5  Three consecutive inside loops</a:t>
            </a:r>
            <a:endParaRPr lang="de-CH" sz="1000" dirty="0">
              <a:latin typeface="Arial Black" panose="020B0A04020102020204" pitchFamily="34" charset="0"/>
            </a:endParaRPr>
          </a:p>
        </p:txBody>
      </p:sp>
      <p:sp>
        <p:nvSpPr>
          <p:cNvPr id="16" name="Ellipse 15"/>
          <p:cNvSpPr/>
          <p:nvPr/>
        </p:nvSpPr>
        <p:spPr>
          <a:xfrm>
            <a:off x="5191545" y="2785210"/>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17" name="Gruppieren 16">
            <a:extLst>
              <a:ext uri="{FF2B5EF4-FFF2-40B4-BE49-F238E27FC236}">
                <a16:creationId xmlns:a16="http://schemas.microsoft.com/office/drawing/2014/main" xmlns="" id="{8EED730F-B658-40FC-8B95-D6A4C8AF1CC5}"/>
              </a:ext>
            </a:extLst>
          </p:cNvPr>
          <p:cNvGrpSpPr/>
          <p:nvPr/>
        </p:nvGrpSpPr>
        <p:grpSpPr>
          <a:xfrm>
            <a:off x="4939299" y="1900178"/>
            <a:ext cx="5185263" cy="4165782"/>
            <a:chOff x="4939299" y="1900178"/>
            <a:chExt cx="5185263" cy="4165782"/>
          </a:xfrm>
        </p:grpSpPr>
        <p:cxnSp>
          <p:nvCxnSpPr>
            <p:cNvPr id="11" name="Gerader Verbinder 10"/>
            <p:cNvCxnSpPr>
              <a:cxnSpLocks/>
            </p:cNvCxnSpPr>
            <p:nvPr/>
          </p:nvCxnSpPr>
          <p:spPr>
            <a:xfrm>
              <a:off x="6162040" y="1900178"/>
              <a:ext cx="21277" cy="4165782"/>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6078046" y="4759005"/>
              <a:ext cx="3351578" cy="22419"/>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9392714" y="4583286"/>
              <a:ext cx="731848"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 m</a:t>
              </a:r>
            </a:p>
          </p:txBody>
        </p:sp>
        <p:cxnSp>
          <p:nvCxnSpPr>
            <p:cNvPr id="38" name="Gerader Verbinder 37"/>
            <p:cNvCxnSpPr/>
            <p:nvPr/>
          </p:nvCxnSpPr>
          <p:spPr>
            <a:xfrm flipH="1">
              <a:off x="4939299" y="2756800"/>
              <a:ext cx="2500700"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7549756" y="2607886"/>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45 °</a:t>
              </a:r>
            </a:p>
          </p:txBody>
        </p:sp>
      </p:grpSp>
      <p:sp>
        <p:nvSpPr>
          <p:cNvPr id="66" name="Pfeil nach rechts 65"/>
          <p:cNvSpPr/>
          <p:nvPr/>
        </p:nvSpPr>
        <p:spPr>
          <a:xfrm rot="12269726" flipH="1">
            <a:off x="8183917" y="3523812"/>
            <a:ext cx="466088" cy="3323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7" name="Pfeil nach rechts 66"/>
          <p:cNvSpPr/>
          <p:nvPr/>
        </p:nvSpPr>
        <p:spPr>
          <a:xfrm flipH="1">
            <a:off x="7823774" y="4581176"/>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69" name="Gerader Verbinder 68"/>
          <p:cNvCxnSpPr/>
          <p:nvPr/>
        </p:nvCxnSpPr>
        <p:spPr>
          <a:xfrm flipH="1" flipV="1">
            <a:off x="6450476" y="2843121"/>
            <a:ext cx="1731129" cy="751158"/>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1" name="Ellipse 60"/>
          <p:cNvSpPr/>
          <p:nvPr/>
        </p:nvSpPr>
        <p:spPr>
          <a:xfrm>
            <a:off x="5998634" y="4548567"/>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19" name="Gruppieren 18">
            <a:extLst>
              <a:ext uri="{FF2B5EF4-FFF2-40B4-BE49-F238E27FC236}">
                <a16:creationId xmlns:a16="http://schemas.microsoft.com/office/drawing/2014/main" xmlns="" id="{35B253EA-75CB-4B30-BE72-A5053F3CEF70}"/>
              </a:ext>
            </a:extLst>
          </p:cNvPr>
          <p:cNvGrpSpPr/>
          <p:nvPr/>
        </p:nvGrpSpPr>
        <p:grpSpPr>
          <a:xfrm>
            <a:off x="3318600" y="1773815"/>
            <a:ext cx="3883541" cy="3015116"/>
            <a:chOff x="3318600" y="1773815"/>
            <a:chExt cx="3883541" cy="3015116"/>
          </a:xfrm>
        </p:grpSpPr>
        <p:sp>
          <p:nvSpPr>
            <p:cNvPr id="48" name="Ellipse 47"/>
            <p:cNvSpPr/>
            <p:nvPr/>
          </p:nvSpPr>
          <p:spPr>
            <a:xfrm>
              <a:off x="5150141" y="2396915"/>
              <a:ext cx="2052000" cy="2376000"/>
            </a:xfrm>
            <a:prstGeom prst="ellipse">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49" name="Ellipse 48"/>
            <p:cNvSpPr/>
            <p:nvPr/>
          </p:nvSpPr>
          <p:spPr>
            <a:xfrm>
              <a:off x="4858119" y="2792538"/>
              <a:ext cx="1980000" cy="1980000"/>
            </a:xfrm>
            <a:prstGeom prst="ellipse">
              <a:avLst/>
            </a:prstGeom>
            <a:noFill/>
            <a:ln w="7620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D</a:t>
              </a:r>
            </a:p>
          </p:txBody>
        </p:sp>
        <p:sp>
          <p:nvSpPr>
            <p:cNvPr id="50" name="Ellipse 49"/>
            <p:cNvSpPr/>
            <p:nvPr/>
          </p:nvSpPr>
          <p:spPr>
            <a:xfrm>
              <a:off x="4631937" y="2496890"/>
              <a:ext cx="2451635" cy="2292041"/>
            </a:xfrm>
            <a:prstGeom prst="ellipse">
              <a:avLst/>
            </a:prstGeom>
            <a:noFill/>
            <a:ln w="762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D</a:t>
              </a:r>
            </a:p>
          </p:txBody>
        </p:sp>
        <p:sp>
          <p:nvSpPr>
            <p:cNvPr id="4" name="Sprechblase: rechteckig 3">
              <a:extLst>
                <a:ext uri="{FF2B5EF4-FFF2-40B4-BE49-F238E27FC236}">
                  <a16:creationId xmlns:a16="http://schemas.microsoft.com/office/drawing/2014/main" xmlns="" id="{D0950B8D-7CFE-402F-9DE3-A2E463300253}"/>
                </a:ext>
              </a:extLst>
            </p:cNvPr>
            <p:cNvSpPr/>
            <p:nvPr/>
          </p:nvSpPr>
          <p:spPr>
            <a:xfrm>
              <a:off x="3702219" y="2736810"/>
              <a:ext cx="681547" cy="338549"/>
            </a:xfrm>
            <a:prstGeom prst="wedgeRectCallout">
              <a:avLst>
                <a:gd name="adj1" fmla="val 142556"/>
                <a:gd name="adj2" fmla="val 10528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versetzt</a:t>
              </a:r>
            </a:p>
          </p:txBody>
        </p:sp>
        <p:sp>
          <p:nvSpPr>
            <p:cNvPr id="70" name="Sprechblase: rechteckig 69">
              <a:extLst>
                <a:ext uri="{FF2B5EF4-FFF2-40B4-BE49-F238E27FC236}">
                  <a16:creationId xmlns:a16="http://schemas.microsoft.com/office/drawing/2014/main" xmlns="" id="{C07C43F6-8E0D-4F09-9EAD-F160A7463E76}"/>
                </a:ext>
              </a:extLst>
            </p:cNvPr>
            <p:cNvSpPr/>
            <p:nvPr/>
          </p:nvSpPr>
          <p:spPr>
            <a:xfrm>
              <a:off x="3318600" y="3594279"/>
              <a:ext cx="720000" cy="538335"/>
            </a:xfrm>
            <a:prstGeom prst="wedgeRectCallout">
              <a:avLst>
                <a:gd name="adj1" fmla="val 146927"/>
                <a:gd name="adj2" fmla="val 3692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nchorCtr="0"/>
            <a:lstStyle/>
            <a:p>
              <a:pPr algn="ctr"/>
              <a:r>
                <a:rPr lang="de-CH" sz="1000" dirty="0">
                  <a:solidFill>
                    <a:schemeClr val="tx1"/>
                  </a:solidFill>
                  <a:latin typeface="Arial" panose="020B0604020202020204" pitchFamily="34" charset="0"/>
                  <a:cs typeface="Arial" panose="020B0604020202020204" pitchFamily="34" charset="0"/>
                </a:rPr>
                <a:t>zu breit, zu hoch &amp; versetzt</a:t>
              </a:r>
            </a:p>
          </p:txBody>
        </p:sp>
        <p:sp>
          <p:nvSpPr>
            <p:cNvPr id="71" name="Sprechblase: rechteckig 70">
              <a:extLst>
                <a:ext uri="{FF2B5EF4-FFF2-40B4-BE49-F238E27FC236}">
                  <a16:creationId xmlns:a16="http://schemas.microsoft.com/office/drawing/2014/main" xmlns="" id="{AE2D0256-DFB0-4CA1-A8C3-1F91887024DF}"/>
                </a:ext>
              </a:extLst>
            </p:cNvPr>
            <p:cNvSpPr/>
            <p:nvPr/>
          </p:nvSpPr>
          <p:spPr>
            <a:xfrm>
              <a:off x="6367328" y="1773815"/>
              <a:ext cx="681547" cy="338549"/>
            </a:xfrm>
            <a:prstGeom prst="wedgeRectCallout">
              <a:avLst>
                <a:gd name="adj1" fmla="val -72639"/>
                <a:gd name="adj2" fmla="val 12935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hoch</a:t>
              </a:r>
            </a:p>
          </p:txBody>
        </p:sp>
      </p:grpSp>
      <p:grpSp>
        <p:nvGrpSpPr>
          <p:cNvPr id="14" name="Gruppieren 13">
            <a:extLst>
              <a:ext uri="{FF2B5EF4-FFF2-40B4-BE49-F238E27FC236}">
                <a16:creationId xmlns:a16="http://schemas.microsoft.com/office/drawing/2014/main" xmlns="" id="{CC1AF70A-1A11-4E3A-96FD-EC1FFD20A611}"/>
              </a:ext>
            </a:extLst>
          </p:cNvPr>
          <p:cNvGrpSpPr/>
          <p:nvPr/>
        </p:nvGrpSpPr>
        <p:grpSpPr>
          <a:xfrm>
            <a:off x="1260000" y="1438513"/>
            <a:ext cx="1816053" cy="625848"/>
            <a:chOff x="1260000" y="1438513"/>
            <a:chExt cx="1816053" cy="625848"/>
          </a:xfrm>
        </p:grpSpPr>
        <p:grpSp>
          <p:nvGrpSpPr>
            <p:cNvPr id="6" name="Gruppieren 5"/>
            <p:cNvGrpSpPr/>
            <p:nvPr/>
          </p:nvGrpSpPr>
          <p:grpSpPr>
            <a:xfrm>
              <a:off x="1260000" y="1438513"/>
              <a:ext cx="1816053" cy="461665"/>
              <a:chOff x="1005370" y="1610622"/>
              <a:chExt cx="1816053" cy="461665"/>
            </a:xfrm>
          </p:grpSpPr>
          <p:cxnSp>
            <p:nvCxnSpPr>
              <p:cNvPr id="39" name="Gerader Verbinder 38"/>
              <p:cNvCxnSpPr/>
              <p:nvPr/>
            </p:nvCxnSpPr>
            <p:spPr>
              <a:xfrm>
                <a:off x="1793330" y="1959471"/>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1809168" y="1757530"/>
                <a:ext cx="10122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1005370" y="1610622"/>
                <a:ext cx="812486" cy="461665"/>
              </a:xfrm>
              <a:prstGeom prst="rect">
                <a:avLst/>
              </a:prstGeom>
              <a:noFill/>
            </p:spPr>
            <p:txBody>
              <a:bodyPr wrap="square" rtlCol="0">
                <a:spAutoFit/>
              </a:bodyPr>
              <a:lstStyle/>
              <a:p>
                <a:pPr algn="r"/>
                <a:r>
                  <a:rPr lang="de-CH" sz="1200" dirty="0">
                    <a:latin typeface="Arial" panose="020B0604020202020204" pitchFamily="34" charset="0"/>
                    <a:cs typeface="Arial" panose="020B0604020202020204" pitchFamily="34" charset="0"/>
                  </a:rPr>
                  <a:t>Regel</a:t>
                </a:r>
              </a:p>
              <a:p>
                <a:pPr algn="r"/>
                <a:r>
                  <a:rPr lang="de-CH" sz="1200" dirty="0">
                    <a:latin typeface="Arial" panose="020B0604020202020204" pitchFamily="34" charset="0"/>
                    <a:cs typeface="Arial" panose="020B0604020202020204" pitchFamily="34" charset="0"/>
                  </a:rPr>
                  <a:t>Flugweg</a:t>
                </a:r>
              </a:p>
            </p:txBody>
          </p:sp>
          <p:cxnSp>
            <p:nvCxnSpPr>
              <p:cNvPr id="52" name="Gerader Verbinder 51"/>
              <p:cNvCxnSpPr/>
              <p:nvPr/>
            </p:nvCxnSpPr>
            <p:spPr>
              <a:xfrm>
                <a:off x="2154976" y="1959471"/>
                <a:ext cx="302507" cy="0"/>
              </a:xfrm>
              <a:prstGeom prst="line">
                <a:avLst/>
              </a:prstGeom>
              <a:ln w="762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56" name="Gerader Verbinder 55"/>
              <p:cNvCxnSpPr/>
              <p:nvPr/>
            </p:nvCxnSpPr>
            <p:spPr>
              <a:xfrm>
                <a:off x="2518916" y="1959471"/>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13" name="Textfeld 12">
              <a:extLst>
                <a:ext uri="{FF2B5EF4-FFF2-40B4-BE49-F238E27FC236}">
                  <a16:creationId xmlns:a16="http://schemas.microsoft.com/office/drawing/2014/main" xmlns="" id="{AA321CEF-AC0C-457B-9DB7-0A7386D6A68C}"/>
                </a:ext>
              </a:extLst>
            </p:cNvPr>
            <p:cNvSpPr txBox="1"/>
            <p:nvPr/>
          </p:nvSpPr>
          <p:spPr>
            <a:xfrm>
              <a:off x="2044568" y="1787362"/>
              <a:ext cx="1031485" cy="276999"/>
            </a:xfrm>
            <a:prstGeom prst="rect">
              <a:avLst/>
            </a:prstGeom>
            <a:noFill/>
          </p:spPr>
          <p:txBody>
            <a:bodyPr wrap="square" rtlCol="0">
              <a:spAutoFit/>
            </a:bodyPr>
            <a:lstStyle/>
            <a:p>
              <a:pPr defTabSz="358775"/>
              <a:r>
                <a:rPr lang="de-CH" sz="1200" dirty="0">
                  <a:latin typeface="Arial" panose="020B0604020202020204" pitchFamily="34" charset="0"/>
                  <a:cs typeface="Arial" panose="020B0604020202020204" pitchFamily="34" charset="0"/>
                </a:rPr>
                <a:t>1	2 	3</a:t>
              </a:r>
            </a:p>
          </p:txBody>
        </p:sp>
      </p:grpSp>
      <p:grpSp>
        <p:nvGrpSpPr>
          <p:cNvPr id="10" name="Gruppieren 9"/>
          <p:cNvGrpSpPr/>
          <p:nvPr/>
        </p:nvGrpSpPr>
        <p:grpSpPr>
          <a:xfrm>
            <a:off x="5523777" y="4634718"/>
            <a:ext cx="1281806" cy="848983"/>
            <a:chOff x="2841255" y="3711655"/>
            <a:chExt cx="1075218" cy="805883"/>
          </a:xfrm>
        </p:grpSpPr>
        <p:grpSp>
          <p:nvGrpSpPr>
            <p:cNvPr id="8" name="Gruppieren 7"/>
            <p:cNvGrpSpPr/>
            <p:nvPr/>
          </p:nvGrpSpPr>
          <p:grpSpPr>
            <a:xfrm>
              <a:off x="2841255" y="3711655"/>
              <a:ext cx="317996" cy="789140"/>
              <a:chOff x="2129425" y="2079320"/>
              <a:chExt cx="292274" cy="789140"/>
            </a:xfrm>
            <a:solidFill>
              <a:schemeClr val="bg1"/>
            </a:solidFill>
          </p:grpSpPr>
          <p:sp>
            <p:nvSpPr>
              <p:cNvPr id="3" name="Ellipse 2"/>
              <p:cNvSpPr/>
              <p:nvPr/>
            </p:nvSpPr>
            <p:spPr>
              <a:xfrm>
                <a:off x="2154477" y="2079320"/>
                <a:ext cx="250520" cy="307551"/>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5" name="Gerader Verbinder 4"/>
              <p:cNvCxnSpPr>
                <a:cxnSpLocks/>
                <a:stCxn id="3" idx="4"/>
              </p:cNvCxnSpPr>
              <p:nvPr/>
            </p:nvCxnSpPr>
            <p:spPr>
              <a:xfrm>
                <a:off x="2279738" y="2386871"/>
                <a:ext cx="0" cy="28117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399"/>
              <a:ext cx="317996" cy="789139"/>
              <a:chOff x="2129425" y="2079321"/>
              <a:chExt cx="292274" cy="789139"/>
            </a:xfrm>
            <a:solidFill>
              <a:schemeClr val="bg1"/>
            </a:solidFill>
          </p:grpSpPr>
          <p:sp>
            <p:nvSpPr>
              <p:cNvPr id="22" name="Ellipse 21"/>
              <p:cNvSpPr/>
              <p:nvPr/>
            </p:nvSpPr>
            <p:spPr>
              <a:xfrm>
                <a:off x="2154478" y="2079321"/>
                <a:ext cx="250520" cy="307551"/>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23" name="Gerader Verbinder 22"/>
              <p:cNvCxnSpPr>
                <a:cxnSpLocks/>
                <a:stCxn id="22" idx="4"/>
              </p:cNvCxnSpPr>
              <p:nvPr/>
            </p:nvCxnSpPr>
            <p:spPr>
              <a:xfrm>
                <a:off x="2279738" y="2386872"/>
                <a:ext cx="0" cy="28117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50520" cy="307551"/>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30" name="Gerader Verbinder 29"/>
              <p:cNvCxnSpPr>
                <a:stCxn id="27" idx="4"/>
              </p:cNvCxnSpPr>
              <p:nvPr/>
            </p:nvCxnSpPr>
            <p:spPr>
              <a:xfrm>
                <a:off x="2279738" y="2386872"/>
                <a:ext cx="0" cy="28117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879903414"/>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down)">
                                      <p:cBhvr>
                                        <p:cTn id="1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236892" y="3871458"/>
            <a:ext cx="9144000" cy="2240054"/>
          </a:xfrm>
        </p:spPr>
        <p:txBody>
          <a:bodyPr>
            <a:normAutofit fontScale="25000" lnSpcReduction="20000"/>
          </a:bodyPr>
          <a:lstStyle/>
          <a:p>
            <a:pPr hangingPunct="0">
              <a:lnSpc>
                <a:spcPct val="170000"/>
              </a:lnSpc>
              <a:spcBef>
                <a:spcPts val="0"/>
              </a:spcBef>
            </a:pPr>
            <a:r>
              <a:rPr lang="en-GB" sz="9600" b="1" dirty="0"/>
              <a:t>F2B  Control Line Aerobatics </a:t>
            </a:r>
            <a:r>
              <a:rPr lang="en-GB" sz="9600" b="1" dirty="0" smtClean="0"/>
              <a:t>FAI </a:t>
            </a:r>
            <a:r>
              <a:rPr lang="en-GB" sz="9600" b="1" dirty="0"/>
              <a:t>Sporting Code </a:t>
            </a:r>
            <a:r>
              <a:rPr lang="de-CH" sz="9600" b="1" dirty="0" smtClean="0"/>
              <a:t>2020/21</a:t>
            </a:r>
            <a:endParaRPr lang="de-CH" sz="9600" dirty="0"/>
          </a:p>
          <a:p>
            <a:pPr hangingPunct="0">
              <a:lnSpc>
                <a:spcPct val="170000"/>
              </a:lnSpc>
              <a:spcBef>
                <a:spcPts val="0"/>
              </a:spcBef>
            </a:pPr>
            <a:r>
              <a:rPr lang="en-GB" sz="9600" dirty="0"/>
              <a:t> Section 4  -  Aeromodelling  -  Volume F2  -  Control Line Model Aircraft </a:t>
            </a:r>
            <a:endParaRPr lang="de-CH" sz="9600" dirty="0"/>
          </a:p>
          <a:p>
            <a:pPr hangingPunct="0">
              <a:lnSpc>
                <a:spcPct val="170000"/>
              </a:lnSpc>
              <a:spcBef>
                <a:spcPts val="0"/>
              </a:spcBef>
            </a:pPr>
            <a:r>
              <a:rPr lang="en-GB" sz="9600" dirty="0"/>
              <a:t> Class F2B  -  CL Aerobatics</a:t>
            </a:r>
          </a:p>
          <a:p>
            <a:pPr hangingPunct="0">
              <a:lnSpc>
                <a:spcPct val="170000"/>
              </a:lnSpc>
              <a:spcBef>
                <a:spcPts val="0"/>
              </a:spcBef>
            </a:pPr>
            <a:r>
              <a:rPr lang="en-GB" sz="9600" b="1" dirty="0"/>
              <a:t>ANNEX 4 J </a:t>
            </a:r>
            <a:r>
              <a:rPr lang="en-GB" sz="9600" dirty="0"/>
              <a:t>– </a:t>
            </a:r>
            <a:r>
              <a:rPr lang="en-GB" sz="9600" b="1" dirty="0"/>
              <a:t>CLASS F2B MANOEUVRE DIAGRAMS</a:t>
            </a:r>
          </a:p>
          <a:p>
            <a:endParaRPr lang="de-CH" dirty="0"/>
          </a:p>
        </p:txBody>
      </p:sp>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3</a:t>
            </a:fld>
            <a:endParaRPr lang="de-CH" dirty="0"/>
          </a:p>
        </p:txBody>
      </p:sp>
      <p:pic>
        <p:nvPicPr>
          <p:cNvPr id="7" name="Grafik 6"/>
          <p:cNvPicPr/>
          <p:nvPr/>
        </p:nvPicPr>
        <p:blipFill>
          <a:blip r:embed="rId3"/>
          <a:stretch>
            <a:fillRect/>
          </a:stretch>
        </p:blipFill>
        <p:spPr>
          <a:xfrm>
            <a:off x="533615" y="393901"/>
            <a:ext cx="1670958" cy="2258695"/>
          </a:xfrm>
          <a:prstGeom prst="rect">
            <a:avLst/>
          </a:prstGeom>
        </p:spPr>
      </p:pic>
      <p:sp>
        <p:nvSpPr>
          <p:cNvPr id="2" name="Textfeld 1"/>
          <p:cNvSpPr txBox="1"/>
          <p:nvPr/>
        </p:nvSpPr>
        <p:spPr>
          <a:xfrm>
            <a:off x="2310999" y="332028"/>
            <a:ext cx="7172888" cy="3170099"/>
          </a:xfrm>
          <a:prstGeom prst="rect">
            <a:avLst/>
          </a:prstGeom>
          <a:noFill/>
        </p:spPr>
        <p:txBody>
          <a:bodyPr wrap="square" rtlCol="0">
            <a:spAutoFit/>
          </a:bodyPr>
          <a:lstStyle/>
          <a:p>
            <a:r>
              <a:rPr lang="de-CH" sz="3200" b="1" dirty="0"/>
              <a:t>1. Reglemente</a:t>
            </a:r>
          </a:p>
          <a:p>
            <a:pPr algn="just"/>
            <a:r>
              <a:rPr lang="de-CH" sz="2400" dirty="0"/>
              <a:t>Die </a:t>
            </a:r>
            <a:r>
              <a:rPr lang="de-CH" sz="2400" dirty="0" smtClean="0"/>
              <a:t>Regeln </a:t>
            </a:r>
            <a:r>
              <a:rPr lang="de-CH" sz="2400" dirty="0"/>
              <a:t>der FAI für die Klasse F2B werden in Abständen von </a:t>
            </a:r>
            <a:r>
              <a:rPr lang="de-CH" sz="2400" dirty="0" smtClean="0"/>
              <a:t>zwei </a:t>
            </a:r>
            <a:r>
              <a:rPr lang="de-CH" sz="2400" dirty="0"/>
              <a:t>Jahren dem Stand der Technik </a:t>
            </a:r>
            <a:r>
              <a:rPr lang="de-CH" sz="2400" dirty="0" smtClean="0"/>
              <a:t>angepasst</a:t>
            </a:r>
            <a:r>
              <a:rPr lang="de-CH" sz="2400" dirty="0"/>
              <a:t>. </a:t>
            </a:r>
            <a:r>
              <a:rPr lang="de-CH" sz="2400" dirty="0" smtClean="0"/>
              <a:t>Der englische Originaltext ist verbindlich. Übersetzungen können nachgeführt </a:t>
            </a:r>
            <a:r>
              <a:rPr lang="de-CH" sz="2400" dirty="0"/>
              <a:t>sein. </a:t>
            </a:r>
            <a:endParaRPr lang="de-CH" sz="2400" dirty="0" smtClean="0"/>
          </a:p>
          <a:p>
            <a:pPr algn="just"/>
            <a:r>
              <a:rPr lang="de-CH" sz="2400" dirty="0" smtClean="0"/>
              <a:t>Aktuelle </a:t>
            </a:r>
            <a:r>
              <a:rPr lang="de-CH" sz="2400" dirty="0"/>
              <a:t>Reglemente </a:t>
            </a:r>
            <a:r>
              <a:rPr lang="de-CH" sz="2400" dirty="0" smtClean="0"/>
              <a:t>im Original gibt </a:t>
            </a:r>
            <a:r>
              <a:rPr lang="de-CH" sz="2400" dirty="0"/>
              <a:t>es auf:</a:t>
            </a:r>
          </a:p>
          <a:p>
            <a:pPr algn="ctr"/>
            <a:endParaRPr lang="de-CH" sz="2400" b="1" dirty="0" smtClean="0"/>
          </a:p>
          <a:p>
            <a:pPr algn="ctr"/>
            <a:r>
              <a:rPr lang="de-CH" sz="2400" b="1" dirty="0" smtClean="0">
                <a:hlinkClick r:id="rId4"/>
              </a:rPr>
              <a:t>https</a:t>
            </a:r>
            <a:r>
              <a:rPr lang="de-CH" sz="2400" b="1" dirty="0">
                <a:hlinkClick r:id="rId4"/>
              </a:rPr>
              <a:t>://</a:t>
            </a:r>
            <a:r>
              <a:rPr lang="de-CH" sz="2400" b="1" dirty="0" smtClean="0">
                <a:hlinkClick r:id="rId4"/>
              </a:rPr>
              <a:t>www.fai.org/ciam-documents</a:t>
            </a:r>
            <a:endParaRPr lang="de-CH" sz="2400" b="1" dirty="0" smtClean="0"/>
          </a:p>
        </p:txBody>
      </p:sp>
      <p:pic>
        <p:nvPicPr>
          <p:cNvPr id="8" name="Bild 1" descr="fakof2_logo"/>
          <p:cNvPicPr/>
          <p:nvPr/>
        </p:nvPicPr>
        <p:blipFill>
          <a:blip r:embed="rId5">
            <a:extLst>
              <a:ext uri="{28A0092B-C50C-407E-A947-70E740481C1C}">
                <a14:useLocalDpi xmlns:a14="http://schemas.microsoft.com/office/drawing/2010/main" val="0"/>
              </a:ext>
            </a:extLst>
          </a:blip>
          <a:srcRect/>
          <a:stretch>
            <a:fillRect/>
          </a:stretch>
        </p:blipFill>
        <p:spPr bwMode="auto">
          <a:xfrm>
            <a:off x="9590314" y="393901"/>
            <a:ext cx="2122714" cy="2013858"/>
          </a:xfrm>
          <a:prstGeom prst="rect">
            <a:avLst/>
          </a:prstGeom>
          <a:noFill/>
          <a:ln>
            <a:noFill/>
          </a:ln>
        </p:spPr>
      </p:pic>
    </p:spTree>
    <p:extLst>
      <p:ext uri="{BB962C8B-B14F-4D97-AF65-F5344CB8AC3E}">
        <p14:creationId xmlns:p14="http://schemas.microsoft.com/office/powerpoint/2010/main" val="220695776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1" name="Ellipse 40"/>
          <p:cNvSpPr/>
          <p:nvPr/>
        </p:nvSpPr>
        <p:spPr>
          <a:xfrm>
            <a:off x="5962341" y="4498091"/>
            <a:ext cx="441040" cy="44104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2" name="Datumsplatzhalter 81"/>
          <p:cNvSpPr>
            <a:spLocks noGrp="1"/>
          </p:cNvSpPr>
          <p:nvPr>
            <p:ph type="dt" sz="half" idx="10"/>
          </p:nvPr>
        </p:nvSpPr>
        <p:spPr/>
        <p:txBody>
          <a:bodyPr/>
          <a:lstStyle/>
          <a:p>
            <a:r>
              <a:rPr lang="de-DE" smtClean="0"/>
              <a:t>2. Dezember 2019</a:t>
            </a:r>
            <a:endParaRPr lang="de-CH" dirty="0"/>
          </a:p>
        </p:txBody>
      </p:sp>
      <p:sp>
        <p:nvSpPr>
          <p:cNvPr id="83" name="Fußzeilenplatzhalter 82"/>
          <p:cNvSpPr>
            <a:spLocks noGrp="1"/>
          </p:cNvSpPr>
          <p:nvPr>
            <p:ph type="ftr" sz="quarter" idx="11"/>
          </p:nvPr>
        </p:nvSpPr>
        <p:spPr/>
        <p:txBody>
          <a:bodyPr/>
          <a:lstStyle/>
          <a:p>
            <a:r>
              <a:rPr lang="de-DE" dirty="0"/>
              <a:t>Empfehlungen für PR F2B</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30</a:t>
            </a:fld>
            <a:endParaRPr lang="de-CH" dirty="0"/>
          </a:p>
        </p:txBody>
      </p:sp>
      <p:cxnSp>
        <p:nvCxnSpPr>
          <p:cNvPr id="20" name="Gerader Verbinder 19"/>
          <p:cNvCxnSpPr/>
          <p:nvPr/>
        </p:nvCxnSpPr>
        <p:spPr>
          <a:xfrm>
            <a:off x="1059068" y="5495534"/>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6225159" cy="338554"/>
          </a:xfrm>
          <a:prstGeom prst="rect">
            <a:avLst/>
          </a:prstGeom>
          <a:noFill/>
        </p:spPr>
        <p:txBody>
          <a:bodyPr wrap="square" rtlCol="0">
            <a:spAutoFit/>
          </a:bodyPr>
          <a:lstStyle/>
          <a:p>
            <a:r>
              <a:rPr lang="de-CH" sz="1600" dirty="0">
                <a:latin typeface="Arial Black" panose="020B0A04020102020204" pitchFamily="34" charset="0"/>
              </a:rPr>
              <a:t>4.2.15.6  Two consecutive laps of inverted level flight</a:t>
            </a:r>
            <a:endParaRPr lang="de-CH" sz="1000" dirty="0">
              <a:latin typeface="Arial Black" panose="020B0A04020102020204" pitchFamily="34" charset="0"/>
            </a:endParaRPr>
          </a:p>
        </p:txBody>
      </p:sp>
      <p:cxnSp>
        <p:nvCxnSpPr>
          <p:cNvPr id="53" name="Gerader Verbinder 52"/>
          <p:cNvCxnSpPr/>
          <p:nvPr/>
        </p:nvCxnSpPr>
        <p:spPr>
          <a:xfrm flipH="1">
            <a:off x="2209800" y="4712053"/>
            <a:ext cx="7394074" cy="2476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1" name="Gruppieren 30"/>
          <p:cNvGrpSpPr/>
          <p:nvPr/>
        </p:nvGrpSpPr>
        <p:grpSpPr>
          <a:xfrm>
            <a:off x="1260000" y="1440000"/>
            <a:ext cx="1346312" cy="461665"/>
            <a:chOff x="1011484" y="1158913"/>
            <a:chExt cx="1346312" cy="461665"/>
          </a:xfrm>
        </p:grpSpPr>
        <p:cxnSp>
          <p:nvCxnSpPr>
            <p:cNvPr id="32" name="Gerader Verbinder 31"/>
            <p:cNvCxnSpPr/>
            <p:nvPr/>
          </p:nvCxnSpPr>
          <p:spPr>
            <a:xfrm>
              <a:off x="1825600" y="1507875"/>
              <a:ext cx="515762" cy="207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3" name="Gerader Verbinder 32"/>
            <p:cNvCxnSpPr/>
            <p:nvPr/>
          </p:nvCxnSpPr>
          <p:spPr>
            <a:xfrm>
              <a:off x="1842034" y="1305934"/>
              <a:ext cx="515762"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Textfeld 35"/>
            <p:cNvSpPr txBox="1"/>
            <p:nvPr/>
          </p:nvSpPr>
          <p:spPr>
            <a:xfrm>
              <a:off x="1011484" y="1158913"/>
              <a:ext cx="843053" cy="461665"/>
            </a:xfrm>
            <a:prstGeom prst="rect">
              <a:avLst/>
            </a:prstGeom>
            <a:noFill/>
          </p:spPr>
          <p:txBody>
            <a:bodyPr wrap="square" rtlCol="0">
              <a:spAutoFit/>
            </a:bodyPr>
            <a:lstStyle/>
            <a:p>
              <a:pPr algn="r"/>
              <a:r>
                <a:rPr lang="de-CH" sz="1200" dirty="0">
                  <a:latin typeface="Arial" panose="020B0604020202020204" pitchFamily="34" charset="0"/>
                  <a:cs typeface="Arial" panose="020B0604020202020204" pitchFamily="34" charset="0"/>
                </a:rPr>
                <a:t>Regel</a:t>
              </a:r>
            </a:p>
            <a:p>
              <a:pPr algn="r"/>
              <a:r>
                <a:rPr lang="de-CH" sz="1200" dirty="0">
                  <a:latin typeface="Arial" panose="020B0604020202020204" pitchFamily="34" charset="0"/>
                  <a:cs typeface="Arial" panose="020B0604020202020204" pitchFamily="34" charset="0"/>
                </a:rPr>
                <a:t>Flugweg</a:t>
              </a:r>
            </a:p>
          </p:txBody>
        </p:sp>
      </p:grpSp>
      <p:sp>
        <p:nvSpPr>
          <p:cNvPr id="57" name="Textfeld 56"/>
          <p:cNvSpPr txBox="1"/>
          <p:nvPr/>
        </p:nvSpPr>
        <p:spPr>
          <a:xfrm>
            <a:off x="9603874" y="4553845"/>
            <a:ext cx="1657973"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 m +/- 30 cm</a:t>
            </a:r>
          </a:p>
        </p:txBody>
      </p:sp>
      <p:cxnSp>
        <p:nvCxnSpPr>
          <p:cNvPr id="46" name="Gerader Verbinder 45"/>
          <p:cNvCxnSpPr/>
          <p:nvPr/>
        </p:nvCxnSpPr>
        <p:spPr>
          <a:xfrm flipH="1">
            <a:off x="2150554" y="4991053"/>
            <a:ext cx="2660737" cy="8913"/>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1" name="Gerader Verbinder 50"/>
          <p:cNvCxnSpPr/>
          <p:nvPr/>
        </p:nvCxnSpPr>
        <p:spPr>
          <a:xfrm flipH="1">
            <a:off x="2832116" y="4445933"/>
            <a:ext cx="2660737" cy="8913"/>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9" name="Freihandform 28"/>
          <p:cNvSpPr/>
          <p:nvPr/>
        </p:nvSpPr>
        <p:spPr>
          <a:xfrm>
            <a:off x="6939673" y="4566789"/>
            <a:ext cx="2492680" cy="307025"/>
          </a:xfrm>
          <a:custGeom>
            <a:avLst/>
            <a:gdLst>
              <a:gd name="connsiteX0" fmla="*/ 0 w 2492680"/>
              <a:gd name="connsiteY0" fmla="*/ 37602 h 175389"/>
              <a:gd name="connsiteX1" fmla="*/ 651354 w 2492680"/>
              <a:gd name="connsiteY1" fmla="*/ 150337 h 175389"/>
              <a:gd name="connsiteX2" fmla="*/ 1164921 w 2492680"/>
              <a:gd name="connsiteY2" fmla="*/ 24 h 175389"/>
              <a:gd name="connsiteX3" fmla="*/ 1841326 w 2492680"/>
              <a:gd name="connsiteY3" fmla="*/ 137811 h 175389"/>
              <a:gd name="connsiteX4" fmla="*/ 2254685 w 2492680"/>
              <a:gd name="connsiteY4" fmla="*/ 37602 h 175389"/>
              <a:gd name="connsiteX5" fmla="*/ 2492680 w 2492680"/>
              <a:gd name="connsiteY5" fmla="*/ 175389 h 17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2680" h="175389">
                <a:moveTo>
                  <a:pt x="0" y="37602"/>
                </a:moveTo>
                <a:cubicBezTo>
                  <a:pt x="228600" y="97101"/>
                  <a:pt x="457201" y="156600"/>
                  <a:pt x="651354" y="150337"/>
                </a:cubicBezTo>
                <a:cubicBezTo>
                  <a:pt x="845507" y="144074"/>
                  <a:pt x="966592" y="2112"/>
                  <a:pt x="1164921" y="24"/>
                </a:cubicBezTo>
                <a:cubicBezTo>
                  <a:pt x="1363250" y="-2064"/>
                  <a:pt x="1659699" y="131548"/>
                  <a:pt x="1841326" y="137811"/>
                </a:cubicBezTo>
                <a:cubicBezTo>
                  <a:pt x="2022953" y="144074"/>
                  <a:pt x="2146126" y="31339"/>
                  <a:pt x="2254685" y="37602"/>
                </a:cubicBezTo>
                <a:cubicBezTo>
                  <a:pt x="2363244" y="43865"/>
                  <a:pt x="2492680" y="175389"/>
                  <a:pt x="2492680" y="175389"/>
                </a:cubicBezTo>
              </a:path>
            </a:pathLst>
          </a:cu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42" name="Ellipse 41"/>
          <p:cNvSpPr/>
          <p:nvPr/>
        </p:nvSpPr>
        <p:spPr>
          <a:xfrm>
            <a:off x="6011770" y="4553845"/>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50" name="Sprechblase: rechteckig 49">
            <a:extLst>
              <a:ext uri="{FF2B5EF4-FFF2-40B4-BE49-F238E27FC236}">
                <a16:creationId xmlns:a16="http://schemas.microsoft.com/office/drawing/2014/main" xmlns="" id="{9F6E45EB-A594-4B6A-827E-A5CC3BA2C08E}"/>
              </a:ext>
            </a:extLst>
          </p:cNvPr>
          <p:cNvSpPr/>
          <p:nvPr/>
        </p:nvSpPr>
        <p:spPr>
          <a:xfrm>
            <a:off x="7923269" y="3606519"/>
            <a:ext cx="1332000" cy="360000"/>
          </a:xfrm>
          <a:prstGeom prst="wedgeRectCallout">
            <a:avLst>
              <a:gd name="adj1" fmla="val -35591"/>
              <a:gd name="adj2" fmla="val 21824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Sichtbare Korrektur</a:t>
            </a:r>
          </a:p>
        </p:txBody>
      </p:sp>
      <p:sp>
        <p:nvSpPr>
          <p:cNvPr id="52" name="Sprechblase: rechteckig 51">
            <a:extLst>
              <a:ext uri="{FF2B5EF4-FFF2-40B4-BE49-F238E27FC236}">
                <a16:creationId xmlns:a16="http://schemas.microsoft.com/office/drawing/2014/main" xmlns="" id="{0EFEAA5F-7473-419A-90A1-CF737D4B30F5}"/>
              </a:ext>
            </a:extLst>
          </p:cNvPr>
          <p:cNvSpPr/>
          <p:nvPr/>
        </p:nvSpPr>
        <p:spPr>
          <a:xfrm>
            <a:off x="1059068" y="4262513"/>
            <a:ext cx="720000" cy="360000"/>
          </a:xfrm>
          <a:prstGeom prst="wedgeRectCallout">
            <a:avLst>
              <a:gd name="adj1" fmla="val 192614"/>
              <a:gd name="adj2" fmla="val 396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CH" sz="1000" dirty="0">
                <a:solidFill>
                  <a:schemeClr val="tx1"/>
                </a:solidFill>
                <a:latin typeface="Arial" panose="020B0604020202020204" pitchFamily="34" charset="0"/>
                <a:cs typeface="Arial" panose="020B0604020202020204" pitchFamily="34" charset="0"/>
              </a:rPr>
              <a:t>über 1.8 m</a:t>
            </a:r>
          </a:p>
        </p:txBody>
      </p:sp>
      <p:sp>
        <p:nvSpPr>
          <p:cNvPr id="55" name="Sprechblase: rechteckig 54">
            <a:extLst>
              <a:ext uri="{FF2B5EF4-FFF2-40B4-BE49-F238E27FC236}">
                <a16:creationId xmlns:a16="http://schemas.microsoft.com/office/drawing/2014/main" xmlns="" id="{0AF857A7-D27E-4FB3-B5D4-A32CE971A700}"/>
              </a:ext>
            </a:extLst>
          </p:cNvPr>
          <p:cNvSpPr/>
          <p:nvPr/>
        </p:nvSpPr>
        <p:spPr>
          <a:xfrm>
            <a:off x="1063729" y="4809040"/>
            <a:ext cx="720000" cy="364026"/>
          </a:xfrm>
          <a:prstGeom prst="wedgeRectCallout">
            <a:avLst>
              <a:gd name="adj1" fmla="val 97766"/>
              <a:gd name="adj2" fmla="val 460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CH" sz="1000" dirty="0">
                <a:solidFill>
                  <a:schemeClr val="tx1"/>
                </a:solidFill>
                <a:latin typeface="Arial" panose="020B0604020202020204" pitchFamily="34" charset="0"/>
                <a:cs typeface="Arial" panose="020B0604020202020204" pitchFamily="34" charset="0"/>
              </a:rPr>
              <a:t>unter 1.2 m</a:t>
            </a:r>
          </a:p>
        </p:txBody>
      </p:sp>
      <p:grpSp>
        <p:nvGrpSpPr>
          <p:cNvPr id="10" name="Gruppieren 9"/>
          <p:cNvGrpSpPr/>
          <p:nvPr/>
        </p:nvGrpSpPr>
        <p:grpSpPr>
          <a:xfrm>
            <a:off x="5542414" y="4657250"/>
            <a:ext cx="1281806" cy="844124"/>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22042" cy="274953"/>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5" name="Gerader Verbinder 4"/>
              <p:cNvCxnSpPr>
                <a:stCxn id="3" idx="4"/>
              </p:cNvCxnSpPr>
              <p:nvPr/>
            </p:nvCxnSpPr>
            <p:spPr>
              <a:xfrm>
                <a:off x="2265498" y="2354274"/>
                <a:ext cx="14239" cy="31377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22042" cy="274953"/>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23" name="Gerader Verbinder 22"/>
              <p:cNvCxnSpPr>
                <a:stCxn id="22" idx="4"/>
              </p:cNvCxnSpPr>
              <p:nvPr/>
            </p:nvCxnSpPr>
            <p:spPr>
              <a:xfrm>
                <a:off x="2265499" y="2354276"/>
                <a:ext cx="14240" cy="313769"/>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22042" cy="274953"/>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30" name="Gerader Verbinder 29"/>
              <p:cNvCxnSpPr>
                <a:stCxn id="27" idx="4"/>
              </p:cNvCxnSpPr>
              <p:nvPr/>
            </p:nvCxnSpPr>
            <p:spPr>
              <a:xfrm>
                <a:off x="2265498" y="2354274"/>
                <a:ext cx="14239" cy="31377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57200145"/>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6" name="Ellipse 65"/>
          <p:cNvSpPr/>
          <p:nvPr/>
        </p:nvSpPr>
        <p:spPr>
          <a:xfrm>
            <a:off x="5938707" y="4485011"/>
            <a:ext cx="464466" cy="46446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2" name="Datumsplatzhalter 81"/>
          <p:cNvSpPr>
            <a:spLocks noGrp="1"/>
          </p:cNvSpPr>
          <p:nvPr>
            <p:ph type="dt" sz="half" idx="10"/>
          </p:nvPr>
        </p:nvSpPr>
        <p:spPr/>
        <p:txBody>
          <a:bodyPr/>
          <a:lstStyle/>
          <a:p>
            <a:r>
              <a:rPr lang="de-DE" smtClean="0"/>
              <a:t>2. Dezember 2019</a:t>
            </a:r>
            <a:endParaRPr lang="de-CH" dirty="0"/>
          </a:p>
        </p:txBody>
      </p:sp>
      <p:sp>
        <p:nvSpPr>
          <p:cNvPr id="83" name="Fußzeilenplatzhalter 82"/>
          <p:cNvSpPr>
            <a:spLocks noGrp="1"/>
          </p:cNvSpPr>
          <p:nvPr>
            <p:ph type="ftr" sz="quarter" idx="11"/>
          </p:nvPr>
        </p:nvSpPr>
        <p:spPr/>
        <p:txBody>
          <a:bodyPr/>
          <a:lstStyle/>
          <a:p>
            <a:r>
              <a:rPr lang="de-DE" dirty="0"/>
              <a:t>Empfehlungen für PR F2B</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31</a:t>
            </a:fld>
            <a:endParaRPr lang="de-CH" dirty="0"/>
          </a:p>
        </p:txBody>
      </p:sp>
      <p:cxnSp>
        <p:nvCxnSpPr>
          <p:cNvPr id="20" name="Gerader Verbinder 19"/>
          <p:cNvCxnSpPr/>
          <p:nvPr/>
        </p:nvCxnSpPr>
        <p:spPr>
          <a:xfrm>
            <a:off x="1059068" y="5495534"/>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4991338" cy="338554"/>
          </a:xfrm>
          <a:prstGeom prst="rect">
            <a:avLst/>
          </a:prstGeom>
          <a:noFill/>
        </p:spPr>
        <p:txBody>
          <a:bodyPr wrap="square" rtlCol="0">
            <a:spAutoFit/>
          </a:bodyPr>
          <a:lstStyle/>
          <a:p>
            <a:r>
              <a:rPr lang="de-CH" sz="1600" dirty="0">
                <a:latin typeface="Arial Black" panose="020B0A04020102020204" pitchFamily="34" charset="0"/>
              </a:rPr>
              <a:t>4.2.15.7  Three consecutive outside loops</a:t>
            </a:r>
            <a:endParaRPr lang="de-CH" sz="1000" dirty="0">
              <a:latin typeface="Arial Black" panose="020B0A04020102020204" pitchFamily="34" charset="0"/>
            </a:endParaRPr>
          </a:p>
        </p:txBody>
      </p:sp>
      <p:cxnSp>
        <p:nvCxnSpPr>
          <p:cNvPr id="11" name="Gerader Verbinder 10"/>
          <p:cNvCxnSpPr>
            <a:cxnSpLocks/>
          </p:cNvCxnSpPr>
          <p:nvPr/>
        </p:nvCxnSpPr>
        <p:spPr>
          <a:xfrm>
            <a:off x="6162513" y="1992923"/>
            <a:ext cx="20804" cy="4073037"/>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2801446" y="4759005"/>
            <a:ext cx="3351578" cy="22419"/>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1563163" y="4583286"/>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 m</a:t>
            </a:r>
          </a:p>
        </p:txBody>
      </p:sp>
      <p:cxnSp>
        <p:nvCxnSpPr>
          <p:cNvPr id="38" name="Gerader Verbinder 37"/>
          <p:cNvCxnSpPr>
            <a:cxnSpLocks/>
          </p:cNvCxnSpPr>
          <p:nvPr/>
        </p:nvCxnSpPr>
        <p:spPr>
          <a:xfrm flipH="1">
            <a:off x="4034424" y="2756800"/>
            <a:ext cx="3726253"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5191545" y="2785210"/>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55" name="Textfeld 54"/>
          <p:cNvSpPr txBox="1"/>
          <p:nvPr/>
        </p:nvSpPr>
        <p:spPr>
          <a:xfrm>
            <a:off x="3131482" y="2603839"/>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45 °</a:t>
            </a:r>
          </a:p>
        </p:txBody>
      </p:sp>
      <p:sp>
        <p:nvSpPr>
          <p:cNvPr id="4" name="Pfeil nach rechts 3"/>
          <p:cNvSpPr/>
          <p:nvPr/>
        </p:nvSpPr>
        <p:spPr>
          <a:xfrm>
            <a:off x="3479904" y="4616964"/>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61" name="Gerader Verbinder 60"/>
          <p:cNvCxnSpPr/>
          <p:nvPr/>
        </p:nvCxnSpPr>
        <p:spPr>
          <a:xfrm flipV="1">
            <a:off x="4067949" y="2878392"/>
            <a:ext cx="1731129" cy="751158"/>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7" name="Ellipse 66"/>
          <p:cNvSpPr/>
          <p:nvPr/>
        </p:nvSpPr>
        <p:spPr>
          <a:xfrm>
            <a:off x="5998577" y="4533457"/>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54" name="Pfeil nach rechts 53"/>
          <p:cNvSpPr/>
          <p:nvPr/>
        </p:nvSpPr>
        <p:spPr>
          <a:xfrm rot="9330274">
            <a:off x="4103320" y="3348576"/>
            <a:ext cx="466088" cy="3323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68" name="Gruppieren 67">
            <a:extLst>
              <a:ext uri="{FF2B5EF4-FFF2-40B4-BE49-F238E27FC236}">
                <a16:creationId xmlns:a16="http://schemas.microsoft.com/office/drawing/2014/main" xmlns="" id="{2C571415-E2A8-4252-98F8-452438C4485D}"/>
              </a:ext>
            </a:extLst>
          </p:cNvPr>
          <p:cNvGrpSpPr/>
          <p:nvPr/>
        </p:nvGrpSpPr>
        <p:grpSpPr>
          <a:xfrm>
            <a:off x="3359481" y="1773815"/>
            <a:ext cx="3842660" cy="3015116"/>
            <a:chOff x="3359481" y="1773815"/>
            <a:chExt cx="3842660" cy="3015116"/>
          </a:xfrm>
        </p:grpSpPr>
        <p:sp>
          <p:nvSpPr>
            <p:cNvPr id="69" name="Ellipse 68">
              <a:extLst>
                <a:ext uri="{FF2B5EF4-FFF2-40B4-BE49-F238E27FC236}">
                  <a16:creationId xmlns:a16="http://schemas.microsoft.com/office/drawing/2014/main" xmlns="" id="{2C298A48-356E-4456-8E93-BF560B00AAAC}"/>
                </a:ext>
              </a:extLst>
            </p:cNvPr>
            <p:cNvSpPr/>
            <p:nvPr/>
          </p:nvSpPr>
          <p:spPr>
            <a:xfrm>
              <a:off x="5150141" y="2396915"/>
              <a:ext cx="2052000" cy="2376000"/>
            </a:xfrm>
            <a:prstGeom prst="ellipse">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0" name="Ellipse 69">
              <a:extLst>
                <a:ext uri="{FF2B5EF4-FFF2-40B4-BE49-F238E27FC236}">
                  <a16:creationId xmlns:a16="http://schemas.microsoft.com/office/drawing/2014/main" xmlns="" id="{AAE57251-C4FE-4428-A223-7CD49164C671}"/>
                </a:ext>
              </a:extLst>
            </p:cNvPr>
            <p:cNvSpPr/>
            <p:nvPr/>
          </p:nvSpPr>
          <p:spPr>
            <a:xfrm>
              <a:off x="4858119" y="2792538"/>
              <a:ext cx="1980000" cy="1980000"/>
            </a:xfrm>
            <a:prstGeom prst="ellipse">
              <a:avLst/>
            </a:prstGeom>
            <a:noFill/>
            <a:ln w="7620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D</a:t>
              </a:r>
            </a:p>
          </p:txBody>
        </p:sp>
        <p:sp>
          <p:nvSpPr>
            <p:cNvPr id="71" name="Ellipse 70">
              <a:extLst>
                <a:ext uri="{FF2B5EF4-FFF2-40B4-BE49-F238E27FC236}">
                  <a16:creationId xmlns:a16="http://schemas.microsoft.com/office/drawing/2014/main" xmlns="" id="{48077448-4752-4DB1-81F6-676C9CB86F89}"/>
                </a:ext>
              </a:extLst>
            </p:cNvPr>
            <p:cNvSpPr/>
            <p:nvPr/>
          </p:nvSpPr>
          <p:spPr>
            <a:xfrm>
              <a:off x="4631937" y="2496890"/>
              <a:ext cx="2451635" cy="2292041"/>
            </a:xfrm>
            <a:prstGeom prst="ellipse">
              <a:avLst/>
            </a:prstGeom>
            <a:noFill/>
            <a:ln w="762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D</a:t>
              </a:r>
            </a:p>
          </p:txBody>
        </p:sp>
        <p:sp>
          <p:nvSpPr>
            <p:cNvPr id="72" name="Sprechblase: rechteckig 71">
              <a:extLst>
                <a:ext uri="{FF2B5EF4-FFF2-40B4-BE49-F238E27FC236}">
                  <a16:creationId xmlns:a16="http://schemas.microsoft.com/office/drawing/2014/main" xmlns="" id="{02FB4714-AEB0-46CE-A7DF-91B07E5EB069}"/>
                </a:ext>
              </a:extLst>
            </p:cNvPr>
            <p:cNvSpPr/>
            <p:nvPr/>
          </p:nvSpPr>
          <p:spPr>
            <a:xfrm>
              <a:off x="3571964" y="2890680"/>
              <a:ext cx="681547" cy="338549"/>
            </a:xfrm>
            <a:prstGeom prst="wedgeRectCallout">
              <a:avLst>
                <a:gd name="adj1" fmla="val 164917"/>
                <a:gd name="adj2" fmla="val 42958"/>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versetzt</a:t>
              </a:r>
            </a:p>
          </p:txBody>
        </p:sp>
        <p:sp>
          <p:nvSpPr>
            <p:cNvPr id="73" name="Sprechblase: rechteckig 72">
              <a:extLst>
                <a:ext uri="{FF2B5EF4-FFF2-40B4-BE49-F238E27FC236}">
                  <a16:creationId xmlns:a16="http://schemas.microsoft.com/office/drawing/2014/main" xmlns="" id="{079E5A19-6D91-4792-AE91-9F8FF0CEFA9F}"/>
                </a:ext>
              </a:extLst>
            </p:cNvPr>
            <p:cNvSpPr/>
            <p:nvPr/>
          </p:nvSpPr>
          <p:spPr>
            <a:xfrm>
              <a:off x="3359481" y="3782538"/>
              <a:ext cx="720000" cy="538335"/>
            </a:xfrm>
            <a:prstGeom prst="wedgeRectCallout">
              <a:avLst>
                <a:gd name="adj1" fmla="val 146927"/>
                <a:gd name="adj2" fmla="val 3692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nchorCtr="0"/>
            <a:lstStyle/>
            <a:p>
              <a:pPr algn="ctr"/>
              <a:r>
                <a:rPr lang="de-CH" sz="1000" dirty="0">
                  <a:solidFill>
                    <a:schemeClr val="tx1"/>
                  </a:solidFill>
                  <a:latin typeface="Arial" panose="020B0604020202020204" pitchFamily="34" charset="0"/>
                  <a:cs typeface="Arial" panose="020B0604020202020204" pitchFamily="34" charset="0"/>
                </a:rPr>
                <a:t>zu breit, zu hoch &amp; versetzt</a:t>
              </a:r>
            </a:p>
          </p:txBody>
        </p:sp>
        <p:sp>
          <p:nvSpPr>
            <p:cNvPr id="74" name="Sprechblase: rechteckig 73">
              <a:extLst>
                <a:ext uri="{FF2B5EF4-FFF2-40B4-BE49-F238E27FC236}">
                  <a16:creationId xmlns:a16="http://schemas.microsoft.com/office/drawing/2014/main" xmlns="" id="{64117004-02F2-45AE-81B6-7CE01FAE12F3}"/>
                </a:ext>
              </a:extLst>
            </p:cNvPr>
            <p:cNvSpPr/>
            <p:nvPr/>
          </p:nvSpPr>
          <p:spPr>
            <a:xfrm>
              <a:off x="6367328" y="1773815"/>
              <a:ext cx="681547" cy="338549"/>
            </a:xfrm>
            <a:prstGeom prst="wedgeRectCallout">
              <a:avLst>
                <a:gd name="adj1" fmla="val -72639"/>
                <a:gd name="adj2" fmla="val 12935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hoch</a:t>
              </a:r>
            </a:p>
          </p:txBody>
        </p:sp>
      </p:grpSp>
      <p:grpSp>
        <p:nvGrpSpPr>
          <p:cNvPr id="14" name="Gruppieren 13">
            <a:extLst>
              <a:ext uri="{FF2B5EF4-FFF2-40B4-BE49-F238E27FC236}">
                <a16:creationId xmlns:a16="http://schemas.microsoft.com/office/drawing/2014/main" xmlns="" id="{3E495E35-11F6-4E6F-8E77-EAA1DE4BA550}"/>
              </a:ext>
            </a:extLst>
          </p:cNvPr>
          <p:cNvGrpSpPr/>
          <p:nvPr/>
        </p:nvGrpSpPr>
        <p:grpSpPr>
          <a:xfrm>
            <a:off x="1260000" y="1440000"/>
            <a:ext cx="1829261" cy="624361"/>
            <a:chOff x="1260000" y="1440000"/>
            <a:chExt cx="1829261" cy="624361"/>
          </a:xfrm>
        </p:grpSpPr>
        <p:grpSp>
          <p:nvGrpSpPr>
            <p:cNvPr id="6" name="Gruppieren 5"/>
            <p:cNvGrpSpPr/>
            <p:nvPr/>
          </p:nvGrpSpPr>
          <p:grpSpPr>
            <a:xfrm>
              <a:off x="1260000" y="1440000"/>
              <a:ext cx="1829261" cy="461665"/>
              <a:chOff x="992162" y="1614225"/>
              <a:chExt cx="1829261" cy="461665"/>
            </a:xfrm>
          </p:grpSpPr>
          <p:cxnSp>
            <p:nvCxnSpPr>
              <p:cNvPr id="39" name="Gerader Verbinder 38"/>
              <p:cNvCxnSpPr/>
              <p:nvPr/>
            </p:nvCxnSpPr>
            <p:spPr>
              <a:xfrm>
                <a:off x="1793330" y="1959471"/>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1809168" y="1757530"/>
                <a:ext cx="10122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992162" y="1614225"/>
                <a:ext cx="812486" cy="461665"/>
              </a:xfrm>
              <a:prstGeom prst="rect">
                <a:avLst/>
              </a:prstGeom>
              <a:noFill/>
            </p:spPr>
            <p:txBody>
              <a:bodyPr wrap="square" rtlCol="0">
                <a:spAutoFit/>
              </a:bodyPr>
              <a:lstStyle/>
              <a:p>
                <a:pPr algn="r"/>
                <a:r>
                  <a:rPr lang="de-CH" sz="1200" dirty="0">
                    <a:latin typeface="Arial" panose="020B0604020202020204" pitchFamily="34" charset="0"/>
                    <a:cs typeface="Arial" panose="020B0604020202020204" pitchFamily="34" charset="0"/>
                  </a:rPr>
                  <a:t>Regel</a:t>
                </a:r>
              </a:p>
              <a:p>
                <a:r>
                  <a:rPr lang="de-CH" sz="1200" dirty="0">
                    <a:latin typeface="Arial" panose="020B0604020202020204" pitchFamily="34" charset="0"/>
                    <a:cs typeface="Arial" panose="020B0604020202020204" pitchFamily="34" charset="0"/>
                  </a:rPr>
                  <a:t>Flugweg</a:t>
                </a:r>
              </a:p>
            </p:txBody>
          </p:sp>
          <p:cxnSp>
            <p:nvCxnSpPr>
              <p:cNvPr id="52" name="Gerader Verbinder 51"/>
              <p:cNvCxnSpPr/>
              <p:nvPr/>
            </p:nvCxnSpPr>
            <p:spPr>
              <a:xfrm>
                <a:off x="2154976" y="1959471"/>
                <a:ext cx="302507" cy="0"/>
              </a:xfrm>
              <a:prstGeom prst="line">
                <a:avLst/>
              </a:prstGeom>
              <a:ln w="762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56" name="Gerader Verbinder 55"/>
              <p:cNvCxnSpPr/>
              <p:nvPr/>
            </p:nvCxnSpPr>
            <p:spPr>
              <a:xfrm>
                <a:off x="2518916" y="1959471"/>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75" name="Textfeld 74">
              <a:extLst>
                <a:ext uri="{FF2B5EF4-FFF2-40B4-BE49-F238E27FC236}">
                  <a16:creationId xmlns:a16="http://schemas.microsoft.com/office/drawing/2014/main" xmlns="" id="{F774E92A-33AB-46F7-8367-FB297AD145FB}"/>
                </a:ext>
              </a:extLst>
            </p:cNvPr>
            <p:cNvSpPr txBox="1"/>
            <p:nvPr/>
          </p:nvSpPr>
          <p:spPr>
            <a:xfrm>
              <a:off x="2044568" y="1787362"/>
              <a:ext cx="1031485" cy="276999"/>
            </a:xfrm>
            <a:prstGeom prst="rect">
              <a:avLst/>
            </a:prstGeom>
            <a:noFill/>
          </p:spPr>
          <p:txBody>
            <a:bodyPr wrap="square" rtlCol="0">
              <a:spAutoFit/>
            </a:bodyPr>
            <a:lstStyle/>
            <a:p>
              <a:pPr defTabSz="358775"/>
              <a:r>
                <a:rPr lang="de-CH" sz="1200" dirty="0">
                  <a:latin typeface="Arial" panose="020B0604020202020204" pitchFamily="34" charset="0"/>
                  <a:cs typeface="Arial" panose="020B0604020202020204" pitchFamily="34" charset="0"/>
                </a:rPr>
                <a:t>1	2 	3</a:t>
              </a:r>
            </a:p>
          </p:txBody>
        </p:sp>
      </p:grpSp>
      <p:grpSp>
        <p:nvGrpSpPr>
          <p:cNvPr id="10" name="Gruppieren 9"/>
          <p:cNvGrpSpPr/>
          <p:nvPr/>
        </p:nvGrpSpPr>
        <p:grpSpPr>
          <a:xfrm>
            <a:off x="5556312" y="4642392"/>
            <a:ext cx="1281807" cy="848982"/>
            <a:chOff x="2841255" y="3711656"/>
            <a:chExt cx="1075219"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22042" cy="27337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5" name="Gerader Verbinder 4"/>
              <p:cNvCxnSpPr>
                <a:stCxn id="3" idx="4"/>
              </p:cNvCxnSpPr>
              <p:nvPr/>
            </p:nvCxnSpPr>
            <p:spPr>
              <a:xfrm>
                <a:off x="2265498" y="2352700"/>
                <a:ext cx="14239" cy="31534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7" y="2079323"/>
                <a:ext cx="222042" cy="27337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23" name="Gerader Verbinder 22"/>
              <p:cNvCxnSpPr>
                <a:cxnSpLocks/>
              </p:cNvCxnSpPr>
              <p:nvPr/>
            </p:nvCxnSpPr>
            <p:spPr>
              <a:xfrm>
                <a:off x="2256574" y="2352702"/>
                <a:ext cx="14242" cy="31534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8" y="3725881"/>
              <a:ext cx="317996" cy="789139"/>
              <a:chOff x="2129425" y="2079321"/>
              <a:chExt cx="292274" cy="789139"/>
            </a:xfrm>
            <a:solidFill>
              <a:schemeClr val="bg1"/>
            </a:solidFill>
          </p:grpSpPr>
          <p:sp>
            <p:nvSpPr>
              <p:cNvPr id="27" name="Ellipse 26"/>
              <p:cNvSpPr/>
              <p:nvPr/>
            </p:nvSpPr>
            <p:spPr>
              <a:xfrm>
                <a:off x="2154474" y="2079321"/>
                <a:ext cx="222042" cy="27337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30" name="Gerader Verbinder 29"/>
              <p:cNvCxnSpPr>
                <a:stCxn id="27" idx="4"/>
              </p:cNvCxnSpPr>
              <p:nvPr/>
            </p:nvCxnSpPr>
            <p:spPr>
              <a:xfrm>
                <a:off x="2265495" y="2352700"/>
                <a:ext cx="14245" cy="31534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128910047"/>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down)">
                                      <p:cBhvr>
                                        <p:cTn id="1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5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838200" y="6356350"/>
            <a:ext cx="1548161" cy="365125"/>
          </a:xfrm>
        </p:spPr>
        <p:txBody>
          <a:bodyPr/>
          <a:lstStyle/>
          <a:p>
            <a:r>
              <a:rPr lang="de-DE" smtClean="0">
                <a:solidFill>
                  <a:schemeClr val="tx1">
                    <a:lumMod val="65000"/>
                    <a:lumOff val="35000"/>
                  </a:schemeClr>
                </a:solidFill>
              </a:rPr>
              <a:t>2. Dezember 2019</a:t>
            </a:r>
            <a:endParaRPr lang="de-CH" dirty="0">
              <a:solidFill>
                <a:schemeClr val="tx1">
                  <a:lumMod val="65000"/>
                  <a:lumOff val="35000"/>
                </a:schemeClr>
              </a:solidFill>
            </a:endParaRPr>
          </a:p>
        </p:txBody>
      </p:sp>
      <p:sp>
        <p:nvSpPr>
          <p:cNvPr id="5" name="Fußzeilenplatzhalter 4"/>
          <p:cNvSpPr>
            <a:spLocks noGrp="1"/>
          </p:cNvSpPr>
          <p:nvPr>
            <p:ph type="ftr" sz="quarter" idx="11"/>
          </p:nvPr>
        </p:nvSpPr>
        <p:spPr>
          <a:xfrm>
            <a:off x="5036025" y="6356350"/>
            <a:ext cx="1869742" cy="365125"/>
          </a:xfrm>
        </p:spPr>
        <p:txBody>
          <a:bodyPr/>
          <a:lstStyle/>
          <a:p>
            <a:r>
              <a:rPr lang="de-DE" dirty="0"/>
              <a:t>Empfehlungen für PR F2B</a:t>
            </a:r>
            <a:endParaRPr lang="de-CH" dirty="0">
              <a:solidFill>
                <a:schemeClr val="tx1">
                  <a:lumMod val="65000"/>
                  <a:lumOff val="35000"/>
                </a:schemeClr>
              </a:solidFill>
            </a:endParaRPr>
          </a:p>
        </p:txBody>
      </p:sp>
      <p:sp>
        <p:nvSpPr>
          <p:cNvPr id="6" name="Foliennummernplatzhalter 5"/>
          <p:cNvSpPr>
            <a:spLocks noGrp="1"/>
          </p:cNvSpPr>
          <p:nvPr>
            <p:ph type="sldNum" sz="quarter" idx="12"/>
          </p:nvPr>
        </p:nvSpPr>
        <p:spPr>
          <a:xfrm>
            <a:off x="10727472" y="6356350"/>
            <a:ext cx="438615" cy="365125"/>
          </a:xfrm>
        </p:spPr>
        <p:txBody>
          <a:bodyPr/>
          <a:lstStyle/>
          <a:p>
            <a:fld id="{B4A00A18-D286-4678-8428-61D7CDEC32E1}" type="slidenum">
              <a:rPr lang="de-CH" smtClean="0">
                <a:solidFill>
                  <a:schemeClr val="tx1">
                    <a:lumMod val="65000"/>
                    <a:lumOff val="35000"/>
                  </a:schemeClr>
                </a:solidFill>
              </a:rPr>
              <a:t>32</a:t>
            </a:fld>
            <a:endParaRPr lang="de-CH" dirty="0">
              <a:solidFill>
                <a:schemeClr val="tx1">
                  <a:lumMod val="65000"/>
                  <a:lumOff val="35000"/>
                </a:schemeClr>
              </a:solidFill>
            </a:endParaRPr>
          </a:p>
        </p:txBody>
      </p:sp>
      <p:sp>
        <p:nvSpPr>
          <p:cNvPr id="11" name="Textfeld 10"/>
          <p:cNvSpPr txBox="1"/>
          <p:nvPr/>
        </p:nvSpPr>
        <p:spPr>
          <a:xfrm>
            <a:off x="9845926" y="108000"/>
            <a:ext cx="2201706" cy="707886"/>
          </a:xfrm>
          <a:prstGeom prst="rect">
            <a:avLst/>
          </a:prstGeom>
          <a:noFill/>
        </p:spPr>
        <p:txBody>
          <a:bodyPr wrap="square" rtlCol="0">
            <a:spAutoFit/>
          </a:bodyPr>
          <a:lstStyle/>
          <a:p>
            <a:pPr algn="ctr"/>
            <a:r>
              <a:rPr lang="en-US" sz="2400" b="1" dirty="0" smtClean="0"/>
              <a:t>Quadrat</a:t>
            </a:r>
          </a:p>
          <a:p>
            <a:pPr algn="ctr"/>
            <a:r>
              <a:rPr lang="en-US" sz="1600" b="1" dirty="0" err="1" smtClean="0"/>
              <a:t>Aus</a:t>
            </a:r>
            <a:r>
              <a:rPr lang="en-US" sz="1600" b="1" dirty="0" smtClean="0"/>
              <a:t> </a:t>
            </a:r>
            <a:r>
              <a:rPr lang="en-US" sz="1600" b="1" dirty="0" err="1" smtClean="0"/>
              <a:t>Sicht</a:t>
            </a:r>
            <a:r>
              <a:rPr lang="en-US" sz="1600" b="1" dirty="0" smtClean="0"/>
              <a:t> des PR</a:t>
            </a:r>
            <a:endParaRPr lang="de-CH" sz="1600" dirty="0"/>
          </a:p>
        </p:txBody>
      </p:sp>
      <p:sp>
        <p:nvSpPr>
          <p:cNvPr id="7" name="Textfeld 6"/>
          <p:cNvSpPr txBox="1"/>
          <p:nvPr/>
        </p:nvSpPr>
        <p:spPr>
          <a:xfrm>
            <a:off x="1632336" y="1612307"/>
            <a:ext cx="1419225" cy="646331"/>
          </a:xfrm>
          <a:prstGeom prst="rect">
            <a:avLst/>
          </a:prstGeom>
          <a:noFill/>
        </p:spPr>
        <p:txBody>
          <a:bodyPr wrap="square" rtlCol="0">
            <a:spAutoFit/>
          </a:bodyPr>
          <a:lstStyle/>
          <a:p>
            <a:pPr algn="r"/>
            <a:r>
              <a:rPr lang="de-CH" dirty="0"/>
              <a:t>45° Leinenwinkel</a:t>
            </a:r>
          </a:p>
        </p:txBody>
      </p:sp>
      <p:sp>
        <p:nvSpPr>
          <p:cNvPr id="9" name="Textfeld 8"/>
          <p:cNvSpPr txBox="1"/>
          <p:nvPr/>
        </p:nvSpPr>
        <p:spPr>
          <a:xfrm>
            <a:off x="9167496" y="1612307"/>
            <a:ext cx="1419225" cy="646331"/>
          </a:xfrm>
          <a:prstGeom prst="rect">
            <a:avLst/>
          </a:prstGeom>
          <a:noFill/>
        </p:spPr>
        <p:txBody>
          <a:bodyPr wrap="square" rtlCol="0">
            <a:spAutoFit/>
          </a:bodyPr>
          <a:lstStyle/>
          <a:p>
            <a:r>
              <a:rPr lang="de-CH" dirty="0"/>
              <a:t>45° Leinenwinkel</a:t>
            </a:r>
          </a:p>
        </p:txBody>
      </p:sp>
      <p:sp>
        <p:nvSpPr>
          <p:cNvPr id="10" name="Textfeld 9"/>
          <p:cNvSpPr txBox="1"/>
          <p:nvPr/>
        </p:nvSpPr>
        <p:spPr>
          <a:xfrm rot="16200000">
            <a:off x="5044722" y="3400448"/>
            <a:ext cx="1741744" cy="369332"/>
          </a:xfrm>
          <a:prstGeom prst="rect">
            <a:avLst/>
          </a:prstGeom>
          <a:noFill/>
        </p:spPr>
        <p:txBody>
          <a:bodyPr wrap="square" rtlCol="0">
            <a:spAutoFit/>
          </a:bodyPr>
          <a:lstStyle/>
          <a:p>
            <a:r>
              <a:rPr lang="de-CH" dirty="0"/>
              <a:t>Symmetrieachse</a:t>
            </a:r>
          </a:p>
        </p:txBody>
      </p:sp>
      <p:grpSp>
        <p:nvGrpSpPr>
          <p:cNvPr id="2" name="Gruppieren 1">
            <a:extLst>
              <a:ext uri="{FF2B5EF4-FFF2-40B4-BE49-F238E27FC236}">
                <a16:creationId xmlns:a16="http://schemas.microsoft.com/office/drawing/2014/main" xmlns="" id="{A78DDE97-A115-4941-97B7-A1C22C358920}"/>
              </a:ext>
            </a:extLst>
          </p:cNvPr>
          <p:cNvGrpSpPr/>
          <p:nvPr/>
        </p:nvGrpSpPr>
        <p:grpSpPr>
          <a:xfrm>
            <a:off x="1553378" y="602050"/>
            <a:ext cx="9066882" cy="5421682"/>
            <a:chOff x="1553378" y="613773"/>
            <a:chExt cx="9066882" cy="5421682"/>
          </a:xfrm>
        </p:grpSpPr>
        <p:grpSp>
          <p:nvGrpSpPr>
            <p:cNvPr id="16" name="Gruppieren 15">
              <a:extLst>
                <a:ext uri="{FF2B5EF4-FFF2-40B4-BE49-F238E27FC236}">
                  <a16:creationId xmlns:a16="http://schemas.microsoft.com/office/drawing/2014/main" xmlns="" id="{4234AB32-7976-4205-96DE-1036D72AD58D}"/>
                </a:ext>
              </a:extLst>
            </p:cNvPr>
            <p:cNvGrpSpPr/>
            <p:nvPr/>
          </p:nvGrpSpPr>
          <p:grpSpPr>
            <a:xfrm>
              <a:off x="3042784" y="613773"/>
              <a:ext cx="6084000" cy="5421682"/>
              <a:chOff x="3042783" y="617875"/>
              <a:chExt cx="6084000" cy="5421682"/>
            </a:xfrm>
          </p:grpSpPr>
          <p:cxnSp>
            <p:nvCxnSpPr>
              <p:cNvPr id="17" name="Gerader Verbinder 16">
                <a:extLst>
                  <a:ext uri="{FF2B5EF4-FFF2-40B4-BE49-F238E27FC236}">
                    <a16:creationId xmlns:a16="http://schemas.microsoft.com/office/drawing/2014/main" xmlns="" id="{6BD066E3-D00C-4217-B478-757C9BC6663A}"/>
                  </a:ext>
                </a:extLst>
              </p:cNvPr>
              <p:cNvCxnSpPr>
                <a:cxnSpLocks/>
              </p:cNvCxnSpPr>
              <p:nvPr/>
            </p:nvCxnSpPr>
            <p:spPr>
              <a:xfrm>
                <a:off x="6110998" y="617875"/>
                <a:ext cx="0" cy="5421682"/>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18" name="Bogen 17">
                <a:extLst>
                  <a:ext uri="{FF2B5EF4-FFF2-40B4-BE49-F238E27FC236}">
                    <a16:creationId xmlns:a16="http://schemas.microsoft.com/office/drawing/2014/main" xmlns="" id="{9DE6838D-D517-46E2-9814-9B95666841B2}"/>
                  </a:ext>
                </a:extLst>
              </p:cNvPr>
              <p:cNvSpPr/>
              <p:nvPr/>
            </p:nvSpPr>
            <p:spPr>
              <a:xfrm rot="10800000">
                <a:off x="3042783" y="922935"/>
                <a:ext cx="6084000" cy="1728000"/>
              </a:xfrm>
              <a:prstGeom prst="arc">
                <a:avLst>
                  <a:gd name="adj1" fmla="val 11009732"/>
                  <a:gd name="adj2" fmla="val 21367599"/>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cxnSp>
          <p:nvCxnSpPr>
            <p:cNvPr id="13" name="Gerader Verbinder 12">
              <a:extLst>
                <a:ext uri="{FF2B5EF4-FFF2-40B4-BE49-F238E27FC236}">
                  <a16:creationId xmlns:a16="http://schemas.microsoft.com/office/drawing/2014/main" xmlns="" id="{BAAF3EFA-1891-4D24-BEA9-1DA80D3B9708}"/>
                </a:ext>
              </a:extLst>
            </p:cNvPr>
            <p:cNvCxnSpPr/>
            <p:nvPr/>
          </p:nvCxnSpPr>
          <p:spPr>
            <a:xfrm>
              <a:off x="1553378" y="4923738"/>
              <a:ext cx="9066882" cy="0"/>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1691991"/>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4" name="Ellipse 73"/>
          <p:cNvSpPr/>
          <p:nvPr/>
        </p:nvSpPr>
        <p:spPr>
          <a:xfrm>
            <a:off x="5232579" y="4530712"/>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2" name="Datumsplatzhalter 81"/>
          <p:cNvSpPr>
            <a:spLocks noGrp="1"/>
          </p:cNvSpPr>
          <p:nvPr>
            <p:ph type="dt" sz="half" idx="10"/>
          </p:nvPr>
        </p:nvSpPr>
        <p:spPr/>
        <p:txBody>
          <a:bodyPr/>
          <a:lstStyle/>
          <a:p>
            <a:r>
              <a:rPr lang="de-DE" smtClean="0"/>
              <a:t>2. Dezember 2019</a:t>
            </a:r>
            <a:endParaRPr lang="de-CH" dirty="0"/>
          </a:p>
        </p:txBody>
      </p:sp>
      <p:sp>
        <p:nvSpPr>
          <p:cNvPr id="83" name="Fußzeilenplatzhalter 82"/>
          <p:cNvSpPr>
            <a:spLocks noGrp="1"/>
          </p:cNvSpPr>
          <p:nvPr>
            <p:ph type="ftr" sz="quarter" idx="11"/>
          </p:nvPr>
        </p:nvSpPr>
        <p:spPr/>
        <p:txBody>
          <a:bodyPr/>
          <a:lstStyle/>
          <a:p>
            <a:r>
              <a:rPr lang="de-DE" dirty="0"/>
              <a:t>Empfehlungen für PR F2B</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33</a:t>
            </a:fld>
            <a:endParaRPr lang="de-CH" dirty="0"/>
          </a:p>
        </p:txBody>
      </p:sp>
      <p:cxnSp>
        <p:nvCxnSpPr>
          <p:cNvPr id="20" name="Gerader Verbinder 19"/>
          <p:cNvCxnSpPr/>
          <p:nvPr/>
        </p:nvCxnSpPr>
        <p:spPr>
          <a:xfrm>
            <a:off x="1059068" y="5495534"/>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549" y="828000"/>
            <a:ext cx="5425248" cy="338554"/>
          </a:xfrm>
          <a:prstGeom prst="rect">
            <a:avLst/>
          </a:prstGeom>
          <a:noFill/>
        </p:spPr>
        <p:txBody>
          <a:bodyPr wrap="square" rtlCol="0">
            <a:spAutoFit/>
          </a:bodyPr>
          <a:lstStyle/>
          <a:p>
            <a:r>
              <a:rPr lang="de-CH" sz="1600" dirty="0">
                <a:latin typeface="Arial Black" panose="020B0A04020102020204" pitchFamily="34" charset="0"/>
              </a:rPr>
              <a:t>4.2.15.8  Two consecutive inside square loops</a:t>
            </a:r>
            <a:endParaRPr lang="de-CH" sz="1000" dirty="0">
              <a:latin typeface="Arial Black" panose="020B0A04020102020204" pitchFamily="34" charset="0"/>
            </a:endParaRPr>
          </a:p>
        </p:txBody>
      </p:sp>
      <p:cxnSp>
        <p:nvCxnSpPr>
          <p:cNvPr id="11" name="Gerader Verbinder 10"/>
          <p:cNvCxnSpPr/>
          <p:nvPr/>
        </p:nvCxnSpPr>
        <p:spPr>
          <a:xfrm>
            <a:off x="6162613" y="2012497"/>
            <a:ext cx="20704" cy="4053463"/>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a:cxnSpLocks/>
            <a:stCxn id="73" idx="3"/>
            <a:endCxn id="72" idx="0"/>
          </p:cNvCxnSpPr>
          <p:nvPr/>
        </p:nvCxnSpPr>
        <p:spPr>
          <a:xfrm flipH="1">
            <a:off x="6432026" y="4721531"/>
            <a:ext cx="1856722" cy="60132"/>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8771780" y="4583286"/>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 m</a:t>
            </a:r>
          </a:p>
        </p:txBody>
      </p:sp>
      <p:cxnSp>
        <p:nvCxnSpPr>
          <p:cNvPr id="38" name="Gerader Verbinder 37"/>
          <p:cNvCxnSpPr/>
          <p:nvPr/>
        </p:nvCxnSpPr>
        <p:spPr>
          <a:xfrm flipH="1">
            <a:off x="6225055" y="2310827"/>
            <a:ext cx="2500700"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8725755" y="2156938"/>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45 °</a:t>
            </a:r>
          </a:p>
        </p:txBody>
      </p:sp>
      <p:grpSp>
        <p:nvGrpSpPr>
          <p:cNvPr id="31" name="Gruppieren 30"/>
          <p:cNvGrpSpPr/>
          <p:nvPr/>
        </p:nvGrpSpPr>
        <p:grpSpPr>
          <a:xfrm>
            <a:off x="4949818" y="2324523"/>
            <a:ext cx="2421278" cy="2407792"/>
            <a:chOff x="8354860" y="2091702"/>
            <a:chExt cx="2421278" cy="2407792"/>
          </a:xfrm>
        </p:grpSpPr>
        <p:sp>
          <p:nvSpPr>
            <p:cNvPr id="6" name="Bogen 5"/>
            <p:cNvSpPr/>
            <p:nvPr/>
          </p:nvSpPr>
          <p:spPr>
            <a:xfrm flipH="1">
              <a:off x="8354860" y="2102486"/>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0" name="Bogen 39"/>
            <p:cNvSpPr/>
            <p:nvPr/>
          </p:nvSpPr>
          <p:spPr>
            <a:xfrm>
              <a:off x="9749058" y="2091702"/>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1" name="Bogen 40"/>
            <p:cNvSpPr/>
            <p:nvPr/>
          </p:nvSpPr>
          <p:spPr>
            <a:xfrm flipH="1" flipV="1">
              <a:off x="8365644" y="3487235"/>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2" name="Bogen 41"/>
            <p:cNvSpPr/>
            <p:nvPr/>
          </p:nvSpPr>
          <p:spPr>
            <a:xfrm flipV="1">
              <a:off x="9763152" y="3481314"/>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2" name="Gerader Verbinder 11"/>
            <p:cNvCxnSpPr>
              <a:stCxn id="6" idx="0"/>
              <a:endCxn id="40" idx="0"/>
            </p:cNvCxnSpPr>
            <p:nvPr/>
          </p:nvCxnSpPr>
          <p:spPr>
            <a:xfrm flipV="1">
              <a:off x="8860260" y="2091702"/>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Gerader Verbinder 50"/>
            <p:cNvCxnSpPr/>
            <p:nvPr/>
          </p:nvCxnSpPr>
          <p:spPr>
            <a:xfrm rot="16200000" flipV="1">
              <a:off x="7663153" y="3299593"/>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Gerader Verbinder 51"/>
            <p:cNvCxnSpPr/>
            <p:nvPr/>
          </p:nvCxnSpPr>
          <p:spPr>
            <a:xfrm rot="5400000" flipV="1">
              <a:off x="10073647" y="3291872"/>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flipV="1">
              <a:off x="8874354" y="4488710"/>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7" name="Gerader Verbinder 66"/>
          <p:cNvCxnSpPr/>
          <p:nvPr/>
        </p:nvCxnSpPr>
        <p:spPr>
          <a:xfrm flipV="1">
            <a:off x="2985398" y="4743565"/>
            <a:ext cx="2116356" cy="23567"/>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1" name="Pfeil nach rechts 70"/>
          <p:cNvSpPr/>
          <p:nvPr/>
        </p:nvSpPr>
        <p:spPr>
          <a:xfrm flipH="1">
            <a:off x="2572559" y="4595165"/>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3" name="Pfeil nach rechts 72"/>
          <p:cNvSpPr/>
          <p:nvPr/>
        </p:nvSpPr>
        <p:spPr>
          <a:xfrm flipH="1">
            <a:off x="8288748" y="4549564"/>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32" name="Gruppieren 31">
            <a:extLst>
              <a:ext uri="{FF2B5EF4-FFF2-40B4-BE49-F238E27FC236}">
                <a16:creationId xmlns:a16="http://schemas.microsoft.com/office/drawing/2014/main" xmlns="" id="{C0901184-34D6-4EE0-A681-E5CD734F238B}"/>
              </a:ext>
            </a:extLst>
          </p:cNvPr>
          <p:cNvGrpSpPr/>
          <p:nvPr/>
        </p:nvGrpSpPr>
        <p:grpSpPr>
          <a:xfrm>
            <a:off x="1224000" y="1440000"/>
            <a:ext cx="1540529" cy="624362"/>
            <a:chOff x="1224000" y="1440000"/>
            <a:chExt cx="1540529" cy="624362"/>
          </a:xfrm>
        </p:grpSpPr>
        <p:grpSp>
          <p:nvGrpSpPr>
            <p:cNvPr id="2" name="Gruppieren 1">
              <a:extLst>
                <a:ext uri="{FF2B5EF4-FFF2-40B4-BE49-F238E27FC236}">
                  <a16:creationId xmlns:a16="http://schemas.microsoft.com/office/drawing/2014/main" xmlns="" id="{BDA8E300-CE94-4B79-B14C-EC3873A384FF}"/>
                </a:ext>
              </a:extLst>
            </p:cNvPr>
            <p:cNvGrpSpPr/>
            <p:nvPr/>
          </p:nvGrpSpPr>
          <p:grpSpPr>
            <a:xfrm>
              <a:off x="1224000" y="1440000"/>
              <a:ext cx="1489734" cy="461665"/>
              <a:chOff x="988789" y="1189454"/>
              <a:chExt cx="1489734" cy="461665"/>
            </a:xfrm>
          </p:grpSpPr>
          <p:cxnSp>
            <p:nvCxnSpPr>
              <p:cNvPr id="59" name="Gerader Verbinder 58"/>
              <p:cNvCxnSpPr/>
              <p:nvPr/>
            </p:nvCxnSpPr>
            <p:spPr>
              <a:xfrm>
                <a:off x="1793330" y="1527559"/>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a:off x="1809168" y="1325618"/>
                <a:ext cx="6693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1" name="Textfeld 60"/>
              <p:cNvSpPr txBox="1"/>
              <p:nvPr/>
            </p:nvSpPr>
            <p:spPr>
              <a:xfrm>
                <a:off x="988789" y="1189454"/>
                <a:ext cx="833133" cy="461665"/>
              </a:xfrm>
              <a:prstGeom prst="rect">
                <a:avLst/>
              </a:prstGeom>
              <a:noFill/>
            </p:spPr>
            <p:txBody>
              <a:bodyPr wrap="square" rtlCol="0">
                <a:spAutoFit/>
              </a:bodyPr>
              <a:lstStyle/>
              <a:p>
                <a:pPr algn="r"/>
                <a:r>
                  <a:rPr lang="de-CH" sz="1200" dirty="0">
                    <a:latin typeface="Arial" panose="020B0604020202020204" pitchFamily="34" charset="0"/>
                    <a:cs typeface="Arial" panose="020B0604020202020204" pitchFamily="34" charset="0"/>
                  </a:rPr>
                  <a:t>Regel</a:t>
                </a:r>
              </a:p>
              <a:p>
                <a:pPr algn="r"/>
                <a:r>
                  <a:rPr lang="de-CH" sz="1200" dirty="0">
                    <a:latin typeface="Arial" panose="020B0604020202020204" pitchFamily="34" charset="0"/>
                    <a:cs typeface="Arial" panose="020B0604020202020204" pitchFamily="34" charset="0"/>
                  </a:rPr>
                  <a:t>Flugweg</a:t>
                </a:r>
              </a:p>
            </p:txBody>
          </p:sp>
          <p:cxnSp>
            <p:nvCxnSpPr>
              <p:cNvPr id="66" name="Gerader Verbinder 65"/>
              <p:cNvCxnSpPr/>
              <p:nvPr/>
            </p:nvCxnSpPr>
            <p:spPr>
              <a:xfrm>
                <a:off x="2176016" y="1524277"/>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77" name="Textfeld 76">
              <a:extLst>
                <a:ext uri="{FF2B5EF4-FFF2-40B4-BE49-F238E27FC236}">
                  <a16:creationId xmlns:a16="http://schemas.microsoft.com/office/drawing/2014/main" xmlns="" id="{465AC2F6-1A03-4DF5-859A-99CD68E9A9A8}"/>
                </a:ext>
              </a:extLst>
            </p:cNvPr>
            <p:cNvSpPr txBox="1"/>
            <p:nvPr/>
          </p:nvSpPr>
          <p:spPr>
            <a:xfrm>
              <a:off x="2044569" y="1787363"/>
              <a:ext cx="719960" cy="276999"/>
            </a:xfrm>
            <a:prstGeom prst="rect">
              <a:avLst/>
            </a:prstGeom>
            <a:noFill/>
          </p:spPr>
          <p:txBody>
            <a:bodyPr wrap="square" rtlCol="0">
              <a:spAutoFit/>
            </a:bodyPr>
            <a:lstStyle/>
            <a:p>
              <a:pPr defTabSz="358775"/>
              <a:r>
                <a:rPr lang="de-CH" sz="1200" dirty="0">
                  <a:latin typeface="Arial" panose="020B0604020202020204" pitchFamily="34" charset="0"/>
                  <a:cs typeface="Arial" panose="020B0604020202020204" pitchFamily="34" charset="0"/>
                </a:rPr>
                <a:t>1	2 </a:t>
              </a:r>
            </a:p>
          </p:txBody>
        </p:sp>
      </p:grpSp>
      <p:grpSp>
        <p:nvGrpSpPr>
          <p:cNvPr id="16" name="Gruppieren 15"/>
          <p:cNvGrpSpPr/>
          <p:nvPr/>
        </p:nvGrpSpPr>
        <p:grpSpPr>
          <a:xfrm>
            <a:off x="4478386" y="1905565"/>
            <a:ext cx="2081700" cy="2880000"/>
            <a:chOff x="1830060" y="4146822"/>
            <a:chExt cx="2235900" cy="2872992"/>
          </a:xfrm>
        </p:grpSpPr>
        <p:sp>
          <p:nvSpPr>
            <p:cNvPr id="80" name="Bogen 79"/>
            <p:cNvSpPr/>
            <p:nvPr/>
          </p:nvSpPr>
          <p:spPr>
            <a:xfrm flipH="1">
              <a:off x="1830060" y="4153244"/>
              <a:ext cx="1706147" cy="1647317"/>
            </a:xfrm>
            <a:prstGeom prst="arc">
              <a:avLst>
                <a:gd name="adj1" fmla="val 16200000"/>
                <a:gd name="adj2" fmla="val 21471368"/>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85" name="Gerader Verbinder 84"/>
            <p:cNvCxnSpPr>
              <a:cxnSpLocks/>
              <a:endCxn id="80" idx="2"/>
            </p:cNvCxnSpPr>
            <p:nvPr/>
          </p:nvCxnSpPr>
          <p:spPr>
            <a:xfrm flipH="1" flipV="1">
              <a:off x="1830671" y="4945741"/>
              <a:ext cx="18346" cy="1240692"/>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86" name="Gerader Verbinder 85"/>
            <p:cNvCxnSpPr>
              <a:cxnSpLocks/>
              <a:stCxn id="89" idx="2"/>
              <a:endCxn id="90" idx="2"/>
            </p:cNvCxnSpPr>
            <p:nvPr/>
          </p:nvCxnSpPr>
          <p:spPr>
            <a:xfrm flipH="1">
              <a:off x="4038142" y="5002233"/>
              <a:ext cx="27102" cy="1195799"/>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87" name="Gerader Verbinder 86"/>
            <p:cNvCxnSpPr/>
            <p:nvPr/>
          </p:nvCxnSpPr>
          <p:spPr>
            <a:xfrm flipV="1">
              <a:off x="2624002" y="4148954"/>
              <a:ext cx="629465" cy="4669"/>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88" name="Bogen 87"/>
            <p:cNvSpPr/>
            <p:nvPr/>
          </p:nvSpPr>
          <p:spPr>
            <a:xfrm flipH="1" flipV="1">
              <a:off x="1857668" y="5344191"/>
              <a:ext cx="1689735" cy="1643563"/>
            </a:xfrm>
            <a:prstGeom prst="arc">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89" name="Bogen 88"/>
            <p:cNvSpPr/>
            <p:nvPr/>
          </p:nvSpPr>
          <p:spPr>
            <a:xfrm>
              <a:off x="2355146" y="4146822"/>
              <a:ext cx="1710814" cy="1643563"/>
            </a:xfrm>
            <a:prstGeom prst="arc">
              <a:avLst>
                <a:gd name="adj1" fmla="val 16200000"/>
                <a:gd name="adj2" fmla="val 138451"/>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90" name="Bogen 89"/>
            <p:cNvSpPr/>
            <p:nvPr/>
          </p:nvSpPr>
          <p:spPr>
            <a:xfrm flipV="1">
              <a:off x="2348407" y="5376251"/>
              <a:ext cx="1689735" cy="1643563"/>
            </a:xfrm>
            <a:prstGeom prst="arc">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sp>
        <p:nvSpPr>
          <p:cNvPr id="94" name="Sprechblase: rechteckig 93">
            <a:extLst>
              <a:ext uri="{FF2B5EF4-FFF2-40B4-BE49-F238E27FC236}">
                <a16:creationId xmlns:a16="http://schemas.microsoft.com/office/drawing/2014/main" xmlns="" id="{5D20AA6E-C191-486A-BB5E-77188DD3BF60}"/>
              </a:ext>
            </a:extLst>
          </p:cNvPr>
          <p:cNvSpPr/>
          <p:nvPr/>
        </p:nvSpPr>
        <p:spPr>
          <a:xfrm>
            <a:off x="6684157" y="1281550"/>
            <a:ext cx="681547" cy="338549"/>
          </a:xfrm>
          <a:prstGeom prst="wedgeRectCallout">
            <a:avLst>
              <a:gd name="adj1" fmla="val -72639"/>
              <a:gd name="adj2" fmla="val 12935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hoch</a:t>
            </a:r>
          </a:p>
        </p:txBody>
      </p:sp>
      <p:sp>
        <p:nvSpPr>
          <p:cNvPr id="95" name="Sprechblase: rechteckig 94">
            <a:extLst>
              <a:ext uri="{FF2B5EF4-FFF2-40B4-BE49-F238E27FC236}">
                <a16:creationId xmlns:a16="http://schemas.microsoft.com/office/drawing/2014/main" xmlns="" id="{CCF46EDF-8092-415E-A8C6-B0BAC95BBFF4}"/>
              </a:ext>
            </a:extLst>
          </p:cNvPr>
          <p:cNvSpPr/>
          <p:nvPr/>
        </p:nvSpPr>
        <p:spPr>
          <a:xfrm>
            <a:off x="7768431" y="3896356"/>
            <a:ext cx="681547" cy="338549"/>
          </a:xfrm>
          <a:prstGeom prst="wedgeRectCallout">
            <a:avLst>
              <a:gd name="adj1" fmla="val -117361"/>
              <a:gd name="adj2" fmla="val 7395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weich</a:t>
            </a:r>
          </a:p>
        </p:txBody>
      </p:sp>
      <p:sp>
        <p:nvSpPr>
          <p:cNvPr id="96" name="Sprechblase: rechteckig 95">
            <a:extLst>
              <a:ext uri="{FF2B5EF4-FFF2-40B4-BE49-F238E27FC236}">
                <a16:creationId xmlns:a16="http://schemas.microsoft.com/office/drawing/2014/main" xmlns="" id="{53F1965F-F9D9-4E36-B4F6-2DAC706F2236}"/>
              </a:ext>
            </a:extLst>
          </p:cNvPr>
          <p:cNvSpPr/>
          <p:nvPr/>
        </p:nvSpPr>
        <p:spPr>
          <a:xfrm>
            <a:off x="3036116" y="3066155"/>
            <a:ext cx="739627" cy="538335"/>
          </a:xfrm>
          <a:prstGeom prst="wedgeRectCallout">
            <a:avLst>
              <a:gd name="adj1" fmla="val 146927"/>
              <a:gd name="adj2" fmla="val 3692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nchorCtr="0"/>
          <a:lstStyle/>
          <a:p>
            <a:pPr algn="ctr"/>
            <a:r>
              <a:rPr lang="de-CH" sz="1000" dirty="0">
                <a:solidFill>
                  <a:schemeClr val="tx1"/>
                </a:solidFill>
                <a:latin typeface="Arial" panose="020B0604020202020204" pitchFamily="34" charset="0"/>
                <a:cs typeface="Arial" panose="020B0604020202020204" pitchFamily="34" charset="0"/>
              </a:rPr>
              <a:t>zu schmal, zu hoch </a:t>
            </a:r>
          </a:p>
          <a:p>
            <a:pPr algn="ctr"/>
            <a:r>
              <a:rPr lang="de-CH" sz="1000" dirty="0">
                <a:solidFill>
                  <a:schemeClr val="tx1"/>
                </a:solidFill>
                <a:latin typeface="Arial" panose="020B0604020202020204" pitchFamily="34" charset="0"/>
                <a:cs typeface="Arial" panose="020B0604020202020204" pitchFamily="34" charset="0"/>
              </a:rPr>
              <a:t>&amp; versetzt</a:t>
            </a:r>
          </a:p>
        </p:txBody>
      </p:sp>
      <p:grpSp>
        <p:nvGrpSpPr>
          <p:cNvPr id="14" name="Gruppieren 13">
            <a:extLst>
              <a:ext uri="{FF2B5EF4-FFF2-40B4-BE49-F238E27FC236}">
                <a16:creationId xmlns:a16="http://schemas.microsoft.com/office/drawing/2014/main" xmlns="" id="{FAAC1906-7A16-48F1-A4F0-310F18CC87D8}"/>
              </a:ext>
            </a:extLst>
          </p:cNvPr>
          <p:cNvGrpSpPr/>
          <p:nvPr/>
        </p:nvGrpSpPr>
        <p:grpSpPr>
          <a:xfrm>
            <a:off x="4963088" y="1901664"/>
            <a:ext cx="2412000" cy="2880000"/>
            <a:chOff x="4963088" y="1901664"/>
            <a:chExt cx="2412000" cy="2880000"/>
          </a:xfrm>
        </p:grpSpPr>
        <p:grpSp>
          <p:nvGrpSpPr>
            <p:cNvPr id="9" name="Gruppieren 8">
              <a:extLst>
                <a:ext uri="{FF2B5EF4-FFF2-40B4-BE49-F238E27FC236}">
                  <a16:creationId xmlns:a16="http://schemas.microsoft.com/office/drawing/2014/main" xmlns="" id="{A0DDC309-70E8-4411-A75C-BFF1AD5AB7F5}"/>
                </a:ext>
              </a:extLst>
            </p:cNvPr>
            <p:cNvGrpSpPr/>
            <p:nvPr/>
          </p:nvGrpSpPr>
          <p:grpSpPr>
            <a:xfrm>
              <a:off x="4963088" y="1901664"/>
              <a:ext cx="2412000" cy="2880000"/>
              <a:chOff x="4862363" y="1887100"/>
              <a:chExt cx="2198411" cy="2869089"/>
            </a:xfrm>
          </p:grpSpPr>
          <p:sp>
            <p:nvSpPr>
              <p:cNvPr id="58" name="Bogen 57"/>
              <p:cNvSpPr/>
              <p:nvPr/>
            </p:nvSpPr>
            <p:spPr>
              <a:xfrm flipH="1">
                <a:off x="4862363" y="1894193"/>
                <a:ext cx="1602634" cy="1623834"/>
              </a:xfrm>
              <a:prstGeom prst="arc">
                <a:avLst>
                  <a:gd name="adj1" fmla="val 16212324"/>
                  <a:gd name="adj2" fmla="val 21558239"/>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63" name="Gerader Verbinder 62"/>
              <p:cNvCxnSpPr>
                <a:cxnSpLocks/>
                <a:endCxn id="58" idx="2"/>
              </p:cNvCxnSpPr>
              <p:nvPr/>
            </p:nvCxnSpPr>
            <p:spPr>
              <a:xfrm flipH="1" flipV="1">
                <a:off x="4862432" y="2695430"/>
                <a:ext cx="14202" cy="1225036"/>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r Verbinder 63"/>
              <p:cNvCxnSpPr>
                <a:cxnSpLocks/>
                <a:stCxn id="70" idx="2"/>
              </p:cNvCxnSpPr>
              <p:nvPr/>
            </p:nvCxnSpPr>
            <p:spPr>
              <a:xfrm flipH="1">
                <a:off x="7054036" y="2660199"/>
                <a:ext cx="6738" cy="1306571"/>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5" name="Gerader Verbinder 64"/>
              <p:cNvCxnSpPr/>
              <p:nvPr/>
            </p:nvCxnSpPr>
            <p:spPr>
              <a:xfrm flipV="1">
                <a:off x="5639895" y="1889324"/>
                <a:ext cx="629465" cy="4869"/>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69" name="Bogen 68"/>
              <p:cNvSpPr/>
              <p:nvPr/>
            </p:nvSpPr>
            <p:spPr>
              <a:xfrm flipH="1" flipV="1">
                <a:off x="4874599" y="3042064"/>
                <a:ext cx="1689735" cy="1714125"/>
              </a:xfrm>
              <a:prstGeom prst="arc">
                <a:avLst>
                  <a:gd name="adj1" fmla="val 18103314"/>
                  <a:gd name="adj2" fmla="val 0"/>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70" name="Bogen 69"/>
              <p:cNvSpPr/>
              <p:nvPr/>
            </p:nvSpPr>
            <p:spPr>
              <a:xfrm>
                <a:off x="5436450" y="1887100"/>
                <a:ext cx="1624324" cy="1546197"/>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72" name="Bogen 71"/>
              <p:cNvSpPr/>
              <p:nvPr/>
            </p:nvSpPr>
            <p:spPr>
              <a:xfrm flipV="1">
                <a:off x="5348410" y="3015896"/>
                <a:ext cx="1705626" cy="1740292"/>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cxnSp>
          <p:nvCxnSpPr>
            <p:cNvPr id="75" name="Gerader Verbinder 74">
              <a:extLst>
                <a:ext uri="{FF2B5EF4-FFF2-40B4-BE49-F238E27FC236}">
                  <a16:creationId xmlns:a16="http://schemas.microsoft.com/office/drawing/2014/main" xmlns="" id="{07A7DDCD-648B-4414-A048-8AD533629AFC}"/>
                </a:ext>
              </a:extLst>
            </p:cNvPr>
            <p:cNvCxnSpPr>
              <a:cxnSpLocks/>
            </p:cNvCxnSpPr>
            <p:nvPr/>
          </p:nvCxnSpPr>
          <p:spPr>
            <a:xfrm>
              <a:off x="5552048" y="4781663"/>
              <a:ext cx="954735"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grpSp>
        <p:nvGrpSpPr>
          <p:cNvPr id="10" name="Gruppieren 9"/>
          <p:cNvGrpSpPr/>
          <p:nvPr/>
        </p:nvGrpSpPr>
        <p:grpSpPr>
          <a:xfrm>
            <a:off x="5529179" y="4560393"/>
            <a:ext cx="1281806" cy="934585"/>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5" name="Gerader Verbinder 4"/>
              <p:cNvCxnSpPr>
                <a:stCxn id="3" idx="4"/>
              </p:cNvCxnSpPr>
              <p:nvPr/>
            </p:nvCxnSpPr>
            <p:spPr>
              <a:xfrm>
                <a:off x="2265498" y="2327660"/>
                <a:ext cx="14239" cy="3403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23" name="Gerader Verbinder 22"/>
              <p:cNvCxnSpPr>
                <a:stCxn id="22" idx="4"/>
              </p:cNvCxnSpPr>
              <p:nvPr/>
            </p:nvCxnSpPr>
            <p:spPr>
              <a:xfrm>
                <a:off x="2265499" y="2327662"/>
                <a:ext cx="14239" cy="3403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35862"/>
              <a:ext cx="317996" cy="779158"/>
              <a:chOff x="2129425" y="2089302"/>
              <a:chExt cx="292274" cy="779158"/>
            </a:xfrm>
            <a:solidFill>
              <a:schemeClr val="bg1"/>
            </a:solidFill>
          </p:grpSpPr>
          <p:sp>
            <p:nvSpPr>
              <p:cNvPr id="27" name="Ellipse 26"/>
              <p:cNvSpPr/>
              <p:nvPr/>
            </p:nvSpPr>
            <p:spPr>
              <a:xfrm>
                <a:off x="2163401" y="2089302"/>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30" name="Gerader Verbinder 29"/>
              <p:cNvCxnSpPr>
                <a:cxnSpLocks/>
                <a:stCxn id="27" idx="4"/>
              </p:cNvCxnSpPr>
              <p:nvPr/>
            </p:nvCxnSpPr>
            <p:spPr>
              <a:xfrm>
                <a:off x="2274422" y="2337641"/>
                <a:ext cx="5314" cy="3278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8" name="Ellipse 67"/>
          <p:cNvSpPr/>
          <p:nvPr/>
        </p:nvSpPr>
        <p:spPr>
          <a:xfrm>
            <a:off x="5276219" y="4582542"/>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883642352"/>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fill="hold"/>
                                        <p:tgtEl>
                                          <p:spTgt spid="74"/>
                                        </p:tgtEl>
                                        <p:attrNameLst>
                                          <p:attrName>ppt_x</p:attrName>
                                        </p:attrNameLst>
                                      </p:cBhvr>
                                      <p:tavLst>
                                        <p:tav tm="0">
                                          <p:val>
                                            <p:strVal val="#ppt_x"/>
                                          </p:val>
                                        </p:tav>
                                        <p:tav tm="100000">
                                          <p:val>
                                            <p:strVal val="#ppt_x"/>
                                          </p:val>
                                        </p:tav>
                                      </p:tavLst>
                                    </p:anim>
                                    <p:anim calcmode="lin" valueType="num">
                                      <p:cBhvr additive="base">
                                        <p:cTn id="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wipe(down)">
                                      <p:cBhvr>
                                        <p:cTn id="1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4" name="Ellipse 93"/>
          <p:cNvSpPr/>
          <p:nvPr/>
        </p:nvSpPr>
        <p:spPr>
          <a:xfrm>
            <a:off x="5215251" y="2139026"/>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41" name="Bogen 140">
            <a:extLst>
              <a:ext uri="{FF2B5EF4-FFF2-40B4-BE49-F238E27FC236}">
                <a16:creationId xmlns:a16="http://schemas.microsoft.com/office/drawing/2014/main" xmlns="" id="{A07F0DAA-094B-435C-A444-C92DDBB842DD}"/>
              </a:ext>
            </a:extLst>
          </p:cNvPr>
          <p:cNvSpPr/>
          <p:nvPr/>
        </p:nvSpPr>
        <p:spPr>
          <a:xfrm flipV="1">
            <a:off x="4985773" y="3114544"/>
            <a:ext cx="1654014" cy="1647572"/>
          </a:xfrm>
          <a:prstGeom prst="arc">
            <a:avLst>
              <a:gd name="adj1" fmla="val 16221437"/>
              <a:gd name="adj2" fmla="val 0"/>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67" name="Gerader Verbinder 66"/>
          <p:cNvCxnSpPr/>
          <p:nvPr/>
        </p:nvCxnSpPr>
        <p:spPr>
          <a:xfrm flipV="1">
            <a:off x="6318645" y="4710772"/>
            <a:ext cx="2116356" cy="23567"/>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2" name="Datumsplatzhalter 81"/>
          <p:cNvSpPr>
            <a:spLocks noGrp="1"/>
          </p:cNvSpPr>
          <p:nvPr>
            <p:ph type="dt" sz="half" idx="10"/>
          </p:nvPr>
        </p:nvSpPr>
        <p:spPr/>
        <p:txBody>
          <a:bodyPr/>
          <a:lstStyle/>
          <a:p>
            <a:r>
              <a:rPr lang="de-DE" smtClean="0"/>
              <a:t>2. Dezember 2019</a:t>
            </a:r>
            <a:endParaRPr lang="de-CH" dirty="0"/>
          </a:p>
        </p:txBody>
      </p:sp>
      <p:sp>
        <p:nvSpPr>
          <p:cNvPr id="83" name="Fußzeilenplatzhalter 82"/>
          <p:cNvSpPr>
            <a:spLocks noGrp="1"/>
          </p:cNvSpPr>
          <p:nvPr>
            <p:ph type="ftr" sz="quarter" idx="11"/>
          </p:nvPr>
        </p:nvSpPr>
        <p:spPr>
          <a:xfrm>
            <a:off x="4023323" y="6300471"/>
            <a:ext cx="4114800" cy="365125"/>
          </a:xfrm>
        </p:spPr>
        <p:txBody>
          <a:bodyPr/>
          <a:lstStyle/>
          <a:p>
            <a:r>
              <a:rPr lang="de-DE" dirty="0"/>
              <a:t>Empfehlungen für PR F2B</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34</a:t>
            </a:fld>
            <a:endParaRPr lang="de-CH" dirty="0"/>
          </a:p>
        </p:txBody>
      </p:sp>
      <p:cxnSp>
        <p:nvCxnSpPr>
          <p:cNvPr id="20" name="Gerader Verbinder 19"/>
          <p:cNvCxnSpPr/>
          <p:nvPr/>
        </p:nvCxnSpPr>
        <p:spPr>
          <a:xfrm>
            <a:off x="1071575" y="5489138"/>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5998002" cy="338554"/>
          </a:xfrm>
          <a:prstGeom prst="rect">
            <a:avLst/>
          </a:prstGeom>
          <a:noFill/>
        </p:spPr>
        <p:txBody>
          <a:bodyPr wrap="square" rtlCol="0">
            <a:spAutoFit/>
          </a:bodyPr>
          <a:lstStyle/>
          <a:p>
            <a:r>
              <a:rPr lang="de-CH" sz="1600" dirty="0">
                <a:latin typeface="Arial Black" panose="020B0A04020102020204" pitchFamily="34" charset="0"/>
              </a:rPr>
              <a:t>4.2.15.9  Two consecutive outside square loops</a:t>
            </a:r>
            <a:endParaRPr lang="de-CH" sz="1000" dirty="0">
              <a:latin typeface="Arial Black" panose="020B0A04020102020204" pitchFamily="34" charset="0"/>
            </a:endParaRPr>
          </a:p>
        </p:txBody>
      </p:sp>
      <p:cxnSp>
        <p:nvCxnSpPr>
          <p:cNvPr id="11" name="Gerader Verbinder 10"/>
          <p:cNvCxnSpPr/>
          <p:nvPr/>
        </p:nvCxnSpPr>
        <p:spPr>
          <a:xfrm>
            <a:off x="6162613" y="2012497"/>
            <a:ext cx="20704" cy="4053463"/>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H="1" flipV="1">
            <a:off x="7845609" y="2317224"/>
            <a:ext cx="1393925" cy="1396911"/>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8369168" y="4521870"/>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 m</a:t>
            </a:r>
          </a:p>
        </p:txBody>
      </p:sp>
      <p:cxnSp>
        <p:nvCxnSpPr>
          <p:cNvPr id="38" name="Gerader Verbinder 37"/>
          <p:cNvCxnSpPr/>
          <p:nvPr/>
        </p:nvCxnSpPr>
        <p:spPr>
          <a:xfrm flipH="1">
            <a:off x="4421875" y="2334273"/>
            <a:ext cx="4303880"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8725755" y="2156938"/>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45 °</a:t>
            </a:r>
          </a:p>
        </p:txBody>
      </p:sp>
      <p:grpSp>
        <p:nvGrpSpPr>
          <p:cNvPr id="31" name="Gruppieren 30"/>
          <p:cNvGrpSpPr/>
          <p:nvPr/>
        </p:nvGrpSpPr>
        <p:grpSpPr>
          <a:xfrm>
            <a:off x="4949818" y="2324523"/>
            <a:ext cx="2421278" cy="2407792"/>
            <a:chOff x="8354860" y="2091702"/>
            <a:chExt cx="2421278" cy="2407792"/>
          </a:xfrm>
        </p:grpSpPr>
        <p:sp>
          <p:nvSpPr>
            <p:cNvPr id="6" name="Bogen 5"/>
            <p:cNvSpPr/>
            <p:nvPr/>
          </p:nvSpPr>
          <p:spPr>
            <a:xfrm flipH="1">
              <a:off x="8354860" y="2102486"/>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0" name="Bogen 39"/>
            <p:cNvSpPr/>
            <p:nvPr/>
          </p:nvSpPr>
          <p:spPr>
            <a:xfrm>
              <a:off x="9749058" y="2091702"/>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1" name="Bogen 40"/>
            <p:cNvSpPr/>
            <p:nvPr/>
          </p:nvSpPr>
          <p:spPr>
            <a:xfrm flipH="1" flipV="1">
              <a:off x="8365644" y="3487235"/>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2" name="Bogen 41"/>
            <p:cNvSpPr/>
            <p:nvPr/>
          </p:nvSpPr>
          <p:spPr>
            <a:xfrm flipV="1">
              <a:off x="9763152" y="3481314"/>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2" name="Gerader Verbinder 11"/>
            <p:cNvCxnSpPr>
              <a:stCxn id="6" idx="0"/>
              <a:endCxn id="40" idx="0"/>
            </p:cNvCxnSpPr>
            <p:nvPr/>
          </p:nvCxnSpPr>
          <p:spPr>
            <a:xfrm flipV="1">
              <a:off x="8860260" y="2091702"/>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Gerader Verbinder 50"/>
            <p:cNvCxnSpPr/>
            <p:nvPr/>
          </p:nvCxnSpPr>
          <p:spPr>
            <a:xfrm rot="16200000" flipV="1">
              <a:off x="7663153" y="3299593"/>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Gerader Verbinder 51"/>
            <p:cNvCxnSpPr/>
            <p:nvPr/>
          </p:nvCxnSpPr>
          <p:spPr>
            <a:xfrm rot="5400000" flipV="1">
              <a:off x="10073647" y="3291872"/>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flipV="1">
              <a:off x="8874354" y="4488710"/>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73" name="Pfeil nach rechts 72"/>
          <p:cNvSpPr/>
          <p:nvPr/>
        </p:nvSpPr>
        <p:spPr>
          <a:xfrm rot="2492650" flipH="1">
            <a:off x="9196324" y="3705905"/>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74" name="Gerader Verbinder 73"/>
          <p:cNvCxnSpPr/>
          <p:nvPr/>
        </p:nvCxnSpPr>
        <p:spPr>
          <a:xfrm flipV="1">
            <a:off x="3049024" y="2310826"/>
            <a:ext cx="1393925" cy="1396911"/>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7" name="Pfeil nach rechts 76"/>
          <p:cNvSpPr/>
          <p:nvPr/>
        </p:nvSpPr>
        <p:spPr>
          <a:xfrm rot="18983540" flipH="1" flipV="1">
            <a:off x="2664969" y="3705905"/>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120" name="Gruppieren 119">
            <a:extLst>
              <a:ext uri="{FF2B5EF4-FFF2-40B4-BE49-F238E27FC236}">
                <a16:creationId xmlns:a16="http://schemas.microsoft.com/office/drawing/2014/main" xmlns="" id="{1B685FF1-64B2-4C16-B4BE-C050B8E1C0AE}"/>
              </a:ext>
            </a:extLst>
          </p:cNvPr>
          <p:cNvGrpSpPr/>
          <p:nvPr/>
        </p:nvGrpSpPr>
        <p:grpSpPr>
          <a:xfrm>
            <a:off x="4603648" y="1965466"/>
            <a:ext cx="2043274" cy="2796650"/>
            <a:chOff x="1794982" y="4146822"/>
            <a:chExt cx="2224694" cy="2840932"/>
          </a:xfrm>
        </p:grpSpPr>
        <p:sp>
          <p:nvSpPr>
            <p:cNvPr id="124" name="Bogen 123">
              <a:extLst>
                <a:ext uri="{FF2B5EF4-FFF2-40B4-BE49-F238E27FC236}">
                  <a16:creationId xmlns:a16="http://schemas.microsoft.com/office/drawing/2014/main" xmlns="" id="{864D9D93-5BFA-4E96-A88D-31ED8EE7B345}"/>
                </a:ext>
              </a:extLst>
            </p:cNvPr>
            <p:cNvSpPr/>
            <p:nvPr/>
          </p:nvSpPr>
          <p:spPr>
            <a:xfrm flipH="1">
              <a:off x="1794982" y="4511264"/>
              <a:ext cx="1689736" cy="1643563"/>
            </a:xfrm>
            <a:prstGeom prst="arc">
              <a:avLst>
                <a:gd name="adj1" fmla="val 16200000"/>
                <a:gd name="adj2" fmla="val 21411994"/>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25" name="Gerader Verbinder 124">
              <a:extLst>
                <a:ext uri="{FF2B5EF4-FFF2-40B4-BE49-F238E27FC236}">
                  <a16:creationId xmlns:a16="http://schemas.microsoft.com/office/drawing/2014/main" xmlns="" id="{3E72AF42-72A5-4683-B1BA-9B636A0560B6}"/>
                </a:ext>
              </a:extLst>
            </p:cNvPr>
            <p:cNvCxnSpPr>
              <a:cxnSpLocks/>
              <a:stCxn id="128" idx="2"/>
              <a:endCxn id="124" idx="2"/>
            </p:cNvCxnSpPr>
            <p:nvPr/>
          </p:nvCxnSpPr>
          <p:spPr>
            <a:xfrm flipH="1" flipV="1">
              <a:off x="1796103" y="5290726"/>
              <a:ext cx="49811" cy="894907"/>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26" name="Gerader Verbinder 125">
              <a:extLst>
                <a:ext uri="{FF2B5EF4-FFF2-40B4-BE49-F238E27FC236}">
                  <a16:creationId xmlns:a16="http://schemas.microsoft.com/office/drawing/2014/main" xmlns="" id="{B1A5411E-30F0-41A7-A4E7-A5839409F301}"/>
                </a:ext>
              </a:extLst>
            </p:cNvPr>
            <p:cNvCxnSpPr>
              <a:cxnSpLocks/>
            </p:cNvCxnSpPr>
            <p:nvPr/>
          </p:nvCxnSpPr>
          <p:spPr>
            <a:xfrm flipH="1">
              <a:off x="4012937" y="4968604"/>
              <a:ext cx="6739" cy="120604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xmlns="" id="{5E022208-B3D5-4CDC-A3E7-BBDA611006A2}"/>
                </a:ext>
              </a:extLst>
            </p:cNvPr>
            <p:cNvCxnSpPr/>
            <p:nvPr/>
          </p:nvCxnSpPr>
          <p:spPr>
            <a:xfrm flipV="1">
              <a:off x="2624002" y="4148954"/>
              <a:ext cx="629465" cy="4669"/>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128" name="Bogen 127">
              <a:extLst>
                <a:ext uri="{FF2B5EF4-FFF2-40B4-BE49-F238E27FC236}">
                  <a16:creationId xmlns:a16="http://schemas.microsoft.com/office/drawing/2014/main" xmlns="" id="{DD037013-C350-4281-AD56-93DA1F555A27}"/>
                </a:ext>
              </a:extLst>
            </p:cNvPr>
            <p:cNvSpPr/>
            <p:nvPr/>
          </p:nvSpPr>
          <p:spPr>
            <a:xfrm flipH="1" flipV="1">
              <a:off x="1845673" y="5344191"/>
              <a:ext cx="1689735" cy="1643563"/>
            </a:xfrm>
            <a:prstGeom prst="arc">
              <a:avLst>
                <a:gd name="adj1" fmla="val 16200000"/>
                <a:gd name="adj2" fmla="val 21512679"/>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29" name="Bogen 128">
              <a:extLst>
                <a:ext uri="{FF2B5EF4-FFF2-40B4-BE49-F238E27FC236}">
                  <a16:creationId xmlns:a16="http://schemas.microsoft.com/office/drawing/2014/main" xmlns="" id="{AC1F9267-D484-4D89-BBDC-777DF22A72C6}"/>
                </a:ext>
              </a:extLst>
            </p:cNvPr>
            <p:cNvSpPr/>
            <p:nvPr/>
          </p:nvSpPr>
          <p:spPr>
            <a:xfrm>
              <a:off x="2329940" y="4146822"/>
              <a:ext cx="1689735" cy="1643563"/>
            </a:xfrm>
            <a:prstGeom prst="arc">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sp>
        <p:nvSpPr>
          <p:cNvPr id="121" name="Sprechblase: rechteckig 120">
            <a:extLst>
              <a:ext uri="{FF2B5EF4-FFF2-40B4-BE49-F238E27FC236}">
                <a16:creationId xmlns:a16="http://schemas.microsoft.com/office/drawing/2014/main" xmlns="" id="{4824FB6C-5DE5-409A-8433-FC07D95458BD}"/>
              </a:ext>
            </a:extLst>
          </p:cNvPr>
          <p:cNvSpPr/>
          <p:nvPr/>
        </p:nvSpPr>
        <p:spPr>
          <a:xfrm>
            <a:off x="6796311" y="1552330"/>
            <a:ext cx="681547" cy="338549"/>
          </a:xfrm>
          <a:prstGeom prst="wedgeRectCallout">
            <a:avLst>
              <a:gd name="adj1" fmla="val -72639"/>
              <a:gd name="adj2" fmla="val 12935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hoch</a:t>
            </a:r>
          </a:p>
        </p:txBody>
      </p:sp>
      <p:sp>
        <p:nvSpPr>
          <p:cNvPr id="122" name="Sprechblase: rechteckig 121">
            <a:extLst>
              <a:ext uri="{FF2B5EF4-FFF2-40B4-BE49-F238E27FC236}">
                <a16:creationId xmlns:a16="http://schemas.microsoft.com/office/drawing/2014/main" xmlns="" id="{5BC34175-BC3C-4A0D-B84B-C84702BB5EE2}"/>
              </a:ext>
            </a:extLst>
          </p:cNvPr>
          <p:cNvSpPr/>
          <p:nvPr/>
        </p:nvSpPr>
        <p:spPr>
          <a:xfrm>
            <a:off x="7700261" y="3981163"/>
            <a:ext cx="681547" cy="338549"/>
          </a:xfrm>
          <a:prstGeom prst="wedgeRectCallout">
            <a:avLst>
              <a:gd name="adj1" fmla="val -117361"/>
              <a:gd name="adj2" fmla="val 7395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weich</a:t>
            </a:r>
          </a:p>
        </p:txBody>
      </p:sp>
      <p:sp>
        <p:nvSpPr>
          <p:cNvPr id="123" name="Sprechblase: rechteckig 122">
            <a:extLst>
              <a:ext uri="{FF2B5EF4-FFF2-40B4-BE49-F238E27FC236}">
                <a16:creationId xmlns:a16="http://schemas.microsoft.com/office/drawing/2014/main" xmlns="" id="{CD7FFAC3-3384-4FAB-B178-D941A171DF06}"/>
              </a:ext>
            </a:extLst>
          </p:cNvPr>
          <p:cNvSpPr/>
          <p:nvPr/>
        </p:nvSpPr>
        <p:spPr>
          <a:xfrm>
            <a:off x="3266236" y="3828893"/>
            <a:ext cx="720000" cy="360000"/>
          </a:xfrm>
          <a:prstGeom prst="wedgeRectCallout">
            <a:avLst>
              <a:gd name="adj1" fmla="val 132662"/>
              <a:gd name="adj2" fmla="val -10244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de-CH" sz="1000" dirty="0">
                <a:solidFill>
                  <a:schemeClr val="tx1"/>
                </a:solidFill>
                <a:latin typeface="Arial" panose="020B0604020202020204" pitchFamily="34" charset="0"/>
                <a:cs typeface="Arial" panose="020B0604020202020204" pitchFamily="34" charset="0"/>
              </a:rPr>
              <a:t>versetzt</a:t>
            </a:r>
          </a:p>
        </p:txBody>
      </p:sp>
      <p:grpSp>
        <p:nvGrpSpPr>
          <p:cNvPr id="9" name="Gruppieren 8">
            <a:extLst>
              <a:ext uri="{FF2B5EF4-FFF2-40B4-BE49-F238E27FC236}">
                <a16:creationId xmlns:a16="http://schemas.microsoft.com/office/drawing/2014/main" xmlns="" id="{9A74823F-2C7A-4624-B2EA-E12D28056EAC}"/>
              </a:ext>
            </a:extLst>
          </p:cNvPr>
          <p:cNvGrpSpPr/>
          <p:nvPr/>
        </p:nvGrpSpPr>
        <p:grpSpPr>
          <a:xfrm>
            <a:off x="1260000" y="1440000"/>
            <a:ext cx="1504529" cy="624362"/>
            <a:chOff x="1260000" y="1440000"/>
            <a:chExt cx="1504529" cy="624362"/>
          </a:xfrm>
        </p:grpSpPr>
        <p:grpSp>
          <p:nvGrpSpPr>
            <p:cNvPr id="28" name="Gruppieren 27"/>
            <p:cNvGrpSpPr/>
            <p:nvPr/>
          </p:nvGrpSpPr>
          <p:grpSpPr>
            <a:xfrm>
              <a:off x="1260000" y="1440000"/>
              <a:ext cx="1454176" cy="461665"/>
              <a:chOff x="1024347" y="1189640"/>
              <a:chExt cx="1454176" cy="461665"/>
            </a:xfrm>
          </p:grpSpPr>
          <p:cxnSp>
            <p:nvCxnSpPr>
              <p:cNvPr id="59" name="Gerader Verbinder 58"/>
              <p:cNvCxnSpPr/>
              <p:nvPr/>
            </p:nvCxnSpPr>
            <p:spPr>
              <a:xfrm>
                <a:off x="1793330" y="1527559"/>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a:off x="1809168" y="1325618"/>
                <a:ext cx="6693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1" name="Textfeld 60"/>
              <p:cNvSpPr txBox="1"/>
              <p:nvPr/>
            </p:nvSpPr>
            <p:spPr>
              <a:xfrm>
                <a:off x="1024347" y="1189640"/>
                <a:ext cx="812486" cy="461665"/>
              </a:xfrm>
              <a:prstGeom prst="rect">
                <a:avLst/>
              </a:prstGeom>
              <a:noFill/>
            </p:spPr>
            <p:txBody>
              <a:bodyPr wrap="square" rtlCol="0">
                <a:spAutoFit/>
              </a:bodyPr>
              <a:lstStyle/>
              <a:p>
                <a:pPr algn="r"/>
                <a:r>
                  <a:rPr lang="de-CH" sz="1200" dirty="0">
                    <a:latin typeface="Arial" panose="020B0604020202020204" pitchFamily="34" charset="0"/>
                    <a:cs typeface="Arial" panose="020B0604020202020204" pitchFamily="34" charset="0"/>
                  </a:rPr>
                  <a:t>Regel</a:t>
                </a:r>
              </a:p>
              <a:p>
                <a:pPr algn="r"/>
                <a:r>
                  <a:rPr lang="de-CH" sz="1200" dirty="0">
                    <a:latin typeface="Arial" panose="020B0604020202020204" pitchFamily="34" charset="0"/>
                    <a:cs typeface="Arial" panose="020B0604020202020204" pitchFamily="34" charset="0"/>
                  </a:rPr>
                  <a:t>Flugweg</a:t>
                </a:r>
              </a:p>
            </p:txBody>
          </p:sp>
          <p:cxnSp>
            <p:nvCxnSpPr>
              <p:cNvPr id="66" name="Gerader Verbinder 65"/>
              <p:cNvCxnSpPr/>
              <p:nvPr/>
            </p:nvCxnSpPr>
            <p:spPr>
              <a:xfrm>
                <a:off x="2176016" y="1524277"/>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138" name="Textfeld 137">
              <a:extLst>
                <a:ext uri="{FF2B5EF4-FFF2-40B4-BE49-F238E27FC236}">
                  <a16:creationId xmlns:a16="http://schemas.microsoft.com/office/drawing/2014/main" xmlns="" id="{33A2FC7A-9A8D-4DB7-AF55-CC961705CD3B}"/>
                </a:ext>
              </a:extLst>
            </p:cNvPr>
            <p:cNvSpPr txBox="1"/>
            <p:nvPr/>
          </p:nvSpPr>
          <p:spPr>
            <a:xfrm>
              <a:off x="2044569" y="1787363"/>
              <a:ext cx="719960" cy="276999"/>
            </a:xfrm>
            <a:prstGeom prst="rect">
              <a:avLst/>
            </a:prstGeom>
            <a:noFill/>
          </p:spPr>
          <p:txBody>
            <a:bodyPr wrap="square" rtlCol="0">
              <a:spAutoFit/>
            </a:bodyPr>
            <a:lstStyle/>
            <a:p>
              <a:pPr defTabSz="358775"/>
              <a:r>
                <a:rPr lang="de-CH" sz="1200" dirty="0">
                  <a:latin typeface="Arial" panose="020B0604020202020204" pitchFamily="34" charset="0"/>
                  <a:cs typeface="Arial" panose="020B0604020202020204" pitchFamily="34" charset="0"/>
                </a:rPr>
                <a:t>1	2 </a:t>
              </a:r>
            </a:p>
          </p:txBody>
        </p:sp>
      </p:grpSp>
      <p:cxnSp>
        <p:nvCxnSpPr>
          <p:cNvPr id="140" name="Gerader Verbinder 139">
            <a:extLst>
              <a:ext uri="{FF2B5EF4-FFF2-40B4-BE49-F238E27FC236}">
                <a16:creationId xmlns:a16="http://schemas.microsoft.com/office/drawing/2014/main" xmlns="" id="{1C9A008A-BA49-4D53-A8D5-1B712DB7F877}"/>
              </a:ext>
            </a:extLst>
          </p:cNvPr>
          <p:cNvCxnSpPr>
            <a:cxnSpLocks/>
            <a:stCxn id="135" idx="0"/>
          </p:cNvCxnSpPr>
          <p:nvPr/>
        </p:nvCxnSpPr>
        <p:spPr>
          <a:xfrm flipV="1">
            <a:off x="5915625" y="4736996"/>
            <a:ext cx="639708" cy="20691"/>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9" name="Gerader Verbinder 138">
            <a:extLst>
              <a:ext uri="{FF2B5EF4-FFF2-40B4-BE49-F238E27FC236}">
                <a16:creationId xmlns:a16="http://schemas.microsoft.com/office/drawing/2014/main" xmlns="" id="{D0A77035-57A1-4824-A299-9EBB933B6D2A}"/>
              </a:ext>
            </a:extLst>
          </p:cNvPr>
          <p:cNvCxnSpPr/>
          <p:nvPr/>
        </p:nvCxnSpPr>
        <p:spPr>
          <a:xfrm flipV="1">
            <a:off x="5313864" y="4745615"/>
            <a:ext cx="616158" cy="468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nvGrpSpPr>
          <p:cNvPr id="119" name="Gruppieren 118">
            <a:extLst>
              <a:ext uri="{FF2B5EF4-FFF2-40B4-BE49-F238E27FC236}">
                <a16:creationId xmlns:a16="http://schemas.microsoft.com/office/drawing/2014/main" xmlns="" id="{5ABFB9D7-037A-461F-AB64-2A127461A6C9}"/>
              </a:ext>
            </a:extLst>
          </p:cNvPr>
          <p:cNvGrpSpPr/>
          <p:nvPr/>
        </p:nvGrpSpPr>
        <p:grpSpPr>
          <a:xfrm>
            <a:off x="4938399" y="2144354"/>
            <a:ext cx="2436692" cy="2613864"/>
            <a:chOff x="4839859" y="1887100"/>
            <a:chExt cx="2220915" cy="2869089"/>
          </a:xfrm>
        </p:grpSpPr>
        <p:sp>
          <p:nvSpPr>
            <p:cNvPr id="131" name="Bogen 130">
              <a:extLst>
                <a:ext uri="{FF2B5EF4-FFF2-40B4-BE49-F238E27FC236}">
                  <a16:creationId xmlns:a16="http://schemas.microsoft.com/office/drawing/2014/main" xmlns="" id="{EAE28D39-AF87-4042-9483-7EB37187EE29}"/>
                </a:ext>
              </a:extLst>
            </p:cNvPr>
            <p:cNvSpPr/>
            <p:nvPr/>
          </p:nvSpPr>
          <p:spPr>
            <a:xfrm rot="317200" flipH="1">
              <a:off x="4839859" y="1964509"/>
              <a:ext cx="1562856" cy="1566223"/>
            </a:xfrm>
            <a:prstGeom prst="arc">
              <a:avLst>
                <a:gd name="adj1" fmla="val 18915810"/>
                <a:gd name="adj2" fmla="val 73245"/>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32" name="Gerader Verbinder 131">
              <a:extLst>
                <a:ext uri="{FF2B5EF4-FFF2-40B4-BE49-F238E27FC236}">
                  <a16:creationId xmlns:a16="http://schemas.microsoft.com/office/drawing/2014/main" xmlns="" id="{35EEF5E8-9765-44D7-9833-C0BA652E0201}"/>
                </a:ext>
              </a:extLst>
            </p:cNvPr>
            <p:cNvCxnSpPr>
              <a:cxnSpLocks/>
            </p:cNvCxnSpPr>
            <p:nvPr/>
          </p:nvCxnSpPr>
          <p:spPr>
            <a:xfrm flipH="1" flipV="1">
              <a:off x="4841555" y="2642972"/>
              <a:ext cx="14997" cy="1277498"/>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3" name="Gerader Verbinder 132">
              <a:extLst>
                <a:ext uri="{FF2B5EF4-FFF2-40B4-BE49-F238E27FC236}">
                  <a16:creationId xmlns:a16="http://schemas.microsoft.com/office/drawing/2014/main" xmlns="" id="{883A7C8C-8F07-48AA-B0D7-83DEE334584D}"/>
                </a:ext>
              </a:extLst>
            </p:cNvPr>
            <p:cNvCxnSpPr>
              <a:cxnSpLocks/>
              <a:stCxn id="136" idx="2"/>
              <a:endCxn id="137" idx="2"/>
            </p:cNvCxnSpPr>
            <p:nvPr/>
          </p:nvCxnSpPr>
          <p:spPr>
            <a:xfrm flipH="1">
              <a:off x="7046194" y="2660198"/>
              <a:ext cx="14580" cy="1145566"/>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4" name="Gerader Verbinder 133">
              <a:extLst>
                <a:ext uri="{FF2B5EF4-FFF2-40B4-BE49-F238E27FC236}">
                  <a16:creationId xmlns:a16="http://schemas.microsoft.com/office/drawing/2014/main" xmlns="" id="{438422D4-3F08-47D0-B8CF-908A48292C54}"/>
                </a:ext>
              </a:extLst>
            </p:cNvPr>
            <p:cNvCxnSpPr>
              <a:cxnSpLocks/>
              <a:stCxn id="94" idx="2"/>
            </p:cNvCxnSpPr>
            <p:nvPr/>
          </p:nvCxnSpPr>
          <p:spPr>
            <a:xfrm flipV="1">
              <a:off x="5092195" y="1889325"/>
              <a:ext cx="1177165" cy="183691"/>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35" name="Bogen 134">
              <a:extLst>
                <a:ext uri="{FF2B5EF4-FFF2-40B4-BE49-F238E27FC236}">
                  <a16:creationId xmlns:a16="http://schemas.microsoft.com/office/drawing/2014/main" xmlns="" id="{8E00580D-75CD-49D0-913F-686C831F595C}"/>
                </a:ext>
              </a:extLst>
            </p:cNvPr>
            <p:cNvSpPr/>
            <p:nvPr/>
          </p:nvSpPr>
          <p:spPr>
            <a:xfrm flipH="1" flipV="1">
              <a:off x="4854517" y="3042064"/>
              <a:ext cx="1689735" cy="1714125"/>
            </a:xfrm>
            <a:prstGeom prst="arc">
              <a:avLst>
                <a:gd name="adj1" fmla="val 16049449"/>
                <a:gd name="adj2" fmla="val 38565"/>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36" name="Bogen 135">
              <a:extLst>
                <a:ext uri="{FF2B5EF4-FFF2-40B4-BE49-F238E27FC236}">
                  <a16:creationId xmlns:a16="http://schemas.microsoft.com/office/drawing/2014/main" xmlns="" id="{51FBFAC5-BE80-41C3-854D-2B4F4EAED984}"/>
                </a:ext>
              </a:extLst>
            </p:cNvPr>
            <p:cNvSpPr/>
            <p:nvPr/>
          </p:nvSpPr>
          <p:spPr>
            <a:xfrm>
              <a:off x="5436450" y="1887100"/>
              <a:ext cx="1624324" cy="1546197"/>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37" name="Bogen 136">
              <a:extLst>
                <a:ext uri="{FF2B5EF4-FFF2-40B4-BE49-F238E27FC236}">
                  <a16:creationId xmlns:a16="http://schemas.microsoft.com/office/drawing/2014/main" xmlns="" id="{BDA9A862-30BE-4C90-96EF-B43F2EDFED48}"/>
                </a:ext>
              </a:extLst>
            </p:cNvPr>
            <p:cNvSpPr/>
            <p:nvPr/>
          </p:nvSpPr>
          <p:spPr>
            <a:xfrm flipV="1">
              <a:off x="5380465" y="3015895"/>
              <a:ext cx="1668217" cy="1711861"/>
            </a:xfrm>
            <a:prstGeom prst="arc">
              <a:avLst>
                <a:gd name="adj1" fmla="val 16200000"/>
                <a:gd name="adj2" fmla="val 226432"/>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sp>
        <p:nvSpPr>
          <p:cNvPr id="80" name="Sprechblase: rechteckig 79">
            <a:extLst>
              <a:ext uri="{FF2B5EF4-FFF2-40B4-BE49-F238E27FC236}">
                <a16:creationId xmlns:a16="http://schemas.microsoft.com/office/drawing/2014/main" xmlns="" id="{DB215FF7-AD43-40E1-8DE4-0989D0B73689}"/>
              </a:ext>
            </a:extLst>
          </p:cNvPr>
          <p:cNvSpPr/>
          <p:nvPr/>
        </p:nvSpPr>
        <p:spPr>
          <a:xfrm>
            <a:off x="3670979" y="1686562"/>
            <a:ext cx="739627" cy="360000"/>
          </a:xfrm>
          <a:prstGeom prst="wedgeRectCallout">
            <a:avLst>
              <a:gd name="adj1" fmla="val 174915"/>
              <a:gd name="adj2" fmla="val 2871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de-CH" sz="1000" dirty="0">
                <a:solidFill>
                  <a:schemeClr val="tx1"/>
                </a:solidFill>
                <a:latin typeface="Arial" panose="020B0604020202020204" pitchFamily="34" charset="0"/>
                <a:cs typeface="Arial" panose="020B0604020202020204" pitchFamily="34" charset="0"/>
              </a:rPr>
              <a:t>zu hoch </a:t>
            </a:r>
          </a:p>
        </p:txBody>
      </p:sp>
      <p:sp>
        <p:nvSpPr>
          <p:cNvPr id="85" name="Sprechblase: rechteckig 84">
            <a:extLst>
              <a:ext uri="{FF2B5EF4-FFF2-40B4-BE49-F238E27FC236}">
                <a16:creationId xmlns:a16="http://schemas.microsoft.com/office/drawing/2014/main" xmlns="" id="{32CF0304-9C30-4572-B094-D46BB1E9DDD9}"/>
              </a:ext>
            </a:extLst>
          </p:cNvPr>
          <p:cNvSpPr/>
          <p:nvPr/>
        </p:nvSpPr>
        <p:spPr>
          <a:xfrm>
            <a:off x="3509814" y="4677046"/>
            <a:ext cx="720000" cy="360000"/>
          </a:xfrm>
          <a:prstGeom prst="wedgeRectCallout">
            <a:avLst>
              <a:gd name="adj1" fmla="val 132662"/>
              <a:gd name="adj2" fmla="val -10244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de-CH" sz="1000" dirty="0">
                <a:solidFill>
                  <a:schemeClr val="tx1"/>
                </a:solidFill>
                <a:latin typeface="Arial" panose="020B0604020202020204" pitchFamily="34" charset="0"/>
                <a:cs typeface="Arial" panose="020B0604020202020204" pitchFamily="34" charset="0"/>
              </a:rPr>
              <a:t>Zu weich</a:t>
            </a:r>
          </a:p>
        </p:txBody>
      </p:sp>
      <p:grpSp>
        <p:nvGrpSpPr>
          <p:cNvPr id="10" name="Gruppieren 9"/>
          <p:cNvGrpSpPr/>
          <p:nvPr/>
        </p:nvGrpSpPr>
        <p:grpSpPr>
          <a:xfrm>
            <a:off x="5529178" y="4560391"/>
            <a:ext cx="1281807" cy="934586"/>
            <a:chOff x="2841255" y="3711655"/>
            <a:chExt cx="1075219" cy="805883"/>
          </a:xfrm>
        </p:grpSpPr>
        <p:grpSp>
          <p:nvGrpSpPr>
            <p:cNvPr id="8" name="Gruppieren 7"/>
            <p:cNvGrpSpPr/>
            <p:nvPr/>
          </p:nvGrpSpPr>
          <p:grpSpPr>
            <a:xfrm>
              <a:off x="2841255" y="3711655"/>
              <a:ext cx="317996" cy="789140"/>
              <a:chOff x="2129425" y="2079320"/>
              <a:chExt cx="292274" cy="789140"/>
            </a:xfrm>
            <a:solidFill>
              <a:schemeClr val="bg1"/>
            </a:solidFill>
          </p:grpSpPr>
          <p:sp>
            <p:nvSpPr>
              <p:cNvPr id="3" name="Ellipse 2"/>
              <p:cNvSpPr/>
              <p:nvPr/>
            </p:nvSpPr>
            <p:spPr>
              <a:xfrm>
                <a:off x="2154477" y="2079320"/>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5" name="Gerader Verbinder 4"/>
              <p:cNvCxnSpPr>
                <a:stCxn id="3" idx="4"/>
              </p:cNvCxnSpPr>
              <p:nvPr/>
            </p:nvCxnSpPr>
            <p:spPr>
              <a:xfrm>
                <a:off x="2265498" y="2327659"/>
                <a:ext cx="14236" cy="34038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23" name="Gerader Verbinder 22"/>
              <p:cNvCxnSpPr>
                <a:stCxn id="22" idx="4"/>
              </p:cNvCxnSpPr>
              <p:nvPr/>
            </p:nvCxnSpPr>
            <p:spPr>
              <a:xfrm>
                <a:off x="2265499" y="2327662"/>
                <a:ext cx="14239" cy="3403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8" y="3736201"/>
              <a:ext cx="317996" cy="778819"/>
              <a:chOff x="2129425" y="2089641"/>
              <a:chExt cx="292274" cy="778819"/>
            </a:xfrm>
            <a:solidFill>
              <a:schemeClr val="bg1"/>
            </a:solidFill>
          </p:grpSpPr>
          <p:sp>
            <p:nvSpPr>
              <p:cNvPr id="27" name="Ellipse 26"/>
              <p:cNvSpPr/>
              <p:nvPr/>
            </p:nvSpPr>
            <p:spPr>
              <a:xfrm>
                <a:off x="2170573" y="2089641"/>
                <a:ext cx="222043"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30" name="Gerader Verbinder 29"/>
              <p:cNvCxnSpPr>
                <a:cxnSpLocks/>
                <a:stCxn id="27" idx="4"/>
              </p:cNvCxnSpPr>
              <p:nvPr/>
            </p:nvCxnSpPr>
            <p:spPr>
              <a:xfrm flipH="1">
                <a:off x="2277987" y="2337980"/>
                <a:ext cx="3608" cy="34038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1" name="Ellipse 70"/>
          <p:cNvSpPr/>
          <p:nvPr/>
        </p:nvSpPr>
        <p:spPr>
          <a:xfrm>
            <a:off x="5254666" y="2186745"/>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651637736"/>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fill="hold"/>
                                        <p:tgtEl>
                                          <p:spTgt spid="94"/>
                                        </p:tgtEl>
                                        <p:attrNameLst>
                                          <p:attrName>ppt_x</p:attrName>
                                        </p:attrNameLst>
                                      </p:cBhvr>
                                      <p:tavLst>
                                        <p:tav tm="0">
                                          <p:val>
                                            <p:strVal val="#ppt_x"/>
                                          </p:val>
                                        </p:tav>
                                        <p:tav tm="100000">
                                          <p:val>
                                            <p:strVal val="#ppt_x"/>
                                          </p:val>
                                        </p:tav>
                                      </p:tavLst>
                                    </p:anim>
                                    <p:anim calcmode="lin" valueType="num">
                                      <p:cBhvr additive="base">
                                        <p:cTn id="8"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down)">
                                      <p:cBhvr>
                                        <p:cTn id="1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7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35</a:t>
            </a:fld>
            <a:endParaRPr lang="de-CH" dirty="0"/>
          </a:p>
        </p:txBody>
      </p:sp>
      <p:sp>
        <p:nvSpPr>
          <p:cNvPr id="11" name="Textfeld 10"/>
          <p:cNvSpPr txBox="1"/>
          <p:nvPr/>
        </p:nvSpPr>
        <p:spPr>
          <a:xfrm>
            <a:off x="9840774" y="108000"/>
            <a:ext cx="2174584" cy="707886"/>
          </a:xfrm>
          <a:prstGeom prst="rect">
            <a:avLst/>
          </a:prstGeom>
          <a:noFill/>
        </p:spPr>
        <p:txBody>
          <a:bodyPr wrap="square" rtlCol="0">
            <a:spAutoFit/>
          </a:bodyPr>
          <a:lstStyle/>
          <a:p>
            <a:pPr algn="ctr"/>
            <a:r>
              <a:rPr lang="en-US" sz="2400" b="1" dirty="0" err="1" smtClean="0"/>
              <a:t>Dreieck</a:t>
            </a:r>
            <a:endParaRPr lang="en-US" sz="2400" b="1" dirty="0" smtClean="0"/>
          </a:p>
          <a:p>
            <a:pPr algn="ctr"/>
            <a:r>
              <a:rPr lang="en-US" sz="1600" b="1" dirty="0" err="1" smtClean="0"/>
              <a:t>Aus</a:t>
            </a:r>
            <a:r>
              <a:rPr lang="en-US" sz="1600" b="1" dirty="0" smtClean="0"/>
              <a:t> </a:t>
            </a:r>
            <a:r>
              <a:rPr lang="en-US" sz="1600" b="1" dirty="0" err="1"/>
              <a:t>Sicht</a:t>
            </a:r>
            <a:r>
              <a:rPr lang="en-US" sz="1600" b="1" dirty="0"/>
              <a:t> des </a:t>
            </a:r>
            <a:r>
              <a:rPr lang="en-US" sz="1600" b="1" dirty="0" smtClean="0"/>
              <a:t>PR</a:t>
            </a:r>
            <a:endParaRPr lang="de-CH" sz="1600" dirty="0"/>
          </a:p>
        </p:txBody>
      </p:sp>
      <p:sp>
        <p:nvSpPr>
          <p:cNvPr id="7" name="Textfeld 6"/>
          <p:cNvSpPr txBox="1"/>
          <p:nvPr/>
        </p:nvSpPr>
        <p:spPr>
          <a:xfrm>
            <a:off x="1634828" y="1578123"/>
            <a:ext cx="1419225" cy="646331"/>
          </a:xfrm>
          <a:prstGeom prst="rect">
            <a:avLst/>
          </a:prstGeom>
          <a:noFill/>
        </p:spPr>
        <p:txBody>
          <a:bodyPr wrap="square" rtlCol="0">
            <a:spAutoFit/>
          </a:bodyPr>
          <a:lstStyle/>
          <a:p>
            <a:pPr algn="r"/>
            <a:r>
              <a:rPr lang="de-CH" dirty="0"/>
              <a:t>45° Leinenwinkel</a:t>
            </a:r>
          </a:p>
        </p:txBody>
      </p:sp>
      <p:sp>
        <p:nvSpPr>
          <p:cNvPr id="9" name="Textfeld 8"/>
          <p:cNvSpPr txBox="1"/>
          <p:nvPr/>
        </p:nvSpPr>
        <p:spPr>
          <a:xfrm>
            <a:off x="9131162" y="1578124"/>
            <a:ext cx="1419225" cy="646331"/>
          </a:xfrm>
          <a:prstGeom prst="rect">
            <a:avLst/>
          </a:prstGeom>
          <a:noFill/>
        </p:spPr>
        <p:txBody>
          <a:bodyPr wrap="square" rtlCol="0">
            <a:spAutoFit/>
          </a:bodyPr>
          <a:lstStyle/>
          <a:p>
            <a:r>
              <a:rPr lang="de-CH" dirty="0"/>
              <a:t>45° Leinenwinkel</a:t>
            </a:r>
          </a:p>
        </p:txBody>
      </p:sp>
      <p:sp>
        <p:nvSpPr>
          <p:cNvPr id="10" name="Textfeld 9"/>
          <p:cNvSpPr txBox="1"/>
          <p:nvPr/>
        </p:nvSpPr>
        <p:spPr>
          <a:xfrm rot="16200000">
            <a:off x="4698136" y="3510968"/>
            <a:ext cx="2524125" cy="369332"/>
          </a:xfrm>
          <a:prstGeom prst="rect">
            <a:avLst/>
          </a:prstGeom>
          <a:noFill/>
        </p:spPr>
        <p:txBody>
          <a:bodyPr wrap="square" rtlCol="0">
            <a:spAutoFit/>
          </a:bodyPr>
          <a:lstStyle/>
          <a:p>
            <a:r>
              <a:rPr lang="de-CH" dirty="0"/>
              <a:t>Symmetrieachse</a:t>
            </a:r>
          </a:p>
        </p:txBody>
      </p:sp>
      <p:grpSp>
        <p:nvGrpSpPr>
          <p:cNvPr id="2" name="Gruppieren 1">
            <a:extLst>
              <a:ext uri="{FF2B5EF4-FFF2-40B4-BE49-F238E27FC236}">
                <a16:creationId xmlns:a16="http://schemas.microsoft.com/office/drawing/2014/main" xmlns="" id="{F6928BC3-69CA-4EEA-A362-281391F0194C}"/>
              </a:ext>
            </a:extLst>
          </p:cNvPr>
          <p:cNvGrpSpPr/>
          <p:nvPr/>
        </p:nvGrpSpPr>
        <p:grpSpPr>
          <a:xfrm>
            <a:off x="1553378" y="624924"/>
            <a:ext cx="9066882" cy="5421682"/>
            <a:chOff x="1553378" y="624924"/>
            <a:chExt cx="9066882" cy="5421682"/>
          </a:xfrm>
        </p:grpSpPr>
        <p:grpSp>
          <p:nvGrpSpPr>
            <p:cNvPr id="12" name="Gruppieren 11">
              <a:extLst>
                <a:ext uri="{FF2B5EF4-FFF2-40B4-BE49-F238E27FC236}">
                  <a16:creationId xmlns:a16="http://schemas.microsoft.com/office/drawing/2014/main" xmlns="" id="{4B5CB6C9-89E4-4BD0-9FB5-117701C7926A}"/>
                </a:ext>
              </a:extLst>
            </p:cNvPr>
            <p:cNvGrpSpPr/>
            <p:nvPr/>
          </p:nvGrpSpPr>
          <p:grpSpPr>
            <a:xfrm>
              <a:off x="3042784" y="624924"/>
              <a:ext cx="6084000" cy="5421682"/>
              <a:chOff x="3042783" y="617875"/>
              <a:chExt cx="6084000" cy="5421682"/>
            </a:xfrm>
          </p:grpSpPr>
          <p:cxnSp>
            <p:nvCxnSpPr>
              <p:cNvPr id="13" name="Gerader Verbinder 12">
                <a:extLst>
                  <a:ext uri="{FF2B5EF4-FFF2-40B4-BE49-F238E27FC236}">
                    <a16:creationId xmlns:a16="http://schemas.microsoft.com/office/drawing/2014/main" xmlns="" id="{4800507A-8473-4022-AC0A-A7D6AF84AB88}"/>
                  </a:ext>
                </a:extLst>
              </p:cNvPr>
              <p:cNvCxnSpPr>
                <a:cxnSpLocks/>
              </p:cNvCxnSpPr>
              <p:nvPr/>
            </p:nvCxnSpPr>
            <p:spPr>
              <a:xfrm>
                <a:off x="6110998" y="617875"/>
                <a:ext cx="0" cy="5421682"/>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14" name="Bogen 13">
                <a:extLst>
                  <a:ext uri="{FF2B5EF4-FFF2-40B4-BE49-F238E27FC236}">
                    <a16:creationId xmlns:a16="http://schemas.microsoft.com/office/drawing/2014/main" xmlns="" id="{270169B2-CF1A-4748-B2E7-50E6CCA5B8BA}"/>
                  </a:ext>
                </a:extLst>
              </p:cNvPr>
              <p:cNvSpPr/>
              <p:nvPr/>
            </p:nvSpPr>
            <p:spPr>
              <a:xfrm rot="10800000">
                <a:off x="3042783" y="922935"/>
                <a:ext cx="6084000" cy="1728000"/>
              </a:xfrm>
              <a:prstGeom prst="arc">
                <a:avLst>
                  <a:gd name="adj1" fmla="val 11009732"/>
                  <a:gd name="adj2" fmla="val 21367599"/>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cxnSp>
          <p:nvCxnSpPr>
            <p:cNvPr id="15" name="Gerader Verbinder 14">
              <a:extLst>
                <a:ext uri="{FF2B5EF4-FFF2-40B4-BE49-F238E27FC236}">
                  <a16:creationId xmlns:a16="http://schemas.microsoft.com/office/drawing/2014/main" xmlns="" id="{EB1173AC-9E6D-4612-9E42-AEA2C3356C53}"/>
                </a:ext>
              </a:extLst>
            </p:cNvPr>
            <p:cNvCxnSpPr/>
            <p:nvPr/>
          </p:nvCxnSpPr>
          <p:spPr>
            <a:xfrm>
              <a:off x="1553378" y="4923738"/>
              <a:ext cx="9066882" cy="0"/>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3684313"/>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1" name="Ellipse 70"/>
          <p:cNvSpPr/>
          <p:nvPr/>
        </p:nvSpPr>
        <p:spPr>
          <a:xfrm>
            <a:off x="5212257" y="4548587"/>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2" name="Datumsplatzhalter 81"/>
          <p:cNvSpPr>
            <a:spLocks noGrp="1"/>
          </p:cNvSpPr>
          <p:nvPr>
            <p:ph type="dt" sz="half" idx="10"/>
          </p:nvPr>
        </p:nvSpPr>
        <p:spPr/>
        <p:txBody>
          <a:bodyPr/>
          <a:lstStyle/>
          <a:p>
            <a:r>
              <a:rPr lang="de-DE" smtClean="0"/>
              <a:t>2. Dezember 2019</a:t>
            </a:r>
            <a:endParaRPr lang="de-CH" dirty="0"/>
          </a:p>
        </p:txBody>
      </p:sp>
      <p:sp>
        <p:nvSpPr>
          <p:cNvPr id="83" name="Fußzeilenplatzhalter 82"/>
          <p:cNvSpPr>
            <a:spLocks noGrp="1"/>
          </p:cNvSpPr>
          <p:nvPr>
            <p:ph type="ftr" sz="quarter" idx="11"/>
          </p:nvPr>
        </p:nvSpPr>
        <p:spPr/>
        <p:txBody>
          <a:bodyPr/>
          <a:lstStyle/>
          <a:p>
            <a:r>
              <a:rPr lang="de-DE" dirty="0"/>
              <a:t>Empfehlungen für PR F2B</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36</a:t>
            </a:fld>
            <a:endParaRPr lang="de-CH" dirty="0"/>
          </a:p>
        </p:txBody>
      </p:sp>
      <p:cxnSp>
        <p:nvCxnSpPr>
          <p:cNvPr id="20" name="Gerader Verbinder 19"/>
          <p:cNvCxnSpPr/>
          <p:nvPr/>
        </p:nvCxnSpPr>
        <p:spPr>
          <a:xfrm>
            <a:off x="1059068" y="5495534"/>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6560369" cy="338554"/>
          </a:xfrm>
          <a:prstGeom prst="rect">
            <a:avLst/>
          </a:prstGeom>
          <a:noFill/>
        </p:spPr>
        <p:txBody>
          <a:bodyPr wrap="square" rtlCol="0">
            <a:spAutoFit/>
          </a:bodyPr>
          <a:lstStyle/>
          <a:p>
            <a:r>
              <a:rPr lang="de-CH" sz="1600" dirty="0">
                <a:latin typeface="Arial Black" panose="020B0A04020102020204" pitchFamily="34" charset="0"/>
              </a:rPr>
              <a:t>4.2.15.10  Two consecutive inside triangular loops</a:t>
            </a:r>
            <a:endParaRPr lang="de-CH" sz="1000" dirty="0">
              <a:latin typeface="Arial Black" panose="020B0A04020102020204" pitchFamily="34" charset="0"/>
            </a:endParaRPr>
          </a:p>
        </p:txBody>
      </p:sp>
      <p:cxnSp>
        <p:nvCxnSpPr>
          <p:cNvPr id="11" name="Gerader Verbinder 10"/>
          <p:cNvCxnSpPr/>
          <p:nvPr/>
        </p:nvCxnSpPr>
        <p:spPr>
          <a:xfrm flipH="1" flipV="1">
            <a:off x="6183658" y="1913525"/>
            <a:ext cx="16846" cy="3298137"/>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9829415" y="4554119"/>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 m</a:t>
            </a:r>
          </a:p>
        </p:txBody>
      </p:sp>
      <p:cxnSp>
        <p:nvCxnSpPr>
          <p:cNvPr id="38" name="Gerader Verbinder 37"/>
          <p:cNvCxnSpPr/>
          <p:nvPr/>
        </p:nvCxnSpPr>
        <p:spPr>
          <a:xfrm flipH="1">
            <a:off x="3695302" y="2352302"/>
            <a:ext cx="2500700"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3286271" y="2198413"/>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45 °</a:t>
            </a:r>
          </a:p>
        </p:txBody>
      </p:sp>
      <p:cxnSp>
        <p:nvCxnSpPr>
          <p:cNvPr id="52" name="Gerader Verbinder 51"/>
          <p:cNvCxnSpPr/>
          <p:nvPr/>
        </p:nvCxnSpPr>
        <p:spPr>
          <a:xfrm flipH="1">
            <a:off x="6941169" y="4698004"/>
            <a:ext cx="2431889" cy="18811"/>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6" name="Gruppieren 35"/>
          <p:cNvGrpSpPr/>
          <p:nvPr/>
        </p:nvGrpSpPr>
        <p:grpSpPr>
          <a:xfrm>
            <a:off x="4925408" y="2352302"/>
            <a:ext cx="2520267" cy="2370990"/>
            <a:chOff x="4925408" y="2361827"/>
            <a:chExt cx="2520267" cy="2370990"/>
          </a:xfrm>
        </p:grpSpPr>
        <p:sp>
          <p:nvSpPr>
            <p:cNvPr id="6" name="Bogen 5"/>
            <p:cNvSpPr/>
            <p:nvPr/>
          </p:nvSpPr>
          <p:spPr>
            <a:xfrm flipH="1">
              <a:off x="5824519" y="2361827"/>
              <a:ext cx="742967" cy="758816"/>
            </a:xfrm>
            <a:prstGeom prst="arc">
              <a:avLst>
                <a:gd name="adj1" fmla="val 12189294"/>
                <a:gd name="adj2" fmla="val 20113536"/>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1" name="Bogen 40"/>
            <p:cNvSpPr/>
            <p:nvPr/>
          </p:nvSpPr>
          <p:spPr>
            <a:xfrm flipH="1" flipV="1">
              <a:off x="4925408" y="3947026"/>
              <a:ext cx="785791" cy="785791"/>
            </a:xfrm>
            <a:prstGeom prst="arc">
              <a:avLst>
                <a:gd name="adj1" fmla="val 16200000"/>
                <a:gd name="adj2" fmla="val 1882089"/>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51" name="Gerader Verbinder 50"/>
            <p:cNvCxnSpPr>
              <a:stCxn id="41" idx="2"/>
            </p:cNvCxnSpPr>
            <p:nvPr/>
          </p:nvCxnSpPr>
          <p:spPr>
            <a:xfrm flipV="1">
              <a:off x="4982833" y="2562145"/>
              <a:ext cx="881553" cy="157326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a:off x="5318303" y="4732817"/>
              <a:ext cx="1760004"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Gerader Verbinder 59"/>
            <p:cNvCxnSpPr>
              <a:stCxn id="67" idx="2"/>
            </p:cNvCxnSpPr>
            <p:nvPr/>
          </p:nvCxnSpPr>
          <p:spPr>
            <a:xfrm flipH="1" flipV="1">
              <a:off x="6510741" y="2562145"/>
              <a:ext cx="877509" cy="156283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7" name="Bogen 66"/>
            <p:cNvSpPr/>
            <p:nvPr/>
          </p:nvSpPr>
          <p:spPr>
            <a:xfrm flipV="1">
              <a:off x="6659884" y="3936597"/>
              <a:ext cx="785791" cy="785791"/>
            </a:xfrm>
            <a:prstGeom prst="arc">
              <a:avLst>
                <a:gd name="adj1" fmla="val 16200000"/>
                <a:gd name="adj2" fmla="val 1882089"/>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grpSp>
        <p:nvGrpSpPr>
          <p:cNvPr id="28" name="Gruppieren 27">
            <a:extLst>
              <a:ext uri="{FF2B5EF4-FFF2-40B4-BE49-F238E27FC236}">
                <a16:creationId xmlns:a16="http://schemas.microsoft.com/office/drawing/2014/main" xmlns="" id="{5E1FEFC3-221B-4B33-8795-EA77D0A6A8F7}"/>
              </a:ext>
            </a:extLst>
          </p:cNvPr>
          <p:cNvGrpSpPr/>
          <p:nvPr/>
        </p:nvGrpSpPr>
        <p:grpSpPr>
          <a:xfrm>
            <a:off x="4970676" y="1998162"/>
            <a:ext cx="2498068" cy="2725130"/>
            <a:chOff x="4970676" y="1998162"/>
            <a:chExt cx="2663860" cy="2725130"/>
          </a:xfrm>
        </p:grpSpPr>
        <p:sp>
          <p:nvSpPr>
            <p:cNvPr id="74" name="Bogen 73"/>
            <p:cNvSpPr/>
            <p:nvPr/>
          </p:nvSpPr>
          <p:spPr>
            <a:xfrm flipH="1" flipV="1">
              <a:off x="4970676" y="3937500"/>
              <a:ext cx="785791" cy="785791"/>
            </a:xfrm>
            <a:prstGeom prst="arc">
              <a:avLst>
                <a:gd name="adj1" fmla="val 16200000"/>
                <a:gd name="adj2" fmla="val 1882089"/>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75" name="Gerader Verbinder 74"/>
            <p:cNvCxnSpPr>
              <a:cxnSpLocks/>
            </p:cNvCxnSpPr>
            <p:nvPr/>
          </p:nvCxnSpPr>
          <p:spPr>
            <a:xfrm flipV="1">
              <a:off x="5016378" y="2139844"/>
              <a:ext cx="1614682" cy="1986036"/>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3" name="Bogen 72"/>
            <p:cNvSpPr/>
            <p:nvPr/>
          </p:nvSpPr>
          <p:spPr>
            <a:xfrm flipH="1">
              <a:off x="6547054" y="1998162"/>
              <a:ext cx="765599" cy="758816"/>
            </a:xfrm>
            <a:prstGeom prst="arc">
              <a:avLst>
                <a:gd name="adj1" fmla="val 12189294"/>
                <a:gd name="adj2" fmla="val 19371540"/>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79" name="Gerader Verbinder 78"/>
            <p:cNvCxnSpPr>
              <a:cxnSpLocks/>
              <a:stCxn id="91" idx="2"/>
              <a:endCxn id="73" idx="0"/>
            </p:cNvCxnSpPr>
            <p:nvPr/>
          </p:nvCxnSpPr>
          <p:spPr>
            <a:xfrm flipH="1" flipV="1">
              <a:off x="7284703" y="2235257"/>
              <a:ext cx="336171" cy="166680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91" name="Bogen 90"/>
            <p:cNvSpPr/>
            <p:nvPr/>
          </p:nvSpPr>
          <p:spPr>
            <a:xfrm flipV="1">
              <a:off x="6264339" y="3353095"/>
              <a:ext cx="1370197" cy="1370197"/>
            </a:xfrm>
            <a:prstGeom prst="arc">
              <a:avLst>
                <a:gd name="adj1" fmla="val 16200000"/>
                <a:gd name="adj2" fmla="val 732000"/>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sp>
        <p:nvSpPr>
          <p:cNvPr id="56" name="Pfeil nach rechts 55"/>
          <p:cNvSpPr/>
          <p:nvPr/>
        </p:nvSpPr>
        <p:spPr>
          <a:xfrm flipH="1">
            <a:off x="9414938" y="4535442"/>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58" name="Gerader Verbinder 57"/>
          <p:cNvCxnSpPr/>
          <p:nvPr/>
        </p:nvCxnSpPr>
        <p:spPr>
          <a:xfrm flipH="1">
            <a:off x="3907917" y="4714593"/>
            <a:ext cx="1876639" cy="14516"/>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9" name="Pfeil nach rechts 58"/>
          <p:cNvSpPr/>
          <p:nvPr/>
        </p:nvSpPr>
        <p:spPr>
          <a:xfrm flipH="1">
            <a:off x="3662668" y="4552753"/>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16" name="Gruppieren 15"/>
          <p:cNvGrpSpPr/>
          <p:nvPr/>
        </p:nvGrpSpPr>
        <p:grpSpPr>
          <a:xfrm>
            <a:off x="4567999" y="2350863"/>
            <a:ext cx="2804533" cy="2378246"/>
            <a:chOff x="4567999" y="2350863"/>
            <a:chExt cx="2804533" cy="2378246"/>
          </a:xfrm>
        </p:grpSpPr>
        <p:sp>
          <p:nvSpPr>
            <p:cNvPr id="72" name="Bogen 71"/>
            <p:cNvSpPr/>
            <p:nvPr/>
          </p:nvSpPr>
          <p:spPr>
            <a:xfrm flipV="1">
              <a:off x="6013529" y="3686113"/>
              <a:ext cx="1359003" cy="1042995"/>
            </a:xfrm>
            <a:prstGeom prst="arc">
              <a:avLst>
                <a:gd name="adj1" fmla="val 16200000"/>
                <a:gd name="adj2" fmla="val 1882089"/>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77" name="Gerader Verbinder 76"/>
            <p:cNvCxnSpPr>
              <a:cxnSpLocks/>
              <a:endCxn id="80" idx="2"/>
            </p:cNvCxnSpPr>
            <p:nvPr/>
          </p:nvCxnSpPr>
          <p:spPr>
            <a:xfrm flipH="1" flipV="1">
              <a:off x="5686417" y="2473064"/>
              <a:ext cx="1546564" cy="1411384"/>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80" name="Bogen 79"/>
            <p:cNvSpPr/>
            <p:nvPr/>
          </p:nvSpPr>
          <p:spPr>
            <a:xfrm>
              <a:off x="5030556" y="2350863"/>
              <a:ext cx="742967" cy="685392"/>
            </a:xfrm>
            <a:prstGeom prst="arc">
              <a:avLst>
                <a:gd name="adj1" fmla="val 11705829"/>
                <a:gd name="adj2" fmla="val 19332688"/>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85" name="Gerader Verbinder 84"/>
            <p:cNvCxnSpPr>
              <a:stCxn id="72" idx="0"/>
              <a:endCxn id="87" idx="0"/>
            </p:cNvCxnSpPr>
            <p:nvPr/>
          </p:nvCxnSpPr>
          <p:spPr>
            <a:xfrm flipH="1">
              <a:off x="4991460" y="4729108"/>
              <a:ext cx="1701570" cy="1"/>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86" name="Gerader Verbinder 85"/>
            <p:cNvCxnSpPr>
              <a:cxnSpLocks/>
            </p:cNvCxnSpPr>
            <p:nvPr/>
          </p:nvCxnSpPr>
          <p:spPr>
            <a:xfrm flipV="1">
              <a:off x="4585960" y="2608948"/>
              <a:ext cx="459528" cy="1587709"/>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87" name="Bogen 86"/>
            <p:cNvSpPr/>
            <p:nvPr/>
          </p:nvSpPr>
          <p:spPr>
            <a:xfrm flipH="1" flipV="1">
              <a:off x="4567999" y="3884447"/>
              <a:ext cx="846921" cy="844662"/>
            </a:xfrm>
            <a:prstGeom prst="arc">
              <a:avLst>
                <a:gd name="adj1" fmla="val 16200000"/>
                <a:gd name="adj2" fmla="val 1002311"/>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sp>
        <p:nvSpPr>
          <p:cNvPr id="68" name="Ellipse 67"/>
          <p:cNvSpPr/>
          <p:nvPr/>
        </p:nvSpPr>
        <p:spPr>
          <a:xfrm>
            <a:off x="5249359" y="4593320"/>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2" name="Gruppieren 1">
            <a:extLst>
              <a:ext uri="{FF2B5EF4-FFF2-40B4-BE49-F238E27FC236}">
                <a16:creationId xmlns:a16="http://schemas.microsoft.com/office/drawing/2014/main" xmlns="" id="{8657013A-68C4-445D-9A75-895A28D14EE1}"/>
              </a:ext>
            </a:extLst>
          </p:cNvPr>
          <p:cNvGrpSpPr/>
          <p:nvPr/>
        </p:nvGrpSpPr>
        <p:grpSpPr>
          <a:xfrm>
            <a:off x="1260000" y="1440000"/>
            <a:ext cx="1504529" cy="624362"/>
            <a:chOff x="1260000" y="1440000"/>
            <a:chExt cx="1504529" cy="624362"/>
          </a:xfrm>
        </p:grpSpPr>
        <p:grpSp>
          <p:nvGrpSpPr>
            <p:cNvPr id="47" name="Gruppieren 46"/>
            <p:cNvGrpSpPr/>
            <p:nvPr/>
          </p:nvGrpSpPr>
          <p:grpSpPr>
            <a:xfrm>
              <a:off x="1260000" y="1440000"/>
              <a:ext cx="1459578" cy="461665"/>
              <a:chOff x="1018945" y="1191148"/>
              <a:chExt cx="1459578" cy="461665"/>
            </a:xfrm>
          </p:grpSpPr>
          <p:cxnSp>
            <p:nvCxnSpPr>
              <p:cNvPr id="48" name="Gerader Verbinder 47"/>
              <p:cNvCxnSpPr/>
              <p:nvPr/>
            </p:nvCxnSpPr>
            <p:spPr>
              <a:xfrm>
                <a:off x="1793330" y="1527559"/>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9" name="Gerader Verbinder 48"/>
              <p:cNvCxnSpPr/>
              <p:nvPr/>
            </p:nvCxnSpPr>
            <p:spPr>
              <a:xfrm>
                <a:off x="1809168" y="1325618"/>
                <a:ext cx="6693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0" name="Textfeld 49"/>
              <p:cNvSpPr txBox="1"/>
              <p:nvPr/>
            </p:nvSpPr>
            <p:spPr>
              <a:xfrm>
                <a:off x="1018945" y="1191148"/>
                <a:ext cx="812486" cy="461665"/>
              </a:xfrm>
              <a:prstGeom prst="rect">
                <a:avLst/>
              </a:prstGeom>
              <a:noFill/>
            </p:spPr>
            <p:txBody>
              <a:bodyPr wrap="square" rtlCol="0">
                <a:spAutoFit/>
              </a:bodyPr>
              <a:lstStyle/>
              <a:p>
                <a:pPr algn="r"/>
                <a:r>
                  <a:rPr lang="de-CH" sz="1200" dirty="0">
                    <a:latin typeface="Arial" panose="020B0604020202020204" pitchFamily="34" charset="0"/>
                    <a:cs typeface="Arial" panose="020B0604020202020204" pitchFamily="34" charset="0"/>
                  </a:rPr>
                  <a:t>Regel</a:t>
                </a:r>
              </a:p>
              <a:p>
                <a:pPr algn="r"/>
                <a:r>
                  <a:rPr lang="de-CH" sz="1200" dirty="0">
                    <a:latin typeface="Arial" panose="020B0604020202020204" pitchFamily="34" charset="0"/>
                    <a:cs typeface="Arial" panose="020B0604020202020204" pitchFamily="34" charset="0"/>
                  </a:rPr>
                  <a:t>Flugweg</a:t>
                </a:r>
              </a:p>
            </p:txBody>
          </p:sp>
          <p:cxnSp>
            <p:nvCxnSpPr>
              <p:cNvPr id="53" name="Gerader Verbinder 52"/>
              <p:cNvCxnSpPr/>
              <p:nvPr/>
            </p:nvCxnSpPr>
            <p:spPr>
              <a:xfrm>
                <a:off x="2176016" y="1524277"/>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76" name="Textfeld 75">
              <a:extLst>
                <a:ext uri="{FF2B5EF4-FFF2-40B4-BE49-F238E27FC236}">
                  <a16:creationId xmlns:a16="http://schemas.microsoft.com/office/drawing/2014/main" xmlns="" id="{07CEC066-F31F-41A7-A03D-6DA1DBD41897}"/>
                </a:ext>
              </a:extLst>
            </p:cNvPr>
            <p:cNvSpPr txBox="1"/>
            <p:nvPr/>
          </p:nvSpPr>
          <p:spPr>
            <a:xfrm>
              <a:off x="2044569" y="1787363"/>
              <a:ext cx="719960" cy="276999"/>
            </a:xfrm>
            <a:prstGeom prst="rect">
              <a:avLst/>
            </a:prstGeom>
            <a:noFill/>
          </p:spPr>
          <p:txBody>
            <a:bodyPr wrap="square" rtlCol="0">
              <a:spAutoFit/>
            </a:bodyPr>
            <a:lstStyle/>
            <a:p>
              <a:pPr defTabSz="358775"/>
              <a:r>
                <a:rPr lang="de-CH" sz="1200" dirty="0">
                  <a:latin typeface="Arial" panose="020B0604020202020204" pitchFamily="34" charset="0"/>
                  <a:cs typeface="Arial" panose="020B0604020202020204" pitchFamily="34" charset="0"/>
                </a:rPr>
                <a:t>1	2 </a:t>
              </a:r>
            </a:p>
          </p:txBody>
        </p:sp>
      </p:grpSp>
      <p:sp>
        <p:nvSpPr>
          <p:cNvPr id="92" name="Sprechblase: rechteckig 91">
            <a:extLst>
              <a:ext uri="{FF2B5EF4-FFF2-40B4-BE49-F238E27FC236}">
                <a16:creationId xmlns:a16="http://schemas.microsoft.com/office/drawing/2014/main" xmlns="" id="{EE1F9596-475F-4F6F-A4D6-D6DD4AD98AAF}"/>
              </a:ext>
            </a:extLst>
          </p:cNvPr>
          <p:cNvSpPr/>
          <p:nvPr/>
        </p:nvSpPr>
        <p:spPr>
          <a:xfrm>
            <a:off x="7138822" y="1362465"/>
            <a:ext cx="681547" cy="338549"/>
          </a:xfrm>
          <a:prstGeom prst="wedgeRectCallout">
            <a:avLst>
              <a:gd name="adj1" fmla="val -93018"/>
              <a:gd name="adj2" fmla="val 13277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hoch</a:t>
            </a:r>
          </a:p>
        </p:txBody>
      </p:sp>
      <p:sp>
        <p:nvSpPr>
          <p:cNvPr id="93" name="Sprechblase: rechteckig 92">
            <a:extLst>
              <a:ext uri="{FF2B5EF4-FFF2-40B4-BE49-F238E27FC236}">
                <a16:creationId xmlns:a16="http://schemas.microsoft.com/office/drawing/2014/main" xmlns="" id="{372C3485-DE22-4D8A-9EB8-BA8EA21F9D6F}"/>
              </a:ext>
            </a:extLst>
          </p:cNvPr>
          <p:cNvSpPr/>
          <p:nvPr/>
        </p:nvSpPr>
        <p:spPr>
          <a:xfrm>
            <a:off x="8052961" y="3956605"/>
            <a:ext cx="681547" cy="338549"/>
          </a:xfrm>
          <a:prstGeom prst="wedgeRectCallout">
            <a:avLst>
              <a:gd name="adj1" fmla="val -131122"/>
              <a:gd name="adj2" fmla="val 1854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weich</a:t>
            </a:r>
          </a:p>
        </p:txBody>
      </p:sp>
      <p:sp>
        <p:nvSpPr>
          <p:cNvPr id="94" name="Sprechblase: rechteckig 93">
            <a:extLst>
              <a:ext uri="{FF2B5EF4-FFF2-40B4-BE49-F238E27FC236}">
                <a16:creationId xmlns:a16="http://schemas.microsoft.com/office/drawing/2014/main" xmlns="" id="{D056F2F7-9F79-4225-BAD6-6BA43ABD5F57}"/>
              </a:ext>
            </a:extLst>
          </p:cNvPr>
          <p:cNvSpPr/>
          <p:nvPr/>
        </p:nvSpPr>
        <p:spPr>
          <a:xfrm>
            <a:off x="2940427" y="3323465"/>
            <a:ext cx="931378" cy="360000"/>
          </a:xfrm>
          <a:prstGeom prst="wedgeRectCallout">
            <a:avLst>
              <a:gd name="adj1" fmla="val 145249"/>
              <a:gd name="adj2" fmla="val 2588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nchorCtr="0"/>
          <a:lstStyle/>
          <a:p>
            <a:pPr algn="ctr"/>
            <a:r>
              <a:rPr lang="de-CH" sz="1000" dirty="0">
                <a:solidFill>
                  <a:schemeClr val="tx1"/>
                </a:solidFill>
                <a:latin typeface="Arial" panose="020B0604020202020204" pitchFamily="34" charset="0"/>
                <a:cs typeface="Arial" panose="020B0604020202020204" pitchFamily="34" charset="0"/>
              </a:rPr>
              <a:t>asymmetrisch </a:t>
            </a:r>
          </a:p>
          <a:p>
            <a:pPr algn="ctr"/>
            <a:r>
              <a:rPr lang="de-CH" sz="1000" dirty="0">
                <a:solidFill>
                  <a:schemeClr val="tx1"/>
                </a:solidFill>
                <a:latin typeface="Arial" panose="020B0604020202020204" pitchFamily="34" charset="0"/>
                <a:cs typeface="Arial" panose="020B0604020202020204" pitchFamily="34" charset="0"/>
              </a:rPr>
              <a:t>&amp; zu breit</a:t>
            </a:r>
          </a:p>
        </p:txBody>
      </p:sp>
      <p:sp>
        <p:nvSpPr>
          <p:cNvPr id="96" name="Sprechblase: rechteckig 95">
            <a:extLst>
              <a:ext uri="{FF2B5EF4-FFF2-40B4-BE49-F238E27FC236}">
                <a16:creationId xmlns:a16="http://schemas.microsoft.com/office/drawing/2014/main" xmlns="" id="{1B1FCE0B-53E7-4967-8F9D-58966501BD88}"/>
              </a:ext>
            </a:extLst>
          </p:cNvPr>
          <p:cNvSpPr/>
          <p:nvPr/>
        </p:nvSpPr>
        <p:spPr>
          <a:xfrm>
            <a:off x="6270783" y="3817837"/>
            <a:ext cx="681547" cy="338549"/>
          </a:xfrm>
          <a:prstGeom prst="wedgeRectCallout">
            <a:avLst>
              <a:gd name="adj1" fmla="val -131121"/>
              <a:gd name="adj2" fmla="val -21692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flach</a:t>
            </a:r>
          </a:p>
        </p:txBody>
      </p:sp>
      <p:grpSp>
        <p:nvGrpSpPr>
          <p:cNvPr id="10" name="Gruppieren 9"/>
          <p:cNvGrpSpPr/>
          <p:nvPr/>
        </p:nvGrpSpPr>
        <p:grpSpPr>
          <a:xfrm>
            <a:off x="5546232" y="4549484"/>
            <a:ext cx="1281806" cy="934585"/>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5" name="Gerader Verbinder 4"/>
              <p:cNvCxnSpPr>
                <a:stCxn id="3" idx="4"/>
              </p:cNvCxnSpPr>
              <p:nvPr/>
            </p:nvCxnSpPr>
            <p:spPr>
              <a:xfrm>
                <a:off x="2265498" y="2327660"/>
                <a:ext cx="14239" cy="3403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23" name="Gerader Verbinder 22"/>
              <p:cNvCxnSpPr>
                <a:stCxn id="22" idx="4"/>
              </p:cNvCxnSpPr>
              <p:nvPr/>
            </p:nvCxnSpPr>
            <p:spPr>
              <a:xfrm>
                <a:off x="2265499" y="2327662"/>
                <a:ext cx="14239" cy="3403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30" name="Gerader Verbinder 29"/>
              <p:cNvCxnSpPr>
                <a:stCxn id="27" idx="4"/>
              </p:cNvCxnSpPr>
              <p:nvPr/>
            </p:nvCxnSpPr>
            <p:spPr>
              <a:xfrm>
                <a:off x="2265498" y="2327660"/>
                <a:ext cx="14235" cy="3403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8928311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500" fill="hold"/>
                                        <p:tgtEl>
                                          <p:spTgt spid="71"/>
                                        </p:tgtEl>
                                        <p:attrNameLst>
                                          <p:attrName>ppt_x</p:attrName>
                                        </p:attrNameLst>
                                      </p:cBhvr>
                                      <p:tavLst>
                                        <p:tav tm="0">
                                          <p:val>
                                            <p:strVal val="#ppt_x"/>
                                          </p:val>
                                        </p:tav>
                                        <p:tav tm="100000">
                                          <p:val>
                                            <p:strVal val="#ppt_x"/>
                                          </p:val>
                                        </p:tav>
                                      </p:tavLst>
                                    </p:anim>
                                    <p:anim calcmode="lin" valueType="num">
                                      <p:cBhvr additive="base">
                                        <p:cTn id="12"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down)">
                                      <p:cBhvr>
                                        <p:cTn id="2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5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37</a:t>
            </a:fld>
            <a:endParaRPr lang="de-CH" dirty="0"/>
          </a:p>
        </p:txBody>
      </p:sp>
      <p:sp>
        <p:nvSpPr>
          <p:cNvPr id="11" name="Textfeld 10"/>
          <p:cNvSpPr txBox="1"/>
          <p:nvPr/>
        </p:nvSpPr>
        <p:spPr>
          <a:xfrm>
            <a:off x="9126784" y="108000"/>
            <a:ext cx="2939393" cy="707886"/>
          </a:xfrm>
          <a:prstGeom prst="rect">
            <a:avLst/>
          </a:prstGeom>
          <a:noFill/>
        </p:spPr>
        <p:txBody>
          <a:bodyPr wrap="square" rtlCol="0">
            <a:spAutoFit/>
          </a:bodyPr>
          <a:lstStyle/>
          <a:p>
            <a:pPr algn="ctr"/>
            <a:r>
              <a:rPr lang="en-US" sz="2400" b="1" dirty="0"/>
              <a:t>Liegende </a:t>
            </a:r>
            <a:r>
              <a:rPr lang="en-US" sz="2400" b="1" dirty="0" err="1"/>
              <a:t>Acht</a:t>
            </a:r>
            <a:r>
              <a:rPr lang="en-US" sz="2400" b="1" dirty="0"/>
              <a:t> </a:t>
            </a:r>
            <a:endParaRPr lang="en-US" sz="2400" b="1" dirty="0" smtClean="0"/>
          </a:p>
          <a:p>
            <a:pPr algn="ctr"/>
            <a:r>
              <a:rPr lang="en-US" sz="1600" b="1" dirty="0" err="1" smtClean="0"/>
              <a:t>Aus</a:t>
            </a:r>
            <a:r>
              <a:rPr lang="en-US" sz="1600" b="1" dirty="0" smtClean="0"/>
              <a:t> </a:t>
            </a:r>
            <a:r>
              <a:rPr lang="en-US" sz="1600" b="1" dirty="0" err="1"/>
              <a:t>Sicht</a:t>
            </a:r>
            <a:r>
              <a:rPr lang="en-US" sz="1600" b="1" dirty="0"/>
              <a:t> des PR</a:t>
            </a:r>
            <a:endParaRPr lang="de-CH" sz="1600" dirty="0"/>
          </a:p>
        </p:txBody>
      </p:sp>
      <p:sp>
        <p:nvSpPr>
          <p:cNvPr id="7" name="Textfeld 6"/>
          <p:cNvSpPr txBox="1"/>
          <p:nvPr/>
        </p:nvSpPr>
        <p:spPr>
          <a:xfrm>
            <a:off x="1609191" y="1595215"/>
            <a:ext cx="1419225" cy="646331"/>
          </a:xfrm>
          <a:prstGeom prst="rect">
            <a:avLst/>
          </a:prstGeom>
          <a:noFill/>
        </p:spPr>
        <p:txBody>
          <a:bodyPr wrap="square" rtlCol="0">
            <a:spAutoFit/>
          </a:bodyPr>
          <a:lstStyle/>
          <a:p>
            <a:pPr algn="r"/>
            <a:r>
              <a:rPr lang="de-CH" dirty="0"/>
              <a:t>45° Leinenwinkel</a:t>
            </a:r>
          </a:p>
        </p:txBody>
      </p:sp>
      <p:sp>
        <p:nvSpPr>
          <p:cNvPr id="9" name="Textfeld 8"/>
          <p:cNvSpPr txBox="1"/>
          <p:nvPr/>
        </p:nvSpPr>
        <p:spPr>
          <a:xfrm>
            <a:off x="9133313" y="1501896"/>
            <a:ext cx="1419225" cy="646331"/>
          </a:xfrm>
          <a:prstGeom prst="rect">
            <a:avLst/>
          </a:prstGeom>
          <a:noFill/>
        </p:spPr>
        <p:txBody>
          <a:bodyPr wrap="square" rtlCol="0">
            <a:spAutoFit/>
          </a:bodyPr>
          <a:lstStyle/>
          <a:p>
            <a:r>
              <a:rPr lang="de-CH" dirty="0"/>
              <a:t>45° Leinenwinkel</a:t>
            </a:r>
          </a:p>
        </p:txBody>
      </p:sp>
      <p:sp>
        <p:nvSpPr>
          <p:cNvPr id="10" name="Textfeld 9"/>
          <p:cNvSpPr txBox="1"/>
          <p:nvPr/>
        </p:nvSpPr>
        <p:spPr>
          <a:xfrm rot="16200000">
            <a:off x="4698136" y="1233605"/>
            <a:ext cx="2524125" cy="369332"/>
          </a:xfrm>
          <a:prstGeom prst="rect">
            <a:avLst/>
          </a:prstGeom>
          <a:noFill/>
        </p:spPr>
        <p:txBody>
          <a:bodyPr wrap="square" rtlCol="0">
            <a:spAutoFit/>
          </a:bodyPr>
          <a:lstStyle/>
          <a:p>
            <a:r>
              <a:rPr lang="de-CH" dirty="0"/>
              <a:t>Kreuzungsachse</a:t>
            </a:r>
          </a:p>
        </p:txBody>
      </p:sp>
      <p:grpSp>
        <p:nvGrpSpPr>
          <p:cNvPr id="2" name="Gruppieren 1">
            <a:extLst>
              <a:ext uri="{FF2B5EF4-FFF2-40B4-BE49-F238E27FC236}">
                <a16:creationId xmlns:a16="http://schemas.microsoft.com/office/drawing/2014/main" xmlns="" id="{C9BD3529-B24C-4DDE-87F9-6407B3CEAE58}"/>
              </a:ext>
            </a:extLst>
          </p:cNvPr>
          <p:cNvGrpSpPr/>
          <p:nvPr/>
        </p:nvGrpSpPr>
        <p:grpSpPr>
          <a:xfrm>
            <a:off x="1553378" y="624924"/>
            <a:ext cx="9066882" cy="5421682"/>
            <a:chOff x="1553378" y="624924"/>
            <a:chExt cx="9066882" cy="5421682"/>
          </a:xfrm>
        </p:grpSpPr>
        <p:grpSp>
          <p:nvGrpSpPr>
            <p:cNvPr id="12" name="Gruppieren 11">
              <a:extLst>
                <a:ext uri="{FF2B5EF4-FFF2-40B4-BE49-F238E27FC236}">
                  <a16:creationId xmlns:a16="http://schemas.microsoft.com/office/drawing/2014/main" xmlns="" id="{4066A082-398A-44B1-B4EA-4FBF833ED3D2}"/>
                </a:ext>
              </a:extLst>
            </p:cNvPr>
            <p:cNvGrpSpPr/>
            <p:nvPr/>
          </p:nvGrpSpPr>
          <p:grpSpPr>
            <a:xfrm>
              <a:off x="3042784" y="624924"/>
              <a:ext cx="6084000" cy="5421682"/>
              <a:chOff x="3042783" y="617875"/>
              <a:chExt cx="6084000" cy="5421682"/>
            </a:xfrm>
          </p:grpSpPr>
          <p:cxnSp>
            <p:nvCxnSpPr>
              <p:cNvPr id="13" name="Gerader Verbinder 12">
                <a:extLst>
                  <a:ext uri="{FF2B5EF4-FFF2-40B4-BE49-F238E27FC236}">
                    <a16:creationId xmlns:a16="http://schemas.microsoft.com/office/drawing/2014/main" xmlns="" id="{B7940FA4-9F75-42F2-95E3-DC20CC9EA380}"/>
                  </a:ext>
                </a:extLst>
              </p:cNvPr>
              <p:cNvCxnSpPr>
                <a:cxnSpLocks/>
              </p:cNvCxnSpPr>
              <p:nvPr/>
            </p:nvCxnSpPr>
            <p:spPr>
              <a:xfrm>
                <a:off x="6110998" y="617875"/>
                <a:ext cx="0" cy="5421682"/>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14" name="Bogen 13">
                <a:extLst>
                  <a:ext uri="{FF2B5EF4-FFF2-40B4-BE49-F238E27FC236}">
                    <a16:creationId xmlns:a16="http://schemas.microsoft.com/office/drawing/2014/main" xmlns="" id="{B2678AA6-33F5-458D-9BDB-B1B2125755BD}"/>
                  </a:ext>
                </a:extLst>
              </p:cNvPr>
              <p:cNvSpPr/>
              <p:nvPr/>
            </p:nvSpPr>
            <p:spPr>
              <a:xfrm rot="10800000">
                <a:off x="3042783" y="922935"/>
                <a:ext cx="6084000" cy="1728000"/>
              </a:xfrm>
              <a:prstGeom prst="arc">
                <a:avLst>
                  <a:gd name="adj1" fmla="val 11009732"/>
                  <a:gd name="adj2" fmla="val 21367599"/>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cxnSp>
          <p:nvCxnSpPr>
            <p:cNvPr id="15" name="Gerader Verbinder 14">
              <a:extLst>
                <a:ext uri="{FF2B5EF4-FFF2-40B4-BE49-F238E27FC236}">
                  <a16:creationId xmlns:a16="http://schemas.microsoft.com/office/drawing/2014/main" xmlns="" id="{79BB7EEE-B53B-4652-9FFB-FE6F3AF0FF87}"/>
                </a:ext>
              </a:extLst>
            </p:cNvPr>
            <p:cNvCxnSpPr/>
            <p:nvPr/>
          </p:nvCxnSpPr>
          <p:spPr>
            <a:xfrm>
              <a:off x="1553378" y="4923738"/>
              <a:ext cx="9066882" cy="0"/>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771326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9" name="Ellipse 58"/>
          <p:cNvSpPr/>
          <p:nvPr/>
        </p:nvSpPr>
        <p:spPr>
          <a:xfrm>
            <a:off x="6014527" y="3626038"/>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2" name="Datumsplatzhalter 81"/>
          <p:cNvSpPr>
            <a:spLocks noGrp="1"/>
          </p:cNvSpPr>
          <p:nvPr>
            <p:ph type="dt" sz="half" idx="10"/>
          </p:nvPr>
        </p:nvSpPr>
        <p:spPr/>
        <p:txBody>
          <a:bodyPr/>
          <a:lstStyle/>
          <a:p>
            <a:r>
              <a:rPr lang="de-DE" smtClean="0"/>
              <a:t>2. Dezember 2019</a:t>
            </a:r>
            <a:endParaRPr lang="de-CH" dirty="0"/>
          </a:p>
        </p:txBody>
      </p:sp>
      <p:sp>
        <p:nvSpPr>
          <p:cNvPr id="83" name="Fußzeilenplatzhalter 82"/>
          <p:cNvSpPr>
            <a:spLocks noGrp="1"/>
          </p:cNvSpPr>
          <p:nvPr>
            <p:ph type="ftr" sz="quarter" idx="11"/>
          </p:nvPr>
        </p:nvSpPr>
        <p:spPr/>
        <p:txBody>
          <a:bodyPr/>
          <a:lstStyle/>
          <a:p>
            <a:r>
              <a:rPr lang="de-DE" dirty="0"/>
              <a:t>Empfehlungen für PR F2B</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38</a:t>
            </a:fld>
            <a:endParaRPr lang="de-CH" dirty="0"/>
          </a:p>
        </p:txBody>
      </p:sp>
      <p:cxnSp>
        <p:nvCxnSpPr>
          <p:cNvPr id="20" name="Gerader Verbinder 19"/>
          <p:cNvCxnSpPr/>
          <p:nvPr/>
        </p:nvCxnSpPr>
        <p:spPr>
          <a:xfrm>
            <a:off x="1059068" y="5495534"/>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5609380" cy="338554"/>
          </a:xfrm>
          <a:prstGeom prst="rect">
            <a:avLst/>
          </a:prstGeom>
          <a:noFill/>
        </p:spPr>
        <p:txBody>
          <a:bodyPr wrap="square" rtlCol="0">
            <a:spAutoFit/>
          </a:bodyPr>
          <a:lstStyle/>
          <a:p>
            <a:r>
              <a:rPr lang="de-CH" sz="1600" dirty="0">
                <a:latin typeface="Arial Black" panose="020B0A04020102020204" pitchFamily="34" charset="0"/>
              </a:rPr>
              <a:t>4.2.15.11  Two consecutive horizontal eight</a:t>
            </a:r>
            <a:endParaRPr lang="de-CH" sz="1000" dirty="0">
              <a:latin typeface="Arial Black" panose="020B0A04020102020204" pitchFamily="34" charset="0"/>
            </a:endParaRPr>
          </a:p>
        </p:txBody>
      </p:sp>
      <p:cxnSp>
        <p:nvCxnSpPr>
          <p:cNvPr id="11" name="Gerader Verbinder 10"/>
          <p:cNvCxnSpPr/>
          <p:nvPr/>
        </p:nvCxnSpPr>
        <p:spPr>
          <a:xfrm>
            <a:off x="6148946" y="2212414"/>
            <a:ext cx="14510" cy="2840851"/>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7198404" y="4760204"/>
            <a:ext cx="2099091" cy="14041"/>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9225229" y="4596557"/>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1.5m </a:t>
            </a:r>
          </a:p>
        </p:txBody>
      </p:sp>
      <p:cxnSp>
        <p:nvCxnSpPr>
          <p:cNvPr id="38" name="Gerader Verbinder 37"/>
          <p:cNvCxnSpPr/>
          <p:nvPr/>
        </p:nvCxnSpPr>
        <p:spPr>
          <a:xfrm flipH="1">
            <a:off x="1572544" y="2756800"/>
            <a:ext cx="5606207"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5" name="Ellipse 14"/>
          <p:cNvSpPr/>
          <p:nvPr/>
        </p:nvSpPr>
        <p:spPr>
          <a:xfrm>
            <a:off x="6160459" y="3674453"/>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6" name="Ellipse 15"/>
          <p:cNvSpPr/>
          <p:nvPr/>
        </p:nvSpPr>
        <p:spPr>
          <a:xfrm>
            <a:off x="4201832" y="2785210"/>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D</a:t>
            </a:r>
          </a:p>
        </p:txBody>
      </p:sp>
      <p:sp>
        <p:nvSpPr>
          <p:cNvPr id="55" name="Textfeld 54"/>
          <p:cNvSpPr txBox="1"/>
          <p:nvPr/>
        </p:nvSpPr>
        <p:spPr>
          <a:xfrm>
            <a:off x="1169748" y="2599362"/>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45°</a:t>
            </a:r>
          </a:p>
        </p:txBody>
      </p:sp>
      <p:sp>
        <p:nvSpPr>
          <p:cNvPr id="39" name="Ellipse 38"/>
          <p:cNvSpPr/>
          <p:nvPr/>
        </p:nvSpPr>
        <p:spPr>
          <a:xfrm>
            <a:off x="6193085" y="2756800"/>
            <a:ext cx="1994515" cy="200369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D</a:t>
            </a:r>
          </a:p>
        </p:txBody>
      </p:sp>
      <p:sp>
        <p:nvSpPr>
          <p:cNvPr id="42" name="Pfeil nach rechts 41"/>
          <p:cNvSpPr/>
          <p:nvPr/>
        </p:nvSpPr>
        <p:spPr>
          <a:xfrm flipH="1">
            <a:off x="8863661" y="4578478"/>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43" name="Gerader Verbinder 42"/>
          <p:cNvCxnSpPr/>
          <p:nvPr/>
        </p:nvCxnSpPr>
        <p:spPr>
          <a:xfrm flipV="1">
            <a:off x="2895047" y="3033920"/>
            <a:ext cx="1664028" cy="1109066"/>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Pfeil nach rechts 43"/>
          <p:cNvSpPr/>
          <p:nvPr/>
        </p:nvSpPr>
        <p:spPr>
          <a:xfrm rot="19472457" flipH="1">
            <a:off x="2499058" y="4096245"/>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 name="Bogen 5"/>
          <p:cNvSpPr/>
          <p:nvPr/>
        </p:nvSpPr>
        <p:spPr>
          <a:xfrm rot="16200000">
            <a:off x="6209127" y="2777281"/>
            <a:ext cx="1936344" cy="1952202"/>
          </a:xfrm>
          <a:prstGeom prst="arc">
            <a:avLst>
              <a:gd name="adj1" fmla="val 16200000"/>
              <a:gd name="adj2" fmla="val 5470659"/>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7" name="Bogen 46"/>
          <p:cNvSpPr/>
          <p:nvPr/>
        </p:nvSpPr>
        <p:spPr>
          <a:xfrm rot="5400000" flipV="1">
            <a:off x="5976223" y="2578910"/>
            <a:ext cx="2177282" cy="2177073"/>
          </a:xfrm>
          <a:prstGeom prst="arc">
            <a:avLst>
              <a:gd name="adj1" fmla="val 16199995"/>
              <a:gd name="adj2" fmla="val 5433368"/>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8" name="Bogen 47"/>
          <p:cNvSpPr/>
          <p:nvPr/>
        </p:nvSpPr>
        <p:spPr>
          <a:xfrm rot="16200000">
            <a:off x="3936699" y="2723351"/>
            <a:ext cx="2032081" cy="2045573"/>
          </a:xfrm>
          <a:prstGeom prst="arc">
            <a:avLst>
              <a:gd name="adj1" fmla="val 16393532"/>
              <a:gd name="adj2" fmla="val 5433368"/>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9" name="Bogen 48"/>
          <p:cNvSpPr/>
          <p:nvPr/>
        </p:nvSpPr>
        <p:spPr>
          <a:xfrm rot="5573059" flipV="1">
            <a:off x="3901336" y="2646478"/>
            <a:ext cx="2107079" cy="2039352"/>
          </a:xfrm>
          <a:prstGeom prst="arc">
            <a:avLst>
              <a:gd name="adj1" fmla="val 16351574"/>
              <a:gd name="adj2" fmla="val 5360146"/>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50" name="Bogen 49"/>
          <p:cNvSpPr/>
          <p:nvPr/>
        </p:nvSpPr>
        <p:spPr>
          <a:xfrm rot="16200000">
            <a:off x="6000982" y="2429508"/>
            <a:ext cx="2248308" cy="2333078"/>
          </a:xfrm>
          <a:prstGeom prst="arc">
            <a:avLst>
              <a:gd name="adj1" fmla="val 15898578"/>
              <a:gd name="adj2" fmla="val 5433368"/>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51" name="Bogen 50"/>
          <p:cNvSpPr/>
          <p:nvPr/>
        </p:nvSpPr>
        <p:spPr>
          <a:xfrm rot="5400000" flipV="1">
            <a:off x="5943643" y="2373802"/>
            <a:ext cx="2183075" cy="2504473"/>
          </a:xfrm>
          <a:prstGeom prst="arc">
            <a:avLst>
              <a:gd name="adj1" fmla="val 16199996"/>
              <a:gd name="adj2" fmla="val 5544817"/>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52" name="Bogen 51"/>
          <p:cNvSpPr/>
          <p:nvPr/>
        </p:nvSpPr>
        <p:spPr>
          <a:xfrm rot="16200000">
            <a:off x="3550533" y="2694224"/>
            <a:ext cx="2206117" cy="2281008"/>
          </a:xfrm>
          <a:prstGeom prst="arc">
            <a:avLst>
              <a:gd name="adj1" fmla="val 5446597"/>
              <a:gd name="adj2" fmla="val 5044951"/>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nvGrpSpPr>
          <p:cNvPr id="10" name="Gruppieren 9"/>
          <p:cNvGrpSpPr/>
          <p:nvPr/>
        </p:nvGrpSpPr>
        <p:grpSpPr>
          <a:xfrm>
            <a:off x="5521463" y="4533338"/>
            <a:ext cx="1281806" cy="934585"/>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5" name="Gerader Verbinder 4"/>
              <p:cNvCxnSpPr>
                <a:stCxn id="3" idx="4"/>
              </p:cNvCxnSpPr>
              <p:nvPr/>
            </p:nvCxnSpPr>
            <p:spPr>
              <a:xfrm>
                <a:off x="2265498" y="2327660"/>
                <a:ext cx="14235" cy="3403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23" name="Gerader Verbinder 22"/>
              <p:cNvCxnSpPr>
                <a:stCxn id="22" idx="4"/>
              </p:cNvCxnSpPr>
              <p:nvPr/>
            </p:nvCxnSpPr>
            <p:spPr>
              <a:xfrm>
                <a:off x="2265499" y="2327662"/>
                <a:ext cx="14238" cy="3403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30" name="Gerader Verbinder 29"/>
              <p:cNvCxnSpPr>
                <a:stCxn id="27" idx="4"/>
              </p:cNvCxnSpPr>
              <p:nvPr/>
            </p:nvCxnSpPr>
            <p:spPr>
              <a:xfrm>
                <a:off x="2265498" y="2327660"/>
                <a:ext cx="14235" cy="3403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8" name="Ellipse 57"/>
          <p:cNvSpPr/>
          <p:nvPr/>
        </p:nvSpPr>
        <p:spPr>
          <a:xfrm>
            <a:off x="6069867" y="3662300"/>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2" name="Gruppieren 1">
            <a:extLst>
              <a:ext uri="{FF2B5EF4-FFF2-40B4-BE49-F238E27FC236}">
                <a16:creationId xmlns:a16="http://schemas.microsoft.com/office/drawing/2014/main" xmlns="" id="{ED0333F1-6408-407D-A8DD-DD45888D0880}"/>
              </a:ext>
            </a:extLst>
          </p:cNvPr>
          <p:cNvGrpSpPr/>
          <p:nvPr/>
        </p:nvGrpSpPr>
        <p:grpSpPr>
          <a:xfrm>
            <a:off x="1260000" y="1440000"/>
            <a:ext cx="1504529" cy="624362"/>
            <a:chOff x="1260000" y="1440000"/>
            <a:chExt cx="1504529" cy="624362"/>
          </a:xfrm>
        </p:grpSpPr>
        <p:grpSp>
          <p:nvGrpSpPr>
            <p:cNvPr id="70" name="Gruppieren 69"/>
            <p:cNvGrpSpPr/>
            <p:nvPr/>
          </p:nvGrpSpPr>
          <p:grpSpPr>
            <a:xfrm>
              <a:off x="1260000" y="1440000"/>
              <a:ext cx="1476728" cy="461665"/>
              <a:chOff x="1001795" y="1191418"/>
              <a:chExt cx="1476728" cy="461665"/>
            </a:xfrm>
          </p:grpSpPr>
          <p:cxnSp>
            <p:nvCxnSpPr>
              <p:cNvPr id="71" name="Gerader Verbinder 70"/>
              <p:cNvCxnSpPr/>
              <p:nvPr/>
            </p:nvCxnSpPr>
            <p:spPr>
              <a:xfrm>
                <a:off x="1793330" y="1527559"/>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2" name="Gerader Verbinder 71"/>
              <p:cNvCxnSpPr/>
              <p:nvPr/>
            </p:nvCxnSpPr>
            <p:spPr>
              <a:xfrm>
                <a:off x="1809168" y="1325618"/>
                <a:ext cx="6693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3" name="Textfeld 72"/>
              <p:cNvSpPr txBox="1"/>
              <p:nvPr/>
            </p:nvSpPr>
            <p:spPr>
              <a:xfrm>
                <a:off x="1001795" y="1191418"/>
                <a:ext cx="812486" cy="461665"/>
              </a:xfrm>
              <a:prstGeom prst="rect">
                <a:avLst/>
              </a:prstGeom>
              <a:noFill/>
            </p:spPr>
            <p:txBody>
              <a:bodyPr wrap="square" rtlCol="0">
                <a:spAutoFit/>
              </a:bodyPr>
              <a:lstStyle/>
              <a:p>
                <a:pPr algn="r"/>
                <a:r>
                  <a:rPr lang="de-CH" sz="1200" dirty="0">
                    <a:latin typeface="Arial" panose="020B0604020202020204" pitchFamily="34" charset="0"/>
                    <a:cs typeface="Arial" panose="020B0604020202020204" pitchFamily="34" charset="0"/>
                  </a:rPr>
                  <a:t>Regel</a:t>
                </a:r>
              </a:p>
              <a:p>
                <a:pPr algn="r"/>
                <a:r>
                  <a:rPr lang="de-CH" sz="1200" dirty="0">
                    <a:latin typeface="Arial" panose="020B0604020202020204" pitchFamily="34" charset="0"/>
                    <a:cs typeface="Arial" panose="020B0604020202020204" pitchFamily="34" charset="0"/>
                  </a:rPr>
                  <a:t>Flugweg</a:t>
                </a:r>
              </a:p>
            </p:txBody>
          </p:sp>
          <p:cxnSp>
            <p:nvCxnSpPr>
              <p:cNvPr id="74" name="Gerader Verbinder 73"/>
              <p:cNvCxnSpPr/>
              <p:nvPr/>
            </p:nvCxnSpPr>
            <p:spPr>
              <a:xfrm>
                <a:off x="2176016" y="1524277"/>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60" name="Textfeld 59">
              <a:extLst>
                <a:ext uri="{FF2B5EF4-FFF2-40B4-BE49-F238E27FC236}">
                  <a16:creationId xmlns:a16="http://schemas.microsoft.com/office/drawing/2014/main" xmlns="" id="{694BA83D-36C5-4542-8C86-A1B4767117E2}"/>
                </a:ext>
              </a:extLst>
            </p:cNvPr>
            <p:cNvSpPr txBox="1"/>
            <p:nvPr/>
          </p:nvSpPr>
          <p:spPr>
            <a:xfrm>
              <a:off x="2044569" y="1787363"/>
              <a:ext cx="719960" cy="276999"/>
            </a:xfrm>
            <a:prstGeom prst="rect">
              <a:avLst/>
            </a:prstGeom>
            <a:noFill/>
          </p:spPr>
          <p:txBody>
            <a:bodyPr wrap="square" rtlCol="0">
              <a:spAutoFit/>
            </a:bodyPr>
            <a:lstStyle/>
            <a:p>
              <a:pPr defTabSz="358775"/>
              <a:r>
                <a:rPr lang="de-CH" sz="1200" dirty="0">
                  <a:latin typeface="Arial" panose="020B0604020202020204" pitchFamily="34" charset="0"/>
                  <a:cs typeface="Arial" panose="020B0604020202020204" pitchFamily="34" charset="0"/>
                </a:rPr>
                <a:t>1	2 </a:t>
              </a:r>
            </a:p>
          </p:txBody>
        </p:sp>
      </p:grpSp>
      <p:sp>
        <p:nvSpPr>
          <p:cNvPr id="62" name="Sprechblase: rechteckig 61">
            <a:extLst>
              <a:ext uri="{FF2B5EF4-FFF2-40B4-BE49-F238E27FC236}">
                <a16:creationId xmlns:a16="http://schemas.microsoft.com/office/drawing/2014/main" xmlns="" id="{E1F594CD-910A-4DF8-9023-46BA815AFE6A}"/>
              </a:ext>
            </a:extLst>
          </p:cNvPr>
          <p:cNvSpPr/>
          <p:nvPr/>
        </p:nvSpPr>
        <p:spPr>
          <a:xfrm>
            <a:off x="7433292" y="1837433"/>
            <a:ext cx="754308" cy="360000"/>
          </a:xfrm>
          <a:prstGeom prst="wedgeRectCallout">
            <a:avLst>
              <a:gd name="adj1" fmla="val -72639"/>
              <a:gd name="adj2" fmla="val 12935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Über 45</a:t>
            </a:r>
            <a:r>
              <a:rPr lang="de-CH" sz="1000" baseline="30000" dirty="0">
                <a:solidFill>
                  <a:schemeClr val="tx1"/>
                </a:solidFill>
                <a:latin typeface="Arial" panose="020B0604020202020204" pitchFamily="34" charset="0"/>
                <a:cs typeface="Arial" panose="020B0604020202020204" pitchFamily="34" charset="0"/>
              </a:rPr>
              <a:t>O</a:t>
            </a:r>
          </a:p>
        </p:txBody>
      </p:sp>
      <p:sp>
        <p:nvSpPr>
          <p:cNvPr id="63" name="Sprechblase: rechteckig 62">
            <a:extLst>
              <a:ext uri="{FF2B5EF4-FFF2-40B4-BE49-F238E27FC236}">
                <a16:creationId xmlns:a16="http://schemas.microsoft.com/office/drawing/2014/main" xmlns="" id="{0D7E43E2-6CAF-4246-88F6-337473179439}"/>
              </a:ext>
            </a:extLst>
          </p:cNvPr>
          <p:cNvSpPr/>
          <p:nvPr/>
        </p:nvSpPr>
        <p:spPr>
          <a:xfrm>
            <a:off x="6880584" y="3139540"/>
            <a:ext cx="900000" cy="360000"/>
          </a:xfrm>
          <a:prstGeom prst="wedgeRectCallout">
            <a:avLst>
              <a:gd name="adj1" fmla="val -146355"/>
              <a:gd name="adj2" fmla="val 8473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Kreuzung verschoben</a:t>
            </a:r>
          </a:p>
        </p:txBody>
      </p:sp>
      <p:sp>
        <p:nvSpPr>
          <p:cNvPr id="66" name="Sprechblase: rechteckig 65">
            <a:extLst>
              <a:ext uri="{FF2B5EF4-FFF2-40B4-BE49-F238E27FC236}">
                <a16:creationId xmlns:a16="http://schemas.microsoft.com/office/drawing/2014/main" xmlns="" id="{414CEB68-B7FE-4399-A5E6-B79EB575D6B9}"/>
              </a:ext>
            </a:extLst>
          </p:cNvPr>
          <p:cNvSpPr/>
          <p:nvPr/>
        </p:nvSpPr>
        <p:spPr>
          <a:xfrm>
            <a:off x="4404436" y="3515107"/>
            <a:ext cx="1006480" cy="360000"/>
          </a:xfrm>
          <a:prstGeom prst="wedgeRectCallout">
            <a:avLst>
              <a:gd name="adj1" fmla="val 86313"/>
              <a:gd name="adj2" fmla="val 729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nach aussen versetzt</a:t>
            </a:r>
          </a:p>
        </p:txBody>
      </p:sp>
      <p:sp>
        <p:nvSpPr>
          <p:cNvPr id="68" name="Sprechblase: rechteckig 67">
            <a:extLst>
              <a:ext uri="{FF2B5EF4-FFF2-40B4-BE49-F238E27FC236}">
                <a16:creationId xmlns:a16="http://schemas.microsoft.com/office/drawing/2014/main" xmlns="" id="{3FBAD103-3AFC-44CC-AE0A-25D281A3146E}"/>
              </a:ext>
            </a:extLst>
          </p:cNvPr>
          <p:cNvSpPr/>
          <p:nvPr/>
        </p:nvSpPr>
        <p:spPr>
          <a:xfrm>
            <a:off x="3131128" y="5009297"/>
            <a:ext cx="648000" cy="360000"/>
          </a:xfrm>
          <a:prstGeom prst="wedgeRectCallout">
            <a:avLst>
              <a:gd name="adj1" fmla="val 154787"/>
              <a:gd name="adj2" fmla="val -7815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tief</a:t>
            </a:r>
          </a:p>
        </p:txBody>
      </p:sp>
    </p:spTree>
    <p:extLst>
      <p:ext uri="{BB962C8B-B14F-4D97-AF65-F5344CB8AC3E}">
        <p14:creationId xmlns:p14="http://schemas.microsoft.com/office/powerpoint/2010/main" val="275085093"/>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additive="base">
                                        <p:cTn id="31" dur="500" fill="hold"/>
                                        <p:tgtEl>
                                          <p:spTgt spid="59"/>
                                        </p:tgtEl>
                                        <p:attrNameLst>
                                          <p:attrName>ppt_x</p:attrName>
                                        </p:attrNameLst>
                                      </p:cBhvr>
                                      <p:tavLst>
                                        <p:tav tm="0">
                                          <p:val>
                                            <p:strVal val="#ppt_x"/>
                                          </p:val>
                                        </p:tav>
                                        <p:tav tm="100000">
                                          <p:val>
                                            <p:strVal val="#ppt_x"/>
                                          </p:val>
                                        </p:tav>
                                      </p:tavLst>
                                    </p:anim>
                                    <p:anim calcmode="lin" valueType="num">
                                      <p:cBhvr additive="base">
                                        <p:cTn id="3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4" grpId="0" animBg="1"/>
      <p:bldP spid="6" grpId="0" animBg="1"/>
      <p:bldP spid="47" grpId="0" animBg="1"/>
      <p:bldP spid="48" grpId="0" animBg="1"/>
      <p:bldP spid="49" grpId="0" animBg="1"/>
      <p:bldP spid="50" grpId="0" animBg="1"/>
      <p:bldP spid="51" grpId="0" animBg="1"/>
      <p:bldP spid="5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39</a:t>
            </a:fld>
            <a:endParaRPr lang="de-CH" dirty="0"/>
          </a:p>
        </p:txBody>
      </p:sp>
      <p:sp>
        <p:nvSpPr>
          <p:cNvPr id="11" name="Textfeld 10"/>
          <p:cNvSpPr txBox="1"/>
          <p:nvPr/>
        </p:nvSpPr>
        <p:spPr>
          <a:xfrm>
            <a:off x="8523965" y="108000"/>
            <a:ext cx="3508202" cy="707886"/>
          </a:xfrm>
          <a:prstGeom prst="rect">
            <a:avLst/>
          </a:prstGeom>
          <a:noFill/>
        </p:spPr>
        <p:txBody>
          <a:bodyPr wrap="square" rtlCol="0">
            <a:spAutoFit/>
          </a:bodyPr>
          <a:lstStyle/>
          <a:p>
            <a:pPr algn="ctr"/>
            <a:r>
              <a:rPr lang="en-US" sz="2400" b="1" dirty="0" err="1"/>
              <a:t>Quadratische</a:t>
            </a:r>
            <a:r>
              <a:rPr lang="en-US" sz="2400" b="1" dirty="0"/>
              <a:t> </a:t>
            </a:r>
            <a:r>
              <a:rPr lang="en-US" sz="2400" b="1" dirty="0" err="1" smtClean="0"/>
              <a:t>Acht</a:t>
            </a:r>
            <a:r>
              <a:rPr lang="en-US" sz="2400" b="1" dirty="0" smtClean="0"/>
              <a:t> </a:t>
            </a:r>
          </a:p>
          <a:p>
            <a:pPr algn="ctr"/>
            <a:r>
              <a:rPr lang="en-US" sz="1600" b="1" dirty="0" err="1" smtClean="0"/>
              <a:t>Aus</a:t>
            </a:r>
            <a:r>
              <a:rPr lang="en-US" sz="1600" b="1" dirty="0" smtClean="0"/>
              <a:t> </a:t>
            </a:r>
            <a:r>
              <a:rPr lang="en-US" sz="1600" b="1" dirty="0" err="1"/>
              <a:t>Sicht</a:t>
            </a:r>
            <a:r>
              <a:rPr lang="en-US" sz="1600" b="1" dirty="0"/>
              <a:t> des </a:t>
            </a:r>
            <a:r>
              <a:rPr lang="en-US" sz="1600" b="1" dirty="0" smtClean="0"/>
              <a:t>PR</a:t>
            </a:r>
            <a:endParaRPr lang="de-CH" sz="1600" dirty="0"/>
          </a:p>
        </p:txBody>
      </p:sp>
      <p:sp>
        <p:nvSpPr>
          <p:cNvPr id="7" name="Textfeld 6"/>
          <p:cNvSpPr txBox="1"/>
          <p:nvPr/>
        </p:nvSpPr>
        <p:spPr>
          <a:xfrm>
            <a:off x="1634828" y="1586669"/>
            <a:ext cx="1419225" cy="646331"/>
          </a:xfrm>
          <a:prstGeom prst="rect">
            <a:avLst/>
          </a:prstGeom>
          <a:noFill/>
        </p:spPr>
        <p:txBody>
          <a:bodyPr wrap="square" rtlCol="0">
            <a:spAutoFit/>
          </a:bodyPr>
          <a:lstStyle/>
          <a:p>
            <a:pPr algn="r"/>
            <a:r>
              <a:rPr lang="de-CH" dirty="0"/>
              <a:t>45° Leinenwinkel</a:t>
            </a:r>
          </a:p>
        </p:txBody>
      </p:sp>
      <p:sp>
        <p:nvSpPr>
          <p:cNvPr id="9" name="Textfeld 8"/>
          <p:cNvSpPr txBox="1"/>
          <p:nvPr/>
        </p:nvSpPr>
        <p:spPr>
          <a:xfrm>
            <a:off x="9064946" y="1501896"/>
            <a:ext cx="1419225" cy="646331"/>
          </a:xfrm>
          <a:prstGeom prst="rect">
            <a:avLst/>
          </a:prstGeom>
          <a:noFill/>
        </p:spPr>
        <p:txBody>
          <a:bodyPr wrap="square" rtlCol="0">
            <a:spAutoFit/>
          </a:bodyPr>
          <a:lstStyle/>
          <a:p>
            <a:r>
              <a:rPr lang="de-CH" dirty="0"/>
              <a:t>45° Leinenwinkel</a:t>
            </a:r>
          </a:p>
        </p:txBody>
      </p:sp>
      <p:sp>
        <p:nvSpPr>
          <p:cNvPr id="10" name="Textfeld 9"/>
          <p:cNvSpPr txBox="1"/>
          <p:nvPr/>
        </p:nvSpPr>
        <p:spPr>
          <a:xfrm rot="16200000">
            <a:off x="5057030" y="1573081"/>
            <a:ext cx="1806336" cy="369332"/>
          </a:xfrm>
          <a:prstGeom prst="rect">
            <a:avLst/>
          </a:prstGeom>
          <a:noFill/>
        </p:spPr>
        <p:txBody>
          <a:bodyPr wrap="square" rtlCol="0">
            <a:spAutoFit/>
          </a:bodyPr>
          <a:lstStyle/>
          <a:p>
            <a:r>
              <a:rPr lang="de-CH" dirty="0"/>
              <a:t>Kreuzungsachse</a:t>
            </a:r>
          </a:p>
        </p:txBody>
      </p:sp>
      <p:grpSp>
        <p:nvGrpSpPr>
          <p:cNvPr id="2" name="Gruppieren 1">
            <a:extLst>
              <a:ext uri="{FF2B5EF4-FFF2-40B4-BE49-F238E27FC236}">
                <a16:creationId xmlns:a16="http://schemas.microsoft.com/office/drawing/2014/main" xmlns="" id="{CDFB2074-B136-4EE7-B37A-C9A3F6B9DFDB}"/>
              </a:ext>
            </a:extLst>
          </p:cNvPr>
          <p:cNvGrpSpPr/>
          <p:nvPr/>
        </p:nvGrpSpPr>
        <p:grpSpPr>
          <a:xfrm>
            <a:off x="1553378" y="624924"/>
            <a:ext cx="9066882" cy="5421682"/>
            <a:chOff x="1553378" y="624924"/>
            <a:chExt cx="9066882" cy="5421682"/>
          </a:xfrm>
        </p:grpSpPr>
        <p:grpSp>
          <p:nvGrpSpPr>
            <p:cNvPr id="12" name="Gruppieren 11">
              <a:extLst>
                <a:ext uri="{FF2B5EF4-FFF2-40B4-BE49-F238E27FC236}">
                  <a16:creationId xmlns:a16="http://schemas.microsoft.com/office/drawing/2014/main" xmlns="" id="{19B7219E-4BB7-4C89-8DF6-935E486D1183}"/>
                </a:ext>
              </a:extLst>
            </p:cNvPr>
            <p:cNvGrpSpPr/>
            <p:nvPr/>
          </p:nvGrpSpPr>
          <p:grpSpPr>
            <a:xfrm>
              <a:off x="3042784" y="624924"/>
              <a:ext cx="6084000" cy="5421682"/>
              <a:chOff x="3042783" y="617875"/>
              <a:chExt cx="6084000" cy="5421682"/>
            </a:xfrm>
          </p:grpSpPr>
          <p:cxnSp>
            <p:nvCxnSpPr>
              <p:cNvPr id="13" name="Gerader Verbinder 12">
                <a:extLst>
                  <a:ext uri="{FF2B5EF4-FFF2-40B4-BE49-F238E27FC236}">
                    <a16:creationId xmlns:a16="http://schemas.microsoft.com/office/drawing/2014/main" xmlns="" id="{C1718AB3-261B-4D13-B83C-781B15764CC7}"/>
                  </a:ext>
                </a:extLst>
              </p:cNvPr>
              <p:cNvCxnSpPr>
                <a:cxnSpLocks/>
              </p:cNvCxnSpPr>
              <p:nvPr/>
            </p:nvCxnSpPr>
            <p:spPr>
              <a:xfrm>
                <a:off x="6110998" y="617875"/>
                <a:ext cx="0" cy="5421682"/>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14" name="Bogen 13">
                <a:extLst>
                  <a:ext uri="{FF2B5EF4-FFF2-40B4-BE49-F238E27FC236}">
                    <a16:creationId xmlns:a16="http://schemas.microsoft.com/office/drawing/2014/main" xmlns="" id="{35392EF3-196A-4B06-AA91-07B2BDE98110}"/>
                  </a:ext>
                </a:extLst>
              </p:cNvPr>
              <p:cNvSpPr/>
              <p:nvPr/>
            </p:nvSpPr>
            <p:spPr>
              <a:xfrm rot="10800000">
                <a:off x="3042783" y="922935"/>
                <a:ext cx="6084000" cy="1728000"/>
              </a:xfrm>
              <a:prstGeom prst="arc">
                <a:avLst>
                  <a:gd name="adj1" fmla="val 11009732"/>
                  <a:gd name="adj2" fmla="val 21367599"/>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cxnSp>
          <p:nvCxnSpPr>
            <p:cNvPr id="15" name="Gerader Verbinder 14">
              <a:extLst>
                <a:ext uri="{FF2B5EF4-FFF2-40B4-BE49-F238E27FC236}">
                  <a16:creationId xmlns:a16="http://schemas.microsoft.com/office/drawing/2014/main" xmlns="" id="{5A310139-386F-4E08-994A-B376BBB16F1A}"/>
                </a:ext>
              </a:extLst>
            </p:cNvPr>
            <p:cNvCxnSpPr/>
            <p:nvPr/>
          </p:nvCxnSpPr>
          <p:spPr>
            <a:xfrm>
              <a:off x="1553378" y="4923738"/>
              <a:ext cx="9066882" cy="0"/>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4109642"/>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1000" b="-49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323682" y="304800"/>
            <a:ext cx="6004193" cy="478972"/>
          </a:xfrm>
        </p:spPr>
        <p:txBody>
          <a:bodyPr>
            <a:noAutofit/>
          </a:bodyPr>
          <a:lstStyle/>
          <a:p>
            <a:pPr algn="l"/>
            <a:r>
              <a:rPr lang="de-CH" altLang="zh-CN" sz="3600" dirty="0"/>
              <a:t/>
            </a:r>
            <a:br>
              <a:rPr lang="de-CH" altLang="zh-CN" sz="3600" dirty="0"/>
            </a:br>
            <a:r>
              <a:rPr lang="de-CH" altLang="zh-CN" sz="3600" dirty="0"/>
              <a:t/>
            </a:r>
            <a:br>
              <a:rPr lang="de-CH" altLang="zh-CN" sz="3600" dirty="0"/>
            </a:br>
            <a:r>
              <a:rPr lang="de-CH" altLang="zh-CN" sz="3200" b="1" dirty="0"/>
              <a:t>2. </a:t>
            </a:r>
            <a:r>
              <a:rPr lang="de-CH" sz="3200" b="1" dirty="0"/>
              <a:t>Flugfiguren und kritische Punkte</a:t>
            </a:r>
            <a:endParaRPr lang="de-CH" sz="3200" b="1" dirty="0">
              <a:latin typeface="SimSun" panose="02010600030101010101" pitchFamily="2" charset="-122"/>
              <a:ea typeface="SimSun" panose="02010600030101010101" pitchFamily="2" charset="-122"/>
            </a:endParaRPr>
          </a:p>
        </p:txBody>
      </p:sp>
      <p:sp>
        <p:nvSpPr>
          <p:cNvPr id="3" name="Untertitel 2"/>
          <p:cNvSpPr>
            <a:spLocks noGrp="1"/>
          </p:cNvSpPr>
          <p:nvPr>
            <p:ph type="subTitle" idx="1"/>
          </p:nvPr>
        </p:nvSpPr>
        <p:spPr>
          <a:xfrm>
            <a:off x="1210201" y="5400954"/>
            <a:ext cx="9499994" cy="864870"/>
          </a:xfrm>
        </p:spPr>
        <p:txBody>
          <a:bodyPr>
            <a:normAutofit fontScale="25000" lnSpcReduction="20000"/>
          </a:bodyPr>
          <a:lstStyle/>
          <a:p>
            <a:pPr algn="l" hangingPunct="0">
              <a:lnSpc>
                <a:spcPct val="170000"/>
              </a:lnSpc>
              <a:spcBef>
                <a:spcPts val="0"/>
              </a:spcBef>
            </a:pPr>
            <a:r>
              <a:rPr lang="en-GB" sz="9600" dirty="0"/>
              <a:t>Class F2B  -  CL Aerobatics  and Annex 4 J – Class F2B Manoeuvre Diagrams</a:t>
            </a:r>
          </a:p>
          <a:p>
            <a:pPr algn="l" hangingPunct="0">
              <a:lnSpc>
                <a:spcPct val="170000"/>
              </a:lnSpc>
              <a:spcBef>
                <a:spcPts val="0"/>
              </a:spcBef>
            </a:pPr>
            <a:endParaRPr lang="de-CH" sz="9600" b="1" dirty="0"/>
          </a:p>
          <a:p>
            <a:endParaRPr lang="de-CH" dirty="0"/>
          </a:p>
        </p:txBody>
      </p:sp>
      <p:sp>
        <p:nvSpPr>
          <p:cNvPr id="4" name="Datumsplatzhalter 3"/>
          <p:cNvSpPr>
            <a:spLocks noGrp="1"/>
          </p:cNvSpPr>
          <p:nvPr>
            <p:ph type="dt" sz="half" idx="10"/>
          </p:nvPr>
        </p:nvSpPr>
        <p:spPr/>
        <p:txBody>
          <a:bodyPr/>
          <a:lstStyle/>
          <a:p>
            <a:r>
              <a:rPr lang="de-DE" dirty="0"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4</a:t>
            </a:fld>
            <a:endParaRPr lang="de-CH" dirty="0"/>
          </a:p>
        </p:txBody>
      </p:sp>
    </p:spTree>
    <p:extLst>
      <p:ext uri="{BB962C8B-B14F-4D97-AF65-F5344CB8AC3E}">
        <p14:creationId xmlns:p14="http://schemas.microsoft.com/office/powerpoint/2010/main" val="1681528216"/>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121" name="Gerader Verbinder 120">
            <a:extLst>
              <a:ext uri="{FF2B5EF4-FFF2-40B4-BE49-F238E27FC236}">
                <a16:creationId xmlns:a16="http://schemas.microsoft.com/office/drawing/2014/main" xmlns="" id="{26AA252C-5878-4A73-ACB9-FEAE04F0A139}"/>
              </a:ext>
            </a:extLst>
          </p:cNvPr>
          <p:cNvCxnSpPr>
            <a:cxnSpLocks/>
            <a:stCxn id="22" idx="1"/>
          </p:cNvCxnSpPr>
          <p:nvPr/>
        </p:nvCxnSpPr>
        <p:spPr>
          <a:xfrm flipH="1" flipV="1">
            <a:off x="5968395" y="2720361"/>
            <a:ext cx="53108" cy="1883046"/>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119" name="Bogen 118">
            <a:extLst>
              <a:ext uri="{FF2B5EF4-FFF2-40B4-BE49-F238E27FC236}">
                <a16:creationId xmlns:a16="http://schemas.microsoft.com/office/drawing/2014/main" xmlns="" id="{5A99286D-A5C8-4EE1-8C46-9670B8830597}"/>
              </a:ext>
            </a:extLst>
          </p:cNvPr>
          <p:cNvSpPr/>
          <p:nvPr/>
        </p:nvSpPr>
        <p:spPr>
          <a:xfrm flipH="1" flipV="1">
            <a:off x="6287667" y="4080206"/>
            <a:ext cx="459932" cy="626755"/>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82" name="Datumsplatzhalter 81"/>
          <p:cNvSpPr>
            <a:spLocks noGrp="1"/>
          </p:cNvSpPr>
          <p:nvPr>
            <p:ph type="dt" sz="half" idx="10"/>
          </p:nvPr>
        </p:nvSpPr>
        <p:spPr/>
        <p:txBody>
          <a:bodyPr/>
          <a:lstStyle/>
          <a:p>
            <a:r>
              <a:rPr lang="de-DE" smtClean="0"/>
              <a:t>2. Dezember 2019</a:t>
            </a:r>
            <a:endParaRPr lang="de-CH" dirty="0"/>
          </a:p>
        </p:txBody>
      </p:sp>
      <p:sp>
        <p:nvSpPr>
          <p:cNvPr id="83" name="Fußzeilenplatzhalter 82"/>
          <p:cNvSpPr>
            <a:spLocks noGrp="1"/>
          </p:cNvSpPr>
          <p:nvPr>
            <p:ph type="ftr" sz="quarter" idx="11"/>
          </p:nvPr>
        </p:nvSpPr>
        <p:spPr/>
        <p:txBody>
          <a:bodyPr/>
          <a:lstStyle/>
          <a:p>
            <a:r>
              <a:rPr lang="de-DE" dirty="0"/>
              <a:t>Empfehlungen für PR F2B</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40</a:t>
            </a:fld>
            <a:endParaRPr lang="de-CH" dirty="0"/>
          </a:p>
        </p:txBody>
      </p:sp>
      <p:cxnSp>
        <p:nvCxnSpPr>
          <p:cNvPr id="20" name="Gerader Verbinder 19"/>
          <p:cNvCxnSpPr/>
          <p:nvPr/>
        </p:nvCxnSpPr>
        <p:spPr>
          <a:xfrm>
            <a:off x="1059068" y="5495534"/>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5998002" cy="338554"/>
          </a:xfrm>
          <a:prstGeom prst="rect">
            <a:avLst/>
          </a:prstGeom>
          <a:noFill/>
        </p:spPr>
        <p:txBody>
          <a:bodyPr wrap="square" rtlCol="0">
            <a:spAutoFit/>
          </a:bodyPr>
          <a:lstStyle/>
          <a:p>
            <a:r>
              <a:rPr lang="de-CH" sz="1600" dirty="0">
                <a:latin typeface="Arial Black" panose="020B0A04020102020204" pitchFamily="34" charset="0"/>
              </a:rPr>
              <a:t>4.2.15.12  Two consecutive horizontal square eights</a:t>
            </a:r>
            <a:endParaRPr lang="de-CH" sz="1000" dirty="0">
              <a:latin typeface="Arial Black" panose="020B0A04020102020204" pitchFamily="34" charset="0"/>
            </a:endParaRPr>
          </a:p>
        </p:txBody>
      </p:sp>
      <p:sp>
        <p:nvSpPr>
          <p:cNvPr id="118" name="Ellipse 117"/>
          <p:cNvSpPr/>
          <p:nvPr/>
        </p:nvSpPr>
        <p:spPr>
          <a:xfrm>
            <a:off x="6365818" y="4475231"/>
            <a:ext cx="423637" cy="423637"/>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67" name="Gerader Verbinder 66"/>
          <p:cNvCxnSpPr>
            <a:endCxn id="57" idx="1"/>
          </p:cNvCxnSpPr>
          <p:nvPr/>
        </p:nvCxnSpPr>
        <p:spPr>
          <a:xfrm flipV="1">
            <a:off x="6811012" y="4665711"/>
            <a:ext cx="2583082" cy="58582"/>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9394094" y="4511822"/>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 m</a:t>
            </a:r>
          </a:p>
        </p:txBody>
      </p:sp>
      <p:sp>
        <p:nvSpPr>
          <p:cNvPr id="55" name="Textfeld 54"/>
          <p:cNvSpPr txBox="1"/>
          <p:nvPr/>
        </p:nvSpPr>
        <p:spPr>
          <a:xfrm>
            <a:off x="8887755" y="2192289"/>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45</a:t>
            </a:r>
            <a:r>
              <a:rPr lang="de-CH" sz="1400" b="1" baseline="30000" dirty="0">
                <a:latin typeface="Arial" panose="020B0604020202020204" pitchFamily="34" charset="0"/>
                <a:cs typeface="Arial" panose="020B0604020202020204" pitchFamily="34" charset="0"/>
              </a:rPr>
              <a:t>o</a:t>
            </a:r>
          </a:p>
        </p:txBody>
      </p:sp>
      <p:sp>
        <p:nvSpPr>
          <p:cNvPr id="73" name="Pfeil nach rechts 72"/>
          <p:cNvSpPr/>
          <p:nvPr/>
        </p:nvSpPr>
        <p:spPr>
          <a:xfrm flipH="1">
            <a:off x="9020626" y="4500226"/>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74" name="Gerader Verbinder 73"/>
          <p:cNvCxnSpPr/>
          <p:nvPr/>
        </p:nvCxnSpPr>
        <p:spPr>
          <a:xfrm flipV="1">
            <a:off x="2279130" y="2401748"/>
            <a:ext cx="1393925" cy="1396911"/>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7" name="Pfeil nach rechts 76"/>
          <p:cNvSpPr/>
          <p:nvPr/>
        </p:nvSpPr>
        <p:spPr>
          <a:xfrm rot="19107350" flipH="1" flipV="1">
            <a:off x="1857905" y="3856534"/>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2" name="Gruppieren 1">
            <a:extLst>
              <a:ext uri="{FF2B5EF4-FFF2-40B4-BE49-F238E27FC236}">
                <a16:creationId xmlns:a16="http://schemas.microsoft.com/office/drawing/2014/main" xmlns="" id="{854E8883-DB86-4FF3-B034-D3F3D9DDF159}"/>
              </a:ext>
            </a:extLst>
          </p:cNvPr>
          <p:cNvGrpSpPr/>
          <p:nvPr/>
        </p:nvGrpSpPr>
        <p:grpSpPr>
          <a:xfrm>
            <a:off x="1260000" y="1440000"/>
            <a:ext cx="1504529" cy="624362"/>
            <a:chOff x="1260000" y="1440000"/>
            <a:chExt cx="1504529" cy="624362"/>
          </a:xfrm>
        </p:grpSpPr>
        <p:grpSp>
          <p:nvGrpSpPr>
            <p:cNvPr id="28" name="Gruppieren 27"/>
            <p:cNvGrpSpPr/>
            <p:nvPr/>
          </p:nvGrpSpPr>
          <p:grpSpPr>
            <a:xfrm>
              <a:off x="1260000" y="1440000"/>
              <a:ext cx="1475617" cy="461665"/>
              <a:chOff x="1002906" y="1198052"/>
              <a:chExt cx="1475617" cy="461665"/>
            </a:xfrm>
          </p:grpSpPr>
          <p:cxnSp>
            <p:nvCxnSpPr>
              <p:cNvPr id="59" name="Gerader Verbinder 58"/>
              <p:cNvCxnSpPr/>
              <p:nvPr/>
            </p:nvCxnSpPr>
            <p:spPr>
              <a:xfrm>
                <a:off x="1793330" y="1527559"/>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a:off x="1809168" y="1325618"/>
                <a:ext cx="6693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1" name="Textfeld 60"/>
              <p:cNvSpPr txBox="1"/>
              <p:nvPr/>
            </p:nvSpPr>
            <p:spPr>
              <a:xfrm>
                <a:off x="1002906" y="1198052"/>
                <a:ext cx="812486" cy="461665"/>
              </a:xfrm>
              <a:prstGeom prst="rect">
                <a:avLst/>
              </a:prstGeom>
              <a:noFill/>
            </p:spPr>
            <p:txBody>
              <a:bodyPr wrap="square" rtlCol="0">
                <a:spAutoFit/>
              </a:bodyPr>
              <a:lstStyle/>
              <a:p>
                <a:pPr algn="r"/>
                <a:r>
                  <a:rPr lang="de-CH" sz="1200" dirty="0">
                    <a:latin typeface="Arial" panose="020B0604020202020204" pitchFamily="34" charset="0"/>
                    <a:cs typeface="Arial" panose="020B0604020202020204" pitchFamily="34" charset="0"/>
                  </a:rPr>
                  <a:t>Regel</a:t>
                </a:r>
              </a:p>
              <a:p>
                <a:pPr algn="r"/>
                <a:r>
                  <a:rPr lang="de-CH" sz="1200" dirty="0">
                    <a:latin typeface="Arial" panose="020B0604020202020204" pitchFamily="34" charset="0"/>
                    <a:cs typeface="Arial" panose="020B0604020202020204" pitchFamily="34" charset="0"/>
                  </a:rPr>
                  <a:t>Flugweg</a:t>
                </a:r>
              </a:p>
            </p:txBody>
          </p:sp>
          <p:cxnSp>
            <p:nvCxnSpPr>
              <p:cNvPr id="66" name="Gerader Verbinder 65"/>
              <p:cNvCxnSpPr/>
              <p:nvPr/>
            </p:nvCxnSpPr>
            <p:spPr>
              <a:xfrm>
                <a:off x="2176016" y="1535294"/>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139" name="Textfeld 138">
              <a:extLst>
                <a:ext uri="{FF2B5EF4-FFF2-40B4-BE49-F238E27FC236}">
                  <a16:creationId xmlns:a16="http://schemas.microsoft.com/office/drawing/2014/main" xmlns="" id="{38DC5F39-1E56-4E3C-9B2F-3F02C23F782F}"/>
                </a:ext>
              </a:extLst>
            </p:cNvPr>
            <p:cNvSpPr txBox="1"/>
            <p:nvPr/>
          </p:nvSpPr>
          <p:spPr>
            <a:xfrm>
              <a:off x="2044569" y="1787363"/>
              <a:ext cx="719960" cy="276999"/>
            </a:xfrm>
            <a:prstGeom prst="rect">
              <a:avLst/>
            </a:prstGeom>
            <a:noFill/>
          </p:spPr>
          <p:txBody>
            <a:bodyPr wrap="square" rtlCol="0">
              <a:spAutoFit/>
            </a:bodyPr>
            <a:lstStyle/>
            <a:p>
              <a:pPr defTabSz="358775"/>
              <a:r>
                <a:rPr lang="de-CH" sz="1200" dirty="0">
                  <a:latin typeface="Arial" panose="020B0604020202020204" pitchFamily="34" charset="0"/>
                  <a:cs typeface="Arial" panose="020B0604020202020204" pitchFamily="34" charset="0"/>
                </a:rPr>
                <a:t>1	 2 </a:t>
              </a:r>
            </a:p>
          </p:txBody>
        </p:sp>
      </p:grpSp>
      <p:sp>
        <p:nvSpPr>
          <p:cNvPr id="140" name="Sprechblase: rechteckig 139">
            <a:extLst>
              <a:ext uri="{FF2B5EF4-FFF2-40B4-BE49-F238E27FC236}">
                <a16:creationId xmlns:a16="http://schemas.microsoft.com/office/drawing/2014/main" xmlns="" id="{EF3B0568-C465-45D4-B10C-C9A9A74D89A8}"/>
              </a:ext>
            </a:extLst>
          </p:cNvPr>
          <p:cNvSpPr/>
          <p:nvPr/>
        </p:nvSpPr>
        <p:spPr>
          <a:xfrm>
            <a:off x="7637477" y="1196038"/>
            <a:ext cx="648000" cy="360000"/>
          </a:xfrm>
          <a:prstGeom prst="wedgeRectCallout">
            <a:avLst>
              <a:gd name="adj1" fmla="val -72639"/>
              <a:gd name="adj2" fmla="val 12935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schräg</a:t>
            </a:r>
          </a:p>
        </p:txBody>
      </p:sp>
      <p:sp>
        <p:nvSpPr>
          <p:cNvPr id="144" name="Sprechblase: rechteckig 143">
            <a:extLst>
              <a:ext uri="{FF2B5EF4-FFF2-40B4-BE49-F238E27FC236}">
                <a16:creationId xmlns:a16="http://schemas.microsoft.com/office/drawing/2014/main" xmlns="" id="{157D9068-285C-4515-A3B6-CFD1BDADE894}"/>
              </a:ext>
            </a:extLst>
          </p:cNvPr>
          <p:cNvSpPr/>
          <p:nvPr/>
        </p:nvSpPr>
        <p:spPr>
          <a:xfrm>
            <a:off x="2726292" y="3575934"/>
            <a:ext cx="648000" cy="360000"/>
          </a:xfrm>
          <a:prstGeom prst="wedgeRectCallout">
            <a:avLst>
              <a:gd name="adj1" fmla="val 82239"/>
              <a:gd name="adj2" fmla="val -19588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schräg</a:t>
            </a:r>
          </a:p>
        </p:txBody>
      </p:sp>
      <p:sp>
        <p:nvSpPr>
          <p:cNvPr id="143" name="Sprechblase: rechteckig 142">
            <a:extLst>
              <a:ext uri="{FF2B5EF4-FFF2-40B4-BE49-F238E27FC236}">
                <a16:creationId xmlns:a16="http://schemas.microsoft.com/office/drawing/2014/main" xmlns="" id="{ADB787BA-9721-40DA-9E49-FD4374F03873}"/>
              </a:ext>
            </a:extLst>
          </p:cNvPr>
          <p:cNvSpPr/>
          <p:nvPr/>
        </p:nvSpPr>
        <p:spPr>
          <a:xfrm>
            <a:off x="9164821" y="2550673"/>
            <a:ext cx="720000" cy="360000"/>
          </a:xfrm>
          <a:prstGeom prst="wedgeRectCallout">
            <a:avLst>
              <a:gd name="adj1" fmla="val -78834"/>
              <a:gd name="adj2" fmla="val 132453"/>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breit</a:t>
            </a:r>
          </a:p>
        </p:txBody>
      </p:sp>
      <p:sp>
        <p:nvSpPr>
          <p:cNvPr id="148" name="Sprechblase: rechteckig 147">
            <a:extLst>
              <a:ext uri="{FF2B5EF4-FFF2-40B4-BE49-F238E27FC236}">
                <a16:creationId xmlns:a16="http://schemas.microsoft.com/office/drawing/2014/main" xmlns="" id="{E64A3A1D-B655-4FFA-86EA-B39E3D370A0E}"/>
              </a:ext>
            </a:extLst>
          </p:cNvPr>
          <p:cNvSpPr/>
          <p:nvPr/>
        </p:nvSpPr>
        <p:spPr>
          <a:xfrm>
            <a:off x="9348719" y="3739605"/>
            <a:ext cx="719999" cy="360000"/>
          </a:xfrm>
          <a:prstGeom prst="wedgeRectCallout">
            <a:avLst>
              <a:gd name="adj1" fmla="val -112907"/>
              <a:gd name="adj2" fmla="val 120063"/>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weich</a:t>
            </a:r>
          </a:p>
        </p:txBody>
      </p:sp>
      <p:cxnSp>
        <p:nvCxnSpPr>
          <p:cNvPr id="38" name="Gerader Verbinder 37"/>
          <p:cNvCxnSpPr>
            <a:cxnSpLocks/>
          </p:cNvCxnSpPr>
          <p:nvPr/>
        </p:nvCxnSpPr>
        <p:spPr>
          <a:xfrm flipH="1">
            <a:off x="2735617" y="2310827"/>
            <a:ext cx="599013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80" name="Bogen 79"/>
          <p:cNvSpPr/>
          <p:nvPr/>
        </p:nvSpPr>
        <p:spPr>
          <a:xfrm flipV="1">
            <a:off x="7316916" y="3142797"/>
            <a:ext cx="1687396" cy="1635444"/>
          </a:xfrm>
          <a:prstGeom prst="arc">
            <a:avLst>
              <a:gd name="adj1" fmla="val 16153559"/>
              <a:gd name="adj2" fmla="val 90957"/>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86" name="Gerader Verbinder 85"/>
          <p:cNvCxnSpPr>
            <a:cxnSpLocks/>
            <a:endCxn id="80" idx="2"/>
          </p:cNvCxnSpPr>
          <p:nvPr/>
        </p:nvCxnSpPr>
        <p:spPr>
          <a:xfrm>
            <a:off x="8947803" y="2567038"/>
            <a:ext cx="56195" cy="1371161"/>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87" name="Gerader Verbinder 86"/>
          <p:cNvCxnSpPr>
            <a:cxnSpLocks/>
            <a:stCxn id="89" idx="2"/>
            <a:endCxn id="116" idx="2"/>
          </p:cNvCxnSpPr>
          <p:nvPr/>
        </p:nvCxnSpPr>
        <p:spPr>
          <a:xfrm flipV="1">
            <a:off x="6472511" y="2021258"/>
            <a:ext cx="1959223" cy="70552"/>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89" name="Bogen 88"/>
          <p:cNvSpPr/>
          <p:nvPr/>
        </p:nvSpPr>
        <p:spPr>
          <a:xfrm rot="16200000">
            <a:off x="5937979" y="2116223"/>
            <a:ext cx="1069063" cy="1020237"/>
          </a:xfrm>
          <a:prstGeom prst="arc">
            <a:avLst>
              <a:gd name="adj1" fmla="val 15587282"/>
              <a:gd name="adj2" fmla="val 0"/>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16" name="Bogen 115"/>
          <p:cNvSpPr/>
          <p:nvPr/>
        </p:nvSpPr>
        <p:spPr>
          <a:xfrm rot="5400000" flipH="1">
            <a:off x="7897203" y="2045671"/>
            <a:ext cx="1069063" cy="1020237"/>
          </a:xfrm>
          <a:prstGeom prst="arc">
            <a:avLst>
              <a:gd name="adj1" fmla="val 15971123"/>
              <a:gd name="adj2" fmla="val 0"/>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64" name="Gerader Verbinder 63"/>
          <p:cNvCxnSpPr>
            <a:cxnSpLocks/>
          </p:cNvCxnSpPr>
          <p:nvPr/>
        </p:nvCxnSpPr>
        <p:spPr>
          <a:xfrm>
            <a:off x="8176734" y="2466396"/>
            <a:ext cx="27728" cy="1401734"/>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2" name="Bogen 71"/>
          <p:cNvSpPr/>
          <p:nvPr/>
        </p:nvSpPr>
        <p:spPr>
          <a:xfrm flipV="1">
            <a:off x="6514799" y="3011067"/>
            <a:ext cx="1689735" cy="1714125"/>
          </a:xfrm>
          <a:prstGeom prst="arc">
            <a:avLst>
              <a:gd name="adj1" fmla="val 16200000"/>
              <a:gd name="adj2" fmla="val 45373"/>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06" name="Bogen 105"/>
          <p:cNvSpPr/>
          <p:nvPr/>
        </p:nvSpPr>
        <p:spPr>
          <a:xfrm flipH="1">
            <a:off x="6160377" y="1726226"/>
            <a:ext cx="1132371" cy="1148716"/>
          </a:xfrm>
          <a:prstGeom prst="arc">
            <a:avLst>
              <a:gd name="adj1" fmla="val 15397369"/>
              <a:gd name="adj2" fmla="val 0"/>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02" name="Gerader Verbinder 101"/>
          <p:cNvCxnSpPr>
            <a:stCxn id="95" idx="0"/>
            <a:endCxn id="96" idx="0"/>
          </p:cNvCxnSpPr>
          <p:nvPr/>
        </p:nvCxnSpPr>
        <p:spPr>
          <a:xfrm flipV="1">
            <a:off x="4206441" y="2319829"/>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Gerader Verbinder 106"/>
          <p:cNvCxnSpPr>
            <a:stCxn id="106" idx="0"/>
          </p:cNvCxnSpPr>
          <p:nvPr/>
        </p:nvCxnSpPr>
        <p:spPr>
          <a:xfrm>
            <a:off x="6859343" y="1742244"/>
            <a:ext cx="905352" cy="166787"/>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08" name="Bogen 107"/>
          <p:cNvSpPr/>
          <p:nvPr/>
        </p:nvSpPr>
        <p:spPr>
          <a:xfrm>
            <a:off x="7046387" y="1893195"/>
            <a:ext cx="1124251" cy="1148716"/>
          </a:xfrm>
          <a:prstGeom prst="arc">
            <a:avLst>
              <a:gd name="adj1" fmla="val 16884931"/>
              <a:gd name="adj2" fmla="val 70508"/>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09" name="Gerader Verbinder 108"/>
          <p:cNvCxnSpPr>
            <a:cxnSpLocks/>
            <a:stCxn id="114" idx="0"/>
            <a:endCxn id="72" idx="0"/>
          </p:cNvCxnSpPr>
          <p:nvPr/>
        </p:nvCxnSpPr>
        <p:spPr>
          <a:xfrm>
            <a:off x="6336903" y="4704981"/>
            <a:ext cx="1022763" cy="20211"/>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13" name="Bogen 112"/>
          <p:cNvSpPr/>
          <p:nvPr/>
        </p:nvSpPr>
        <p:spPr>
          <a:xfrm flipH="1">
            <a:off x="3563903" y="2354582"/>
            <a:ext cx="955944" cy="969742"/>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15" name="Gerader Verbinder 114"/>
          <p:cNvCxnSpPr>
            <a:cxnSpLocks/>
          </p:cNvCxnSpPr>
          <p:nvPr/>
        </p:nvCxnSpPr>
        <p:spPr>
          <a:xfrm flipH="1" flipV="1">
            <a:off x="5737726" y="2823916"/>
            <a:ext cx="29601" cy="1317858"/>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22" name="Bogen 121"/>
          <p:cNvSpPr/>
          <p:nvPr/>
        </p:nvSpPr>
        <p:spPr>
          <a:xfrm flipV="1">
            <a:off x="4924964" y="3898878"/>
            <a:ext cx="1132371" cy="1148716"/>
          </a:xfrm>
          <a:prstGeom prst="arc">
            <a:avLst>
              <a:gd name="adj1" fmla="val 15948600"/>
              <a:gd name="adj2" fmla="val 21206475"/>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49" name="Gerader Verbinder 148">
            <a:extLst>
              <a:ext uri="{FF2B5EF4-FFF2-40B4-BE49-F238E27FC236}">
                <a16:creationId xmlns:a16="http://schemas.microsoft.com/office/drawing/2014/main" xmlns="" id="{F084912C-452B-4D53-939E-FD2DA3D8A026}"/>
              </a:ext>
            </a:extLst>
          </p:cNvPr>
          <p:cNvCxnSpPr>
            <a:cxnSpLocks/>
          </p:cNvCxnSpPr>
          <p:nvPr/>
        </p:nvCxnSpPr>
        <p:spPr>
          <a:xfrm flipH="1" flipV="1">
            <a:off x="6192102" y="2723685"/>
            <a:ext cx="93040" cy="1751546"/>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50" name="Gerader Verbinder 149">
            <a:extLst>
              <a:ext uri="{FF2B5EF4-FFF2-40B4-BE49-F238E27FC236}">
                <a16:creationId xmlns:a16="http://schemas.microsoft.com/office/drawing/2014/main" xmlns="" id="{F51968C0-3F93-4FA2-8B4D-823D69669133}"/>
              </a:ext>
            </a:extLst>
          </p:cNvPr>
          <p:cNvCxnSpPr>
            <a:cxnSpLocks/>
          </p:cNvCxnSpPr>
          <p:nvPr/>
        </p:nvCxnSpPr>
        <p:spPr>
          <a:xfrm>
            <a:off x="6153044" y="2273065"/>
            <a:ext cx="8545" cy="434266"/>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7" name="Gerader Verbinder 126"/>
          <p:cNvCxnSpPr/>
          <p:nvPr/>
        </p:nvCxnSpPr>
        <p:spPr>
          <a:xfrm>
            <a:off x="4257839" y="2488889"/>
            <a:ext cx="1612098" cy="3388"/>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flipV="1">
            <a:off x="6112481" y="1631982"/>
            <a:ext cx="0" cy="226225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31" name="Gruppieren 30"/>
          <p:cNvGrpSpPr/>
          <p:nvPr/>
        </p:nvGrpSpPr>
        <p:grpSpPr>
          <a:xfrm>
            <a:off x="6120582" y="2301311"/>
            <a:ext cx="2421278" cy="2407792"/>
            <a:chOff x="8354860" y="2091702"/>
            <a:chExt cx="2421278" cy="2407792"/>
          </a:xfrm>
        </p:grpSpPr>
        <p:sp>
          <p:nvSpPr>
            <p:cNvPr id="6" name="Bogen 5"/>
            <p:cNvSpPr/>
            <p:nvPr/>
          </p:nvSpPr>
          <p:spPr>
            <a:xfrm flipH="1">
              <a:off x="8354860" y="2102486"/>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0" name="Bogen 39"/>
            <p:cNvSpPr/>
            <p:nvPr/>
          </p:nvSpPr>
          <p:spPr>
            <a:xfrm>
              <a:off x="9749058" y="2091702"/>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1" name="Bogen 40"/>
            <p:cNvSpPr/>
            <p:nvPr/>
          </p:nvSpPr>
          <p:spPr>
            <a:xfrm flipH="1" flipV="1">
              <a:off x="8365644" y="3487235"/>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2" name="Bogen 41"/>
            <p:cNvSpPr/>
            <p:nvPr/>
          </p:nvSpPr>
          <p:spPr>
            <a:xfrm flipV="1">
              <a:off x="9763152" y="3481314"/>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2" name="Gerader Verbinder 11"/>
            <p:cNvCxnSpPr>
              <a:stCxn id="6" idx="0"/>
              <a:endCxn id="40" idx="0"/>
            </p:cNvCxnSpPr>
            <p:nvPr/>
          </p:nvCxnSpPr>
          <p:spPr>
            <a:xfrm flipV="1">
              <a:off x="8860260" y="2091702"/>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Gerader Verbinder 50"/>
            <p:cNvCxnSpPr/>
            <p:nvPr/>
          </p:nvCxnSpPr>
          <p:spPr>
            <a:xfrm rot="16200000" flipV="1">
              <a:off x="7663153" y="3299593"/>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Gerader Verbinder 51"/>
            <p:cNvCxnSpPr/>
            <p:nvPr/>
          </p:nvCxnSpPr>
          <p:spPr>
            <a:xfrm rot="5400000" flipV="1">
              <a:off x="10073647" y="3291872"/>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flipV="1">
              <a:off x="8874354" y="4488710"/>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5" name="Gerader Verbinder 64"/>
          <p:cNvCxnSpPr/>
          <p:nvPr/>
        </p:nvCxnSpPr>
        <p:spPr>
          <a:xfrm flipH="1">
            <a:off x="4039196" y="2323938"/>
            <a:ext cx="1217308" cy="29925"/>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5" name="Gerader Verbinder 84"/>
          <p:cNvCxnSpPr>
            <a:stCxn id="90" idx="2"/>
          </p:cNvCxnSpPr>
          <p:nvPr/>
        </p:nvCxnSpPr>
        <p:spPr>
          <a:xfrm flipH="1" flipV="1">
            <a:off x="6413372" y="2983067"/>
            <a:ext cx="5912" cy="1396645"/>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78" name="Gerader Verbinder 77"/>
          <p:cNvCxnSpPr>
            <a:stCxn id="90" idx="0"/>
          </p:cNvCxnSpPr>
          <p:nvPr/>
        </p:nvCxnSpPr>
        <p:spPr>
          <a:xfrm flipV="1">
            <a:off x="6864709" y="4783219"/>
            <a:ext cx="1323510" cy="11627"/>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95" name="Bogen 94"/>
          <p:cNvSpPr/>
          <p:nvPr/>
        </p:nvSpPr>
        <p:spPr>
          <a:xfrm flipH="1">
            <a:off x="3701041" y="2330613"/>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96" name="Bogen 95"/>
          <p:cNvSpPr/>
          <p:nvPr/>
        </p:nvSpPr>
        <p:spPr>
          <a:xfrm>
            <a:off x="5095239" y="2319829"/>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00" name="Bogen 99"/>
          <p:cNvSpPr/>
          <p:nvPr/>
        </p:nvSpPr>
        <p:spPr>
          <a:xfrm flipH="1" flipV="1">
            <a:off x="3711825" y="3715362"/>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01" name="Bogen 100"/>
          <p:cNvSpPr/>
          <p:nvPr/>
        </p:nvSpPr>
        <p:spPr>
          <a:xfrm flipV="1">
            <a:off x="5109333" y="3709441"/>
            <a:ext cx="1010800" cy="1010800"/>
          </a:xfrm>
          <a:prstGeom prst="arc">
            <a:avLst/>
          </a:prstGeom>
          <a:no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03" name="Gerader Verbinder 102"/>
          <p:cNvCxnSpPr/>
          <p:nvPr/>
        </p:nvCxnSpPr>
        <p:spPr>
          <a:xfrm rot="16200000" flipV="1">
            <a:off x="3009334" y="3527720"/>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Gerader Verbinder 103"/>
          <p:cNvCxnSpPr/>
          <p:nvPr/>
        </p:nvCxnSpPr>
        <p:spPr>
          <a:xfrm rot="5400000" flipV="1">
            <a:off x="5419828" y="3519999"/>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Gerader Verbinder 104"/>
          <p:cNvCxnSpPr/>
          <p:nvPr/>
        </p:nvCxnSpPr>
        <p:spPr>
          <a:xfrm flipV="1">
            <a:off x="4220535" y="4716837"/>
            <a:ext cx="1394198" cy="1078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Gerader Verbinder 119"/>
          <p:cNvCxnSpPr>
            <a:cxnSpLocks/>
            <a:endCxn id="122" idx="0"/>
          </p:cNvCxnSpPr>
          <p:nvPr/>
        </p:nvCxnSpPr>
        <p:spPr>
          <a:xfrm flipV="1">
            <a:off x="4582181" y="5046014"/>
            <a:ext cx="867007" cy="22248"/>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5" name="Gerader Verbinder 124"/>
          <p:cNvCxnSpPr>
            <a:cxnSpLocks/>
            <a:stCxn id="135" idx="0"/>
          </p:cNvCxnSpPr>
          <p:nvPr/>
        </p:nvCxnSpPr>
        <p:spPr>
          <a:xfrm flipH="1" flipV="1">
            <a:off x="5874784" y="2706630"/>
            <a:ext cx="82715" cy="145368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138" name="Bogen 137"/>
          <p:cNvSpPr/>
          <p:nvPr/>
        </p:nvSpPr>
        <p:spPr>
          <a:xfrm>
            <a:off x="5340244" y="2490807"/>
            <a:ext cx="1069063" cy="1020237"/>
          </a:xfrm>
          <a:prstGeom prst="arc">
            <a:avLst>
              <a:gd name="adj1" fmla="val 15910428"/>
              <a:gd name="adj2" fmla="val 0"/>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90" name="Bogen 89"/>
          <p:cNvSpPr/>
          <p:nvPr/>
        </p:nvSpPr>
        <p:spPr>
          <a:xfrm flipH="1" flipV="1">
            <a:off x="6419284" y="3964578"/>
            <a:ext cx="890850" cy="830268"/>
          </a:xfrm>
          <a:prstGeom prst="arc">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28" name="Bogen 127"/>
          <p:cNvSpPr/>
          <p:nvPr/>
        </p:nvSpPr>
        <p:spPr>
          <a:xfrm flipH="1">
            <a:off x="3688185" y="2485493"/>
            <a:ext cx="1069063" cy="1020237"/>
          </a:xfrm>
          <a:prstGeom prst="arc">
            <a:avLst>
              <a:gd name="adj1" fmla="val 15910428"/>
              <a:gd name="adj2" fmla="val 0"/>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32" name="Gerader Verbinder 131"/>
          <p:cNvCxnSpPr>
            <a:cxnSpLocks/>
            <a:stCxn id="88" idx="2"/>
          </p:cNvCxnSpPr>
          <p:nvPr/>
        </p:nvCxnSpPr>
        <p:spPr>
          <a:xfrm flipV="1">
            <a:off x="3625365" y="2992929"/>
            <a:ext cx="63445" cy="934654"/>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135" name="Bogen 134"/>
          <p:cNvSpPr/>
          <p:nvPr/>
        </p:nvSpPr>
        <p:spPr>
          <a:xfrm rot="16200000" flipH="1" flipV="1">
            <a:off x="4914497" y="3693123"/>
            <a:ext cx="1069063" cy="1020237"/>
          </a:xfrm>
          <a:prstGeom prst="arc">
            <a:avLst>
              <a:gd name="adj1" fmla="val 15910428"/>
              <a:gd name="adj2" fmla="val 0"/>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36" name="Gerader Verbinder 135"/>
          <p:cNvCxnSpPr/>
          <p:nvPr/>
        </p:nvCxnSpPr>
        <p:spPr>
          <a:xfrm flipV="1">
            <a:off x="4452756" y="4734575"/>
            <a:ext cx="999564" cy="5727"/>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88" name="Bogen 87"/>
          <p:cNvSpPr/>
          <p:nvPr/>
        </p:nvSpPr>
        <p:spPr>
          <a:xfrm flipH="1" flipV="1">
            <a:off x="3625365" y="3109421"/>
            <a:ext cx="1689735" cy="1636325"/>
          </a:xfrm>
          <a:prstGeom prst="arc">
            <a:avLst>
              <a:gd name="adj1" fmla="val 16248242"/>
              <a:gd name="adj2" fmla="val 0"/>
            </a:avLst>
          </a:prstGeom>
          <a:noFill/>
          <a:ln w="76200">
            <a:solidFill>
              <a:srgbClr val="00B0F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37" name="Ellipse 136"/>
          <p:cNvSpPr/>
          <p:nvPr/>
        </p:nvSpPr>
        <p:spPr>
          <a:xfrm>
            <a:off x="5960503" y="2558336"/>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42" name="Sprechblase: rechteckig 141">
            <a:extLst>
              <a:ext uri="{FF2B5EF4-FFF2-40B4-BE49-F238E27FC236}">
                <a16:creationId xmlns:a16="http://schemas.microsoft.com/office/drawing/2014/main" xmlns="" id="{3E507D0C-B936-4A51-95CF-76D8BAD3963C}"/>
              </a:ext>
            </a:extLst>
          </p:cNvPr>
          <p:cNvSpPr/>
          <p:nvPr/>
        </p:nvSpPr>
        <p:spPr>
          <a:xfrm>
            <a:off x="5525262" y="1254829"/>
            <a:ext cx="745569" cy="360000"/>
          </a:xfrm>
          <a:prstGeom prst="wedgeRectCallout">
            <a:avLst>
              <a:gd name="adj1" fmla="val 119476"/>
              <a:gd name="adj2" fmla="val 7121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über 45</a:t>
            </a:r>
            <a:r>
              <a:rPr lang="de-CH" sz="1000" baseline="30000" dirty="0">
                <a:solidFill>
                  <a:schemeClr val="tx1"/>
                </a:solidFill>
                <a:latin typeface="Arial" panose="020B0604020202020204" pitchFamily="34" charset="0"/>
                <a:cs typeface="Arial" panose="020B0604020202020204" pitchFamily="34" charset="0"/>
              </a:rPr>
              <a:t>o</a:t>
            </a:r>
          </a:p>
        </p:txBody>
      </p:sp>
      <p:sp>
        <p:nvSpPr>
          <p:cNvPr id="145" name="Sprechblase: rechteckig 144">
            <a:extLst>
              <a:ext uri="{FF2B5EF4-FFF2-40B4-BE49-F238E27FC236}">
                <a16:creationId xmlns:a16="http://schemas.microsoft.com/office/drawing/2014/main" xmlns="" id="{49167BE4-9180-4E41-A3E9-FBEB9FF085B4}"/>
              </a:ext>
            </a:extLst>
          </p:cNvPr>
          <p:cNvSpPr/>
          <p:nvPr/>
        </p:nvSpPr>
        <p:spPr>
          <a:xfrm>
            <a:off x="4492069" y="3242922"/>
            <a:ext cx="648000" cy="360000"/>
          </a:xfrm>
          <a:prstGeom prst="wedgeRectCallout">
            <a:avLst>
              <a:gd name="adj1" fmla="val 145911"/>
              <a:gd name="adj2" fmla="val 4262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versetzt</a:t>
            </a:r>
          </a:p>
        </p:txBody>
      </p:sp>
      <p:sp>
        <p:nvSpPr>
          <p:cNvPr id="146" name="Sprechblase: rechteckig 145">
            <a:extLst>
              <a:ext uri="{FF2B5EF4-FFF2-40B4-BE49-F238E27FC236}">
                <a16:creationId xmlns:a16="http://schemas.microsoft.com/office/drawing/2014/main" xmlns="" id="{AB65846C-A653-47D6-B2DB-8528D9CF619F}"/>
              </a:ext>
            </a:extLst>
          </p:cNvPr>
          <p:cNvSpPr/>
          <p:nvPr/>
        </p:nvSpPr>
        <p:spPr>
          <a:xfrm>
            <a:off x="4556119" y="4158451"/>
            <a:ext cx="648000" cy="360000"/>
          </a:xfrm>
          <a:prstGeom prst="wedgeRectCallout">
            <a:avLst>
              <a:gd name="adj1" fmla="val -10688"/>
              <a:gd name="adj2" fmla="val 19130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tief</a:t>
            </a:r>
          </a:p>
        </p:txBody>
      </p:sp>
      <p:sp>
        <p:nvSpPr>
          <p:cNvPr id="147" name="Sprechblase: rechteckig 146">
            <a:extLst>
              <a:ext uri="{FF2B5EF4-FFF2-40B4-BE49-F238E27FC236}">
                <a16:creationId xmlns:a16="http://schemas.microsoft.com/office/drawing/2014/main" xmlns="" id="{B9A542D8-8D92-4AC4-9E77-B3F1BFF886A5}"/>
              </a:ext>
            </a:extLst>
          </p:cNvPr>
          <p:cNvSpPr/>
          <p:nvPr/>
        </p:nvSpPr>
        <p:spPr>
          <a:xfrm>
            <a:off x="6586084" y="2852925"/>
            <a:ext cx="648000" cy="360000"/>
          </a:xfrm>
          <a:prstGeom prst="wedgeRectCallout">
            <a:avLst>
              <a:gd name="adj1" fmla="val -72639"/>
              <a:gd name="adj2" fmla="val 12935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versetzt</a:t>
            </a:r>
          </a:p>
        </p:txBody>
      </p:sp>
      <p:sp>
        <p:nvSpPr>
          <p:cNvPr id="152" name="Sprechblase: rechteckig 151">
            <a:extLst>
              <a:ext uri="{FF2B5EF4-FFF2-40B4-BE49-F238E27FC236}">
                <a16:creationId xmlns:a16="http://schemas.microsoft.com/office/drawing/2014/main" xmlns="" id="{0E80DD55-E1EF-428E-ACE0-3C5923897465}"/>
              </a:ext>
            </a:extLst>
          </p:cNvPr>
          <p:cNvSpPr/>
          <p:nvPr/>
        </p:nvSpPr>
        <p:spPr>
          <a:xfrm>
            <a:off x="4017643" y="2748016"/>
            <a:ext cx="730774" cy="360000"/>
          </a:xfrm>
          <a:prstGeom prst="wedgeRectCallout">
            <a:avLst>
              <a:gd name="adj1" fmla="val 49542"/>
              <a:gd name="adj2" fmla="val -11845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unter 45</a:t>
            </a:r>
            <a:r>
              <a:rPr lang="de-CH" sz="1000" baseline="30000" dirty="0">
                <a:solidFill>
                  <a:schemeClr val="tx1"/>
                </a:solidFill>
                <a:latin typeface="Arial" panose="020B0604020202020204" pitchFamily="34" charset="0"/>
                <a:cs typeface="Arial" panose="020B0604020202020204" pitchFamily="34" charset="0"/>
              </a:rPr>
              <a:t>o</a:t>
            </a:r>
          </a:p>
        </p:txBody>
      </p:sp>
      <p:sp>
        <p:nvSpPr>
          <p:cNvPr id="153" name="Sprechblase: rechteckig 152">
            <a:extLst>
              <a:ext uri="{FF2B5EF4-FFF2-40B4-BE49-F238E27FC236}">
                <a16:creationId xmlns:a16="http://schemas.microsoft.com/office/drawing/2014/main" xmlns="" id="{6DC4F2DD-6EA0-49B8-937E-FD1591E4B578}"/>
              </a:ext>
            </a:extLst>
          </p:cNvPr>
          <p:cNvSpPr/>
          <p:nvPr/>
        </p:nvSpPr>
        <p:spPr>
          <a:xfrm>
            <a:off x="7014618" y="3757596"/>
            <a:ext cx="719999" cy="360000"/>
          </a:xfrm>
          <a:prstGeom prst="wedgeRectCallout">
            <a:avLst>
              <a:gd name="adj1" fmla="val 93081"/>
              <a:gd name="adj2" fmla="val 12316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weich</a:t>
            </a:r>
          </a:p>
        </p:txBody>
      </p:sp>
      <p:sp>
        <p:nvSpPr>
          <p:cNvPr id="70" name="Bogen 69"/>
          <p:cNvSpPr/>
          <p:nvPr/>
        </p:nvSpPr>
        <p:spPr>
          <a:xfrm>
            <a:off x="4781782" y="2327894"/>
            <a:ext cx="955944" cy="969742"/>
          </a:xfrm>
          <a:prstGeom prst="arc">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14" name="Bogen 113"/>
          <p:cNvSpPr/>
          <p:nvPr/>
        </p:nvSpPr>
        <p:spPr>
          <a:xfrm flipH="1" flipV="1">
            <a:off x="5774108" y="3556265"/>
            <a:ext cx="1125589" cy="1148716"/>
          </a:xfrm>
          <a:prstGeom prst="arc">
            <a:avLst>
              <a:gd name="adj1" fmla="val 16200000"/>
              <a:gd name="adj2" fmla="val 329"/>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58" name="Bogen 57"/>
          <p:cNvSpPr/>
          <p:nvPr/>
        </p:nvSpPr>
        <p:spPr>
          <a:xfrm flipH="1" flipV="1">
            <a:off x="3745054" y="3348907"/>
            <a:ext cx="1689735" cy="1719354"/>
          </a:xfrm>
          <a:prstGeom prst="arc">
            <a:avLst>
              <a:gd name="adj1" fmla="val 16110120"/>
              <a:gd name="adj2" fmla="val 21225643"/>
            </a:avLst>
          </a:prstGeom>
          <a:noFill/>
          <a:ln w="7620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17" name="Gerader Verbinder 116"/>
          <p:cNvCxnSpPr>
            <a:cxnSpLocks/>
            <a:stCxn id="58" idx="2"/>
            <a:endCxn id="113" idx="2"/>
          </p:cNvCxnSpPr>
          <p:nvPr/>
        </p:nvCxnSpPr>
        <p:spPr>
          <a:xfrm flipH="1" flipV="1">
            <a:off x="3563903" y="2839453"/>
            <a:ext cx="185986" cy="1460971"/>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10" name="Gruppieren 9"/>
          <p:cNvGrpSpPr/>
          <p:nvPr/>
        </p:nvGrpSpPr>
        <p:grpSpPr>
          <a:xfrm>
            <a:off x="5492768" y="4541810"/>
            <a:ext cx="1281806" cy="934586"/>
            <a:chOff x="2841255" y="3711655"/>
            <a:chExt cx="1075218" cy="805883"/>
          </a:xfrm>
        </p:grpSpPr>
        <p:grpSp>
          <p:nvGrpSpPr>
            <p:cNvPr id="8" name="Gruppieren 7"/>
            <p:cNvGrpSpPr/>
            <p:nvPr/>
          </p:nvGrpSpPr>
          <p:grpSpPr>
            <a:xfrm>
              <a:off x="2841255" y="3711655"/>
              <a:ext cx="317996" cy="789140"/>
              <a:chOff x="2129425" y="2079320"/>
              <a:chExt cx="292274" cy="789140"/>
            </a:xfrm>
            <a:solidFill>
              <a:schemeClr val="bg1"/>
            </a:solidFill>
          </p:grpSpPr>
          <p:sp>
            <p:nvSpPr>
              <p:cNvPr id="3" name="Ellipse 2"/>
              <p:cNvSpPr/>
              <p:nvPr/>
            </p:nvSpPr>
            <p:spPr>
              <a:xfrm>
                <a:off x="2154477" y="2079320"/>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5" name="Gerader Verbinder 4"/>
              <p:cNvCxnSpPr>
                <a:stCxn id="3" idx="4"/>
              </p:cNvCxnSpPr>
              <p:nvPr/>
            </p:nvCxnSpPr>
            <p:spPr>
              <a:xfrm>
                <a:off x="2265498" y="2327659"/>
                <a:ext cx="14236" cy="34038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23" name="Gerader Verbinder 22"/>
              <p:cNvCxnSpPr>
                <a:stCxn id="22" idx="4"/>
              </p:cNvCxnSpPr>
              <p:nvPr/>
            </p:nvCxnSpPr>
            <p:spPr>
              <a:xfrm>
                <a:off x="2265499" y="2327662"/>
                <a:ext cx="14238" cy="3403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79"/>
              <a:ext cx="317996" cy="789141"/>
              <a:chOff x="2129425" y="2079319"/>
              <a:chExt cx="292274" cy="789141"/>
            </a:xfrm>
            <a:solidFill>
              <a:schemeClr val="bg1"/>
            </a:solidFill>
          </p:grpSpPr>
          <p:cxnSp>
            <p:nvCxnSpPr>
              <p:cNvPr id="30" name="Gerader Verbinder 29"/>
              <p:cNvCxnSpPr>
                <a:cxnSpLocks/>
                <a:stCxn id="27" idx="4"/>
              </p:cNvCxnSpPr>
              <p:nvPr/>
            </p:nvCxnSpPr>
            <p:spPr>
              <a:xfrm>
                <a:off x="2265498" y="2327658"/>
                <a:ext cx="14236" cy="340384"/>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Ellipse 26"/>
              <p:cNvSpPr/>
              <p:nvPr/>
            </p:nvSpPr>
            <p:spPr>
              <a:xfrm>
                <a:off x="2154477" y="2079319"/>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grpSp>
      </p:grpSp>
    </p:spTree>
    <p:extLst>
      <p:ext uri="{BB962C8B-B14F-4D97-AF65-F5344CB8AC3E}">
        <p14:creationId xmlns:p14="http://schemas.microsoft.com/office/powerpoint/2010/main" val="146360343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41</a:t>
            </a:fld>
            <a:endParaRPr lang="de-CH" dirty="0"/>
          </a:p>
        </p:txBody>
      </p:sp>
      <p:sp>
        <p:nvSpPr>
          <p:cNvPr id="11" name="Textfeld 10"/>
          <p:cNvSpPr txBox="1"/>
          <p:nvPr/>
        </p:nvSpPr>
        <p:spPr>
          <a:xfrm>
            <a:off x="9002228" y="108000"/>
            <a:ext cx="3015159" cy="707886"/>
          </a:xfrm>
          <a:prstGeom prst="rect">
            <a:avLst/>
          </a:prstGeom>
          <a:noFill/>
        </p:spPr>
        <p:txBody>
          <a:bodyPr wrap="square" rtlCol="0">
            <a:spAutoFit/>
          </a:bodyPr>
          <a:lstStyle/>
          <a:p>
            <a:pPr algn="ctr"/>
            <a:r>
              <a:rPr lang="en-US" sz="2400" b="1" dirty="0"/>
              <a:t>Stehende </a:t>
            </a:r>
            <a:r>
              <a:rPr lang="en-US" sz="2400" b="1" dirty="0" err="1"/>
              <a:t>Acht</a:t>
            </a:r>
            <a:r>
              <a:rPr lang="en-US" sz="2400" b="1" dirty="0"/>
              <a:t> </a:t>
            </a:r>
            <a:endParaRPr lang="en-US" sz="2400" b="1" dirty="0" smtClean="0"/>
          </a:p>
          <a:p>
            <a:pPr algn="ctr"/>
            <a:r>
              <a:rPr lang="en-US" sz="1600" b="1" dirty="0" err="1" smtClean="0"/>
              <a:t>Aus</a:t>
            </a:r>
            <a:r>
              <a:rPr lang="en-US" sz="1600" b="1" dirty="0" smtClean="0"/>
              <a:t> </a:t>
            </a:r>
            <a:r>
              <a:rPr lang="en-US" sz="1600" b="1" dirty="0" err="1"/>
              <a:t>Sicht</a:t>
            </a:r>
            <a:r>
              <a:rPr lang="en-US" sz="1600" b="1" dirty="0"/>
              <a:t> des PR</a:t>
            </a:r>
            <a:endParaRPr lang="de-CH" sz="1600" dirty="0"/>
          </a:p>
        </p:txBody>
      </p:sp>
      <p:sp>
        <p:nvSpPr>
          <p:cNvPr id="7" name="Textfeld 6"/>
          <p:cNvSpPr txBox="1"/>
          <p:nvPr/>
        </p:nvSpPr>
        <p:spPr>
          <a:xfrm>
            <a:off x="1609190" y="1496199"/>
            <a:ext cx="1419225" cy="646331"/>
          </a:xfrm>
          <a:prstGeom prst="rect">
            <a:avLst/>
          </a:prstGeom>
          <a:noFill/>
        </p:spPr>
        <p:txBody>
          <a:bodyPr wrap="square" rtlCol="0">
            <a:spAutoFit/>
          </a:bodyPr>
          <a:lstStyle/>
          <a:p>
            <a:pPr algn="r"/>
            <a:r>
              <a:rPr lang="de-CH" dirty="0"/>
              <a:t>45° Leinenwinkel</a:t>
            </a:r>
          </a:p>
        </p:txBody>
      </p:sp>
      <p:sp>
        <p:nvSpPr>
          <p:cNvPr id="9" name="Textfeld 8"/>
          <p:cNvSpPr txBox="1"/>
          <p:nvPr/>
        </p:nvSpPr>
        <p:spPr>
          <a:xfrm>
            <a:off x="9090583" y="1475016"/>
            <a:ext cx="1419225" cy="646331"/>
          </a:xfrm>
          <a:prstGeom prst="rect">
            <a:avLst/>
          </a:prstGeom>
          <a:noFill/>
        </p:spPr>
        <p:txBody>
          <a:bodyPr wrap="square" rtlCol="0">
            <a:spAutoFit/>
          </a:bodyPr>
          <a:lstStyle/>
          <a:p>
            <a:r>
              <a:rPr lang="de-CH" dirty="0"/>
              <a:t>45° Leinenwinkel</a:t>
            </a:r>
          </a:p>
        </p:txBody>
      </p:sp>
      <p:sp>
        <p:nvSpPr>
          <p:cNvPr id="10" name="Textfeld 9"/>
          <p:cNvSpPr txBox="1"/>
          <p:nvPr/>
        </p:nvSpPr>
        <p:spPr>
          <a:xfrm rot="16200000">
            <a:off x="4698136" y="3014427"/>
            <a:ext cx="2524125" cy="369332"/>
          </a:xfrm>
          <a:prstGeom prst="rect">
            <a:avLst/>
          </a:prstGeom>
          <a:noFill/>
        </p:spPr>
        <p:txBody>
          <a:bodyPr wrap="square" rtlCol="0">
            <a:spAutoFit/>
          </a:bodyPr>
          <a:lstStyle/>
          <a:p>
            <a:r>
              <a:rPr lang="de-CH" dirty="0"/>
              <a:t>Symmetrieachse</a:t>
            </a:r>
          </a:p>
        </p:txBody>
      </p:sp>
      <p:grpSp>
        <p:nvGrpSpPr>
          <p:cNvPr id="13" name="Gruppieren 12">
            <a:extLst>
              <a:ext uri="{FF2B5EF4-FFF2-40B4-BE49-F238E27FC236}">
                <a16:creationId xmlns:a16="http://schemas.microsoft.com/office/drawing/2014/main" xmlns="" id="{583DB260-3C73-47C1-8F9B-4B56677E51BE}"/>
              </a:ext>
            </a:extLst>
          </p:cNvPr>
          <p:cNvGrpSpPr/>
          <p:nvPr/>
        </p:nvGrpSpPr>
        <p:grpSpPr>
          <a:xfrm>
            <a:off x="1553378" y="624924"/>
            <a:ext cx="9066882" cy="5421682"/>
            <a:chOff x="1553378" y="624924"/>
            <a:chExt cx="9066882" cy="5421682"/>
          </a:xfrm>
        </p:grpSpPr>
        <p:grpSp>
          <p:nvGrpSpPr>
            <p:cNvPr id="14" name="Gruppieren 13">
              <a:extLst>
                <a:ext uri="{FF2B5EF4-FFF2-40B4-BE49-F238E27FC236}">
                  <a16:creationId xmlns:a16="http://schemas.microsoft.com/office/drawing/2014/main" xmlns="" id="{9D31B4DC-A28A-4652-9935-291FB1CCD4B3}"/>
                </a:ext>
              </a:extLst>
            </p:cNvPr>
            <p:cNvGrpSpPr/>
            <p:nvPr/>
          </p:nvGrpSpPr>
          <p:grpSpPr>
            <a:xfrm>
              <a:off x="3042784" y="624924"/>
              <a:ext cx="6084000" cy="5421682"/>
              <a:chOff x="3042783" y="617875"/>
              <a:chExt cx="6084000" cy="5421682"/>
            </a:xfrm>
          </p:grpSpPr>
          <p:cxnSp>
            <p:nvCxnSpPr>
              <p:cNvPr id="16" name="Gerader Verbinder 15">
                <a:extLst>
                  <a:ext uri="{FF2B5EF4-FFF2-40B4-BE49-F238E27FC236}">
                    <a16:creationId xmlns:a16="http://schemas.microsoft.com/office/drawing/2014/main" xmlns="" id="{675334FE-D54A-4A69-AE22-DD676DA16CF9}"/>
                  </a:ext>
                </a:extLst>
              </p:cNvPr>
              <p:cNvCxnSpPr>
                <a:cxnSpLocks/>
              </p:cNvCxnSpPr>
              <p:nvPr/>
            </p:nvCxnSpPr>
            <p:spPr>
              <a:xfrm>
                <a:off x="6110998" y="617875"/>
                <a:ext cx="0" cy="5421682"/>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17" name="Bogen 16">
                <a:extLst>
                  <a:ext uri="{FF2B5EF4-FFF2-40B4-BE49-F238E27FC236}">
                    <a16:creationId xmlns:a16="http://schemas.microsoft.com/office/drawing/2014/main" xmlns="" id="{885329B4-6FDF-4A98-9F2F-F9D7FC9CA9FE}"/>
                  </a:ext>
                </a:extLst>
              </p:cNvPr>
              <p:cNvSpPr/>
              <p:nvPr/>
            </p:nvSpPr>
            <p:spPr>
              <a:xfrm rot="10800000">
                <a:off x="3042783" y="922935"/>
                <a:ext cx="6084000" cy="1728000"/>
              </a:xfrm>
              <a:prstGeom prst="arc">
                <a:avLst>
                  <a:gd name="adj1" fmla="val 11009732"/>
                  <a:gd name="adj2" fmla="val 21367599"/>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cxnSp>
          <p:nvCxnSpPr>
            <p:cNvPr id="15" name="Gerader Verbinder 14">
              <a:extLst>
                <a:ext uri="{FF2B5EF4-FFF2-40B4-BE49-F238E27FC236}">
                  <a16:creationId xmlns:a16="http://schemas.microsoft.com/office/drawing/2014/main" xmlns="" id="{93F1C19B-E251-4A0D-B9FB-D0B72F6F64EA}"/>
                </a:ext>
              </a:extLst>
            </p:cNvPr>
            <p:cNvCxnSpPr/>
            <p:nvPr/>
          </p:nvCxnSpPr>
          <p:spPr>
            <a:xfrm>
              <a:off x="1553378" y="4923738"/>
              <a:ext cx="9066882" cy="0"/>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157727"/>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5" name="Ellipse 64"/>
          <p:cNvSpPr/>
          <p:nvPr/>
        </p:nvSpPr>
        <p:spPr>
          <a:xfrm>
            <a:off x="6008612" y="3259459"/>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59" name="Gruppieren 58">
            <a:extLst>
              <a:ext uri="{FF2B5EF4-FFF2-40B4-BE49-F238E27FC236}">
                <a16:creationId xmlns:a16="http://schemas.microsoft.com/office/drawing/2014/main" xmlns="" id="{A508DC9C-6D59-45E1-AFDD-CDAB0B730F2A}"/>
              </a:ext>
            </a:extLst>
          </p:cNvPr>
          <p:cNvGrpSpPr/>
          <p:nvPr/>
        </p:nvGrpSpPr>
        <p:grpSpPr>
          <a:xfrm>
            <a:off x="5414294" y="1441745"/>
            <a:ext cx="2443178" cy="4045184"/>
            <a:chOff x="-1787348" y="1760161"/>
            <a:chExt cx="2443178" cy="4045184"/>
          </a:xfrm>
        </p:grpSpPr>
        <p:grpSp>
          <p:nvGrpSpPr>
            <p:cNvPr id="15" name="Gruppieren 14">
              <a:extLst>
                <a:ext uri="{FF2B5EF4-FFF2-40B4-BE49-F238E27FC236}">
                  <a16:creationId xmlns:a16="http://schemas.microsoft.com/office/drawing/2014/main" xmlns="" id="{3ED0FAC8-B0A1-4C0A-BA75-A03ACE436DC6}"/>
                </a:ext>
              </a:extLst>
            </p:cNvPr>
            <p:cNvGrpSpPr/>
            <p:nvPr/>
          </p:nvGrpSpPr>
          <p:grpSpPr>
            <a:xfrm>
              <a:off x="-1787348" y="1760161"/>
              <a:ext cx="2374951" cy="4045184"/>
              <a:chOff x="8460662" y="1586559"/>
              <a:chExt cx="2374951" cy="3875843"/>
            </a:xfrm>
          </p:grpSpPr>
          <p:grpSp>
            <p:nvGrpSpPr>
              <p:cNvPr id="12" name="Gruppieren 11">
                <a:extLst>
                  <a:ext uri="{FF2B5EF4-FFF2-40B4-BE49-F238E27FC236}">
                    <a16:creationId xmlns:a16="http://schemas.microsoft.com/office/drawing/2014/main" xmlns="" id="{8ECEE9AA-F9C6-4633-AF77-4F4F091CD887}"/>
                  </a:ext>
                </a:extLst>
              </p:cNvPr>
              <p:cNvGrpSpPr/>
              <p:nvPr/>
            </p:nvGrpSpPr>
            <p:grpSpPr>
              <a:xfrm>
                <a:off x="8460662" y="1586559"/>
                <a:ext cx="2374951" cy="3875843"/>
                <a:chOff x="6874235" y="1489071"/>
                <a:chExt cx="2374951" cy="3875843"/>
              </a:xfrm>
            </p:grpSpPr>
            <p:sp>
              <p:nvSpPr>
                <p:cNvPr id="91" name="Bogen 90"/>
                <p:cNvSpPr/>
                <p:nvPr/>
              </p:nvSpPr>
              <p:spPr>
                <a:xfrm rot="15718345" flipH="1">
                  <a:off x="6912497" y="3279892"/>
                  <a:ext cx="2046760" cy="2123284"/>
                </a:xfrm>
                <a:prstGeom prst="arc">
                  <a:avLst>
                    <a:gd name="adj1" fmla="val 11027298"/>
                    <a:gd name="adj2" fmla="val 20248307"/>
                  </a:avLst>
                </a:prstGeom>
                <a:ln w="76200">
                  <a:solidFill>
                    <a:srgbClr val="3399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49" name="Ellipse 48"/>
                <p:cNvSpPr/>
                <p:nvPr/>
              </p:nvSpPr>
              <p:spPr>
                <a:xfrm>
                  <a:off x="6958053" y="1489071"/>
                  <a:ext cx="2291133" cy="1978916"/>
                </a:xfrm>
                <a:prstGeom prst="ellipse">
                  <a:avLst/>
                </a:prstGeom>
                <a:noFill/>
                <a:ln w="76200">
                  <a:solidFill>
                    <a:srgbClr val="3399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D</a:t>
                  </a:r>
                </a:p>
              </p:txBody>
            </p:sp>
          </p:grpSp>
          <p:cxnSp>
            <p:nvCxnSpPr>
              <p:cNvPr id="73" name="Gerader Verbinder 72">
                <a:extLst>
                  <a:ext uri="{FF2B5EF4-FFF2-40B4-BE49-F238E27FC236}">
                    <a16:creationId xmlns:a16="http://schemas.microsoft.com/office/drawing/2014/main" xmlns="" id="{652A3828-D53C-4473-B86F-DAFA54C6282C}"/>
                  </a:ext>
                </a:extLst>
              </p:cNvPr>
              <p:cNvCxnSpPr>
                <a:cxnSpLocks/>
              </p:cNvCxnSpPr>
              <p:nvPr/>
            </p:nvCxnSpPr>
            <p:spPr>
              <a:xfrm>
                <a:off x="9246929" y="5435177"/>
                <a:ext cx="669142" cy="0"/>
              </a:xfrm>
              <a:prstGeom prst="line">
                <a:avLst/>
              </a:prstGeom>
              <a:ln w="76200">
                <a:solidFill>
                  <a:srgbClr val="3399FF"/>
                </a:solidFill>
                <a:prstDash val="solid"/>
              </a:ln>
            </p:spPr>
            <p:style>
              <a:lnRef idx="1">
                <a:schemeClr val="accent1"/>
              </a:lnRef>
              <a:fillRef idx="0">
                <a:schemeClr val="accent1"/>
              </a:fillRef>
              <a:effectRef idx="0">
                <a:schemeClr val="accent1"/>
              </a:effectRef>
              <a:fontRef idx="minor">
                <a:schemeClr val="tx1"/>
              </a:fontRef>
            </p:style>
          </p:cxnSp>
        </p:grpSp>
        <p:sp>
          <p:nvSpPr>
            <p:cNvPr id="96" name="Bogen 95">
              <a:extLst>
                <a:ext uri="{FF2B5EF4-FFF2-40B4-BE49-F238E27FC236}">
                  <a16:creationId xmlns:a16="http://schemas.microsoft.com/office/drawing/2014/main" xmlns="" id="{680B9653-DEE0-4440-ABDB-C254082069E4}"/>
                </a:ext>
              </a:extLst>
            </p:cNvPr>
            <p:cNvSpPr/>
            <p:nvPr/>
          </p:nvSpPr>
          <p:spPr>
            <a:xfrm rot="5761735">
              <a:off x="-1246647" y="3868538"/>
              <a:ext cx="2014850" cy="1790104"/>
            </a:xfrm>
            <a:prstGeom prst="arc">
              <a:avLst>
                <a:gd name="adj1" fmla="val 9909842"/>
                <a:gd name="adj2" fmla="val 13624"/>
              </a:avLst>
            </a:prstGeom>
            <a:ln w="76200">
              <a:solidFill>
                <a:srgbClr val="3399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97" name="Bogen 96">
              <a:extLst>
                <a:ext uri="{FF2B5EF4-FFF2-40B4-BE49-F238E27FC236}">
                  <a16:creationId xmlns:a16="http://schemas.microsoft.com/office/drawing/2014/main" xmlns="" id="{D6CAF0AA-1CE1-4352-B255-DA982E826A04}"/>
                </a:ext>
              </a:extLst>
            </p:cNvPr>
            <p:cNvSpPr/>
            <p:nvPr/>
          </p:nvSpPr>
          <p:spPr>
            <a:xfrm rot="9072779">
              <a:off x="-1129455" y="2670766"/>
              <a:ext cx="1392252" cy="1089066"/>
            </a:xfrm>
            <a:prstGeom prst="arc">
              <a:avLst>
                <a:gd name="adj1" fmla="val 17336684"/>
                <a:gd name="adj2" fmla="val 20931701"/>
              </a:avLst>
            </a:prstGeom>
            <a:ln w="76200">
              <a:solidFill>
                <a:srgbClr val="3399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sp>
        <p:nvSpPr>
          <p:cNvPr id="82" name="Datumsplatzhalter 81"/>
          <p:cNvSpPr>
            <a:spLocks noGrp="1"/>
          </p:cNvSpPr>
          <p:nvPr>
            <p:ph type="dt" sz="half" idx="10"/>
          </p:nvPr>
        </p:nvSpPr>
        <p:spPr>
          <a:xfrm>
            <a:off x="838200" y="6302856"/>
            <a:ext cx="2743200" cy="365125"/>
          </a:xfrm>
        </p:spPr>
        <p:txBody>
          <a:bodyPr/>
          <a:lstStyle/>
          <a:p>
            <a:r>
              <a:rPr lang="de-DE" smtClean="0"/>
              <a:t>2. Dezember 2019</a:t>
            </a:r>
            <a:endParaRPr lang="de-CH" dirty="0"/>
          </a:p>
        </p:txBody>
      </p:sp>
      <p:sp>
        <p:nvSpPr>
          <p:cNvPr id="83" name="Fußzeilenplatzhalter 82"/>
          <p:cNvSpPr>
            <a:spLocks noGrp="1"/>
          </p:cNvSpPr>
          <p:nvPr>
            <p:ph type="ftr" sz="quarter" idx="11"/>
          </p:nvPr>
        </p:nvSpPr>
        <p:spPr/>
        <p:txBody>
          <a:bodyPr/>
          <a:lstStyle/>
          <a:p>
            <a:r>
              <a:rPr lang="de-DE" dirty="0"/>
              <a:t>Empfehlungen für PR F2B</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42</a:t>
            </a:fld>
            <a:endParaRPr lang="de-CH" dirty="0"/>
          </a:p>
        </p:txBody>
      </p:sp>
      <p:cxnSp>
        <p:nvCxnSpPr>
          <p:cNvPr id="20" name="Gerader Verbinder 19"/>
          <p:cNvCxnSpPr/>
          <p:nvPr/>
        </p:nvCxnSpPr>
        <p:spPr>
          <a:xfrm>
            <a:off x="1334149" y="6181145"/>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4991338" cy="338554"/>
          </a:xfrm>
          <a:prstGeom prst="rect">
            <a:avLst/>
          </a:prstGeom>
          <a:noFill/>
        </p:spPr>
        <p:txBody>
          <a:bodyPr wrap="square" rtlCol="0">
            <a:spAutoFit/>
          </a:bodyPr>
          <a:lstStyle/>
          <a:p>
            <a:r>
              <a:rPr lang="de-CH" sz="1600" dirty="0">
                <a:latin typeface="Arial Black" panose="020B0A04020102020204" pitchFamily="34" charset="0"/>
              </a:rPr>
              <a:t>4.2.15.13  Two consecutive vertical eight</a:t>
            </a:r>
            <a:endParaRPr lang="de-CH" sz="1000" dirty="0">
              <a:latin typeface="Arial Black" panose="020B0A04020102020204" pitchFamily="34" charset="0"/>
            </a:endParaRPr>
          </a:p>
        </p:txBody>
      </p:sp>
      <p:cxnSp>
        <p:nvCxnSpPr>
          <p:cNvPr id="11" name="Gerader Verbinder 10"/>
          <p:cNvCxnSpPr/>
          <p:nvPr/>
        </p:nvCxnSpPr>
        <p:spPr>
          <a:xfrm>
            <a:off x="6159021" y="1309169"/>
            <a:ext cx="24296" cy="4756791"/>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3468757" y="5405048"/>
            <a:ext cx="5960867" cy="39872"/>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9392713" y="5229328"/>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 m</a:t>
            </a:r>
          </a:p>
        </p:txBody>
      </p:sp>
      <p:cxnSp>
        <p:nvCxnSpPr>
          <p:cNvPr id="38" name="Gerader Verbinder 37"/>
          <p:cNvCxnSpPr/>
          <p:nvPr/>
        </p:nvCxnSpPr>
        <p:spPr>
          <a:xfrm flipH="1">
            <a:off x="4669101" y="3422722"/>
            <a:ext cx="3588190"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5222703" y="1433686"/>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55" name="Textfeld 54"/>
          <p:cNvSpPr txBox="1"/>
          <p:nvPr/>
        </p:nvSpPr>
        <p:spPr>
          <a:xfrm>
            <a:off x="8274122" y="3273808"/>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45°</a:t>
            </a:r>
          </a:p>
        </p:txBody>
      </p:sp>
      <p:sp>
        <p:nvSpPr>
          <p:cNvPr id="67" name="Pfeil nach rechts 66"/>
          <p:cNvSpPr/>
          <p:nvPr/>
        </p:nvSpPr>
        <p:spPr>
          <a:xfrm flipH="1">
            <a:off x="8937867" y="5227218"/>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1" name="Pfeil nach rechts 60"/>
          <p:cNvSpPr/>
          <p:nvPr/>
        </p:nvSpPr>
        <p:spPr>
          <a:xfrm flipH="1">
            <a:off x="3034923" y="5272953"/>
            <a:ext cx="433834" cy="343933"/>
          </a:xfrm>
          <a:prstGeom prst="rightArrow">
            <a:avLst/>
          </a:prstGeom>
          <a:solidFill>
            <a:srgbClr val="FF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8" name="Ellipse 67"/>
          <p:cNvSpPr/>
          <p:nvPr/>
        </p:nvSpPr>
        <p:spPr>
          <a:xfrm>
            <a:off x="5181446" y="3402363"/>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70" name="Gerader Verbinder 69"/>
          <p:cNvCxnSpPr/>
          <p:nvPr/>
        </p:nvCxnSpPr>
        <p:spPr>
          <a:xfrm flipH="1" flipV="1">
            <a:off x="5326367" y="1435228"/>
            <a:ext cx="2748021" cy="4975"/>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71" name="Textfeld 70"/>
          <p:cNvSpPr txBox="1"/>
          <p:nvPr/>
        </p:nvSpPr>
        <p:spPr>
          <a:xfrm>
            <a:off x="8074389" y="1286314"/>
            <a:ext cx="536212"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90°</a:t>
            </a:r>
          </a:p>
        </p:txBody>
      </p:sp>
      <p:grpSp>
        <p:nvGrpSpPr>
          <p:cNvPr id="6" name="Gruppieren 5">
            <a:extLst>
              <a:ext uri="{FF2B5EF4-FFF2-40B4-BE49-F238E27FC236}">
                <a16:creationId xmlns:a16="http://schemas.microsoft.com/office/drawing/2014/main" xmlns="" id="{EDD37AE3-3BF7-4BB3-A433-3667388ECCAA}"/>
              </a:ext>
            </a:extLst>
          </p:cNvPr>
          <p:cNvGrpSpPr/>
          <p:nvPr/>
        </p:nvGrpSpPr>
        <p:grpSpPr>
          <a:xfrm>
            <a:off x="5197029" y="1256325"/>
            <a:ext cx="2875372" cy="4324738"/>
            <a:chOff x="5157558" y="1245547"/>
            <a:chExt cx="2875372" cy="4324738"/>
          </a:xfrm>
        </p:grpSpPr>
        <p:grpSp>
          <p:nvGrpSpPr>
            <p:cNvPr id="4" name="Gruppieren 3">
              <a:extLst>
                <a:ext uri="{FF2B5EF4-FFF2-40B4-BE49-F238E27FC236}">
                  <a16:creationId xmlns:a16="http://schemas.microsoft.com/office/drawing/2014/main" xmlns="" id="{C2CBFDE6-F7D9-408B-9BD7-81A0B8C2E7FE}"/>
                </a:ext>
              </a:extLst>
            </p:cNvPr>
            <p:cNvGrpSpPr/>
            <p:nvPr/>
          </p:nvGrpSpPr>
          <p:grpSpPr>
            <a:xfrm>
              <a:off x="5157558" y="1245547"/>
              <a:ext cx="2750925" cy="4324738"/>
              <a:chOff x="5174562" y="1265194"/>
              <a:chExt cx="2750925" cy="4324738"/>
            </a:xfrm>
          </p:grpSpPr>
          <p:sp>
            <p:nvSpPr>
              <p:cNvPr id="19" name="Bogen 18"/>
              <p:cNvSpPr/>
              <p:nvPr/>
            </p:nvSpPr>
            <p:spPr>
              <a:xfrm>
                <a:off x="5181448" y="3453669"/>
                <a:ext cx="1989830" cy="1938664"/>
              </a:xfrm>
              <a:prstGeom prst="arc">
                <a:avLst>
                  <a:gd name="adj1" fmla="val 16511927"/>
                  <a:gd name="adj2" fmla="val 10867706"/>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72" name="Bogen 71"/>
              <p:cNvSpPr/>
              <p:nvPr/>
            </p:nvSpPr>
            <p:spPr>
              <a:xfrm flipV="1">
                <a:off x="5174562" y="3210311"/>
                <a:ext cx="2185447" cy="2379621"/>
              </a:xfrm>
              <a:prstGeom prst="arc">
                <a:avLst>
                  <a:gd name="adj1" fmla="val 4739717"/>
                  <a:gd name="adj2" fmla="val 10867706"/>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29" name="Bogen 28"/>
              <p:cNvSpPr/>
              <p:nvPr/>
            </p:nvSpPr>
            <p:spPr>
              <a:xfrm rot="5400000">
                <a:off x="5972474" y="1396857"/>
                <a:ext cx="2084676" cy="1821350"/>
              </a:xfrm>
              <a:prstGeom prst="arc">
                <a:avLst>
                  <a:gd name="adj1" fmla="val 10617547"/>
                  <a:gd name="adj2" fmla="val 807372"/>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cxnSp>
          <p:nvCxnSpPr>
            <p:cNvPr id="74" name="Gerader Verbinder 73"/>
            <p:cNvCxnSpPr/>
            <p:nvPr/>
          </p:nvCxnSpPr>
          <p:spPr>
            <a:xfrm>
              <a:off x="6462133" y="3215990"/>
              <a:ext cx="335463" cy="81105"/>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8" name="Bogen 77"/>
            <p:cNvSpPr/>
            <p:nvPr/>
          </p:nvSpPr>
          <p:spPr>
            <a:xfrm rot="16200000" flipH="1">
              <a:off x="5743758" y="1251346"/>
              <a:ext cx="2287211" cy="2291132"/>
            </a:xfrm>
            <a:prstGeom prst="arc">
              <a:avLst>
                <a:gd name="adj1" fmla="val 10617547"/>
                <a:gd name="adj2" fmla="val 19265435"/>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grpSp>
        <p:nvGrpSpPr>
          <p:cNvPr id="10" name="Gruppieren 9"/>
          <p:cNvGrpSpPr/>
          <p:nvPr/>
        </p:nvGrpSpPr>
        <p:grpSpPr>
          <a:xfrm>
            <a:off x="5532827" y="5235644"/>
            <a:ext cx="1281806" cy="934585"/>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22042" cy="217297"/>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5" name="Gerader Verbinder 4"/>
              <p:cNvCxnSpPr>
                <a:stCxn id="3" idx="4"/>
              </p:cNvCxnSpPr>
              <p:nvPr/>
            </p:nvCxnSpPr>
            <p:spPr>
              <a:xfrm>
                <a:off x="2265498" y="2296618"/>
                <a:ext cx="14236" cy="371427"/>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23" name="Gerader Verbinder 22"/>
              <p:cNvCxnSpPr>
                <a:stCxn id="22" idx="4"/>
              </p:cNvCxnSpPr>
              <p:nvPr/>
            </p:nvCxnSpPr>
            <p:spPr>
              <a:xfrm>
                <a:off x="2265499" y="2327662"/>
                <a:ext cx="14238" cy="3403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30" name="Gerader Verbinder 29"/>
              <p:cNvCxnSpPr>
                <a:stCxn id="27" idx="4"/>
              </p:cNvCxnSpPr>
              <p:nvPr/>
            </p:nvCxnSpPr>
            <p:spPr>
              <a:xfrm>
                <a:off x="2265498" y="2327660"/>
                <a:ext cx="14235" cy="3403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4" name="Ellipse 63"/>
          <p:cNvSpPr/>
          <p:nvPr/>
        </p:nvSpPr>
        <p:spPr>
          <a:xfrm>
            <a:off x="6054355" y="3302225"/>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2" name="Gruppieren 1">
            <a:extLst>
              <a:ext uri="{FF2B5EF4-FFF2-40B4-BE49-F238E27FC236}">
                <a16:creationId xmlns:a16="http://schemas.microsoft.com/office/drawing/2014/main" xmlns="" id="{8663F5AF-9B5F-4FFD-B52B-7BE2157F8695}"/>
              </a:ext>
            </a:extLst>
          </p:cNvPr>
          <p:cNvGrpSpPr/>
          <p:nvPr/>
        </p:nvGrpSpPr>
        <p:grpSpPr>
          <a:xfrm>
            <a:off x="1260000" y="1440000"/>
            <a:ext cx="1504529" cy="624362"/>
            <a:chOff x="1260000" y="1440000"/>
            <a:chExt cx="1504529" cy="624362"/>
          </a:xfrm>
        </p:grpSpPr>
        <p:grpSp>
          <p:nvGrpSpPr>
            <p:cNvPr id="31" name="Gruppieren 30"/>
            <p:cNvGrpSpPr/>
            <p:nvPr/>
          </p:nvGrpSpPr>
          <p:grpSpPr>
            <a:xfrm>
              <a:off x="1260000" y="1440000"/>
              <a:ext cx="1468732" cy="461665"/>
              <a:chOff x="943679" y="846949"/>
              <a:chExt cx="1468732" cy="461665"/>
            </a:xfrm>
          </p:grpSpPr>
          <p:cxnSp>
            <p:nvCxnSpPr>
              <p:cNvPr id="39" name="Gerader Verbinder 38"/>
              <p:cNvCxnSpPr/>
              <p:nvPr/>
            </p:nvCxnSpPr>
            <p:spPr>
              <a:xfrm>
                <a:off x="1722246" y="1192812"/>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1738084" y="990871"/>
                <a:ext cx="674327"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943679" y="846949"/>
                <a:ext cx="812486" cy="461665"/>
              </a:xfrm>
              <a:prstGeom prst="rect">
                <a:avLst/>
              </a:prstGeom>
              <a:noFill/>
            </p:spPr>
            <p:txBody>
              <a:bodyPr wrap="square" rtlCol="0">
                <a:spAutoFit/>
              </a:bodyPr>
              <a:lstStyle/>
              <a:p>
                <a:pPr algn="r"/>
                <a:r>
                  <a:rPr lang="de-CH" sz="1200" dirty="0">
                    <a:latin typeface="Arial" panose="020B0604020202020204" pitchFamily="34" charset="0"/>
                    <a:cs typeface="Arial" panose="020B0604020202020204" pitchFamily="34" charset="0"/>
                  </a:rPr>
                  <a:t>Regel</a:t>
                </a:r>
              </a:p>
              <a:p>
                <a:pPr algn="r"/>
                <a:r>
                  <a:rPr lang="de-CH" sz="1200" dirty="0">
                    <a:latin typeface="Arial" panose="020B0604020202020204" pitchFamily="34" charset="0"/>
                    <a:cs typeface="Arial" panose="020B0604020202020204" pitchFamily="34" charset="0"/>
                  </a:rPr>
                  <a:t>Flugweg</a:t>
                </a:r>
              </a:p>
            </p:txBody>
          </p:sp>
          <p:cxnSp>
            <p:nvCxnSpPr>
              <p:cNvPr id="56" name="Gerader Verbinder 55"/>
              <p:cNvCxnSpPr/>
              <p:nvPr/>
            </p:nvCxnSpPr>
            <p:spPr>
              <a:xfrm>
                <a:off x="2109904" y="1192812"/>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66" name="Textfeld 65">
              <a:extLst>
                <a:ext uri="{FF2B5EF4-FFF2-40B4-BE49-F238E27FC236}">
                  <a16:creationId xmlns:a16="http://schemas.microsoft.com/office/drawing/2014/main" xmlns="" id="{C68CBAF6-DE0E-4C10-AED3-14C50CB4EC91}"/>
                </a:ext>
              </a:extLst>
            </p:cNvPr>
            <p:cNvSpPr txBox="1"/>
            <p:nvPr/>
          </p:nvSpPr>
          <p:spPr>
            <a:xfrm>
              <a:off x="2044569" y="1787363"/>
              <a:ext cx="719960" cy="276999"/>
            </a:xfrm>
            <a:prstGeom prst="rect">
              <a:avLst/>
            </a:prstGeom>
            <a:noFill/>
          </p:spPr>
          <p:txBody>
            <a:bodyPr wrap="square" rtlCol="0">
              <a:spAutoFit/>
            </a:bodyPr>
            <a:lstStyle/>
            <a:p>
              <a:pPr defTabSz="358775"/>
              <a:r>
                <a:rPr lang="de-CH" sz="1200" dirty="0">
                  <a:latin typeface="Arial" panose="020B0604020202020204" pitchFamily="34" charset="0"/>
                  <a:cs typeface="Arial" panose="020B0604020202020204" pitchFamily="34" charset="0"/>
                </a:rPr>
                <a:t>1	 2 </a:t>
              </a:r>
            </a:p>
          </p:txBody>
        </p:sp>
      </p:grpSp>
      <p:sp>
        <p:nvSpPr>
          <p:cNvPr id="79" name="Sprechblase: rechteckig 78">
            <a:extLst>
              <a:ext uri="{FF2B5EF4-FFF2-40B4-BE49-F238E27FC236}">
                <a16:creationId xmlns:a16="http://schemas.microsoft.com/office/drawing/2014/main" xmlns="" id="{515ACF68-7BA0-4342-B47E-919BDC79C8DF}"/>
              </a:ext>
            </a:extLst>
          </p:cNvPr>
          <p:cNvSpPr/>
          <p:nvPr/>
        </p:nvSpPr>
        <p:spPr>
          <a:xfrm>
            <a:off x="7451907" y="685271"/>
            <a:ext cx="745569" cy="360000"/>
          </a:xfrm>
          <a:prstGeom prst="wedgeRectCallout">
            <a:avLst>
              <a:gd name="adj1" fmla="val -112352"/>
              <a:gd name="adj2" fmla="val 9908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über 90</a:t>
            </a:r>
            <a:r>
              <a:rPr lang="de-CH" sz="1000" baseline="30000" dirty="0">
                <a:solidFill>
                  <a:schemeClr val="tx1"/>
                </a:solidFill>
                <a:latin typeface="Arial" panose="020B0604020202020204" pitchFamily="34" charset="0"/>
                <a:cs typeface="Arial" panose="020B0604020202020204" pitchFamily="34" charset="0"/>
              </a:rPr>
              <a:t>o</a:t>
            </a:r>
          </a:p>
        </p:txBody>
      </p:sp>
      <p:sp>
        <p:nvSpPr>
          <p:cNvPr id="80" name="Sprechblase: rechteckig 79">
            <a:extLst>
              <a:ext uri="{FF2B5EF4-FFF2-40B4-BE49-F238E27FC236}">
                <a16:creationId xmlns:a16="http://schemas.microsoft.com/office/drawing/2014/main" xmlns="" id="{83B24FCB-76F5-4350-A362-525ED4162120}"/>
              </a:ext>
            </a:extLst>
          </p:cNvPr>
          <p:cNvSpPr/>
          <p:nvPr/>
        </p:nvSpPr>
        <p:spPr>
          <a:xfrm>
            <a:off x="8559833" y="1721665"/>
            <a:ext cx="988615" cy="360000"/>
          </a:xfrm>
          <a:prstGeom prst="wedgeRectCallout">
            <a:avLst>
              <a:gd name="adj1" fmla="val -112352"/>
              <a:gd name="adj2" fmla="val 9908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asymmetrisch</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85" name="Sprechblase: rechteckig 84">
            <a:extLst>
              <a:ext uri="{FF2B5EF4-FFF2-40B4-BE49-F238E27FC236}">
                <a16:creationId xmlns:a16="http://schemas.microsoft.com/office/drawing/2014/main" xmlns="" id="{BC4E5D08-A3C3-47CE-B63C-B87A92C7885A}"/>
              </a:ext>
            </a:extLst>
          </p:cNvPr>
          <p:cNvSpPr/>
          <p:nvPr/>
        </p:nvSpPr>
        <p:spPr>
          <a:xfrm>
            <a:off x="6230253" y="2241800"/>
            <a:ext cx="745569" cy="360000"/>
          </a:xfrm>
          <a:prstGeom prst="wedgeRectCallout">
            <a:avLst>
              <a:gd name="adj1" fmla="val -51030"/>
              <a:gd name="adj2" fmla="val 21060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hoch</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86" name="Sprechblase: rechteckig 85">
            <a:extLst>
              <a:ext uri="{FF2B5EF4-FFF2-40B4-BE49-F238E27FC236}">
                <a16:creationId xmlns:a16="http://schemas.microsoft.com/office/drawing/2014/main" xmlns="" id="{1519EA61-840B-4253-972D-F95ED186DAD6}"/>
              </a:ext>
            </a:extLst>
          </p:cNvPr>
          <p:cNvSpPr/>
          <p:nvPr/>
        </p:nvSpPr>
        <p:spPr>
          <a:xfrm>
            <a:off x="4197851" y="2163403"/>
            <a:ext cx="745569" cy="360000"/>
          </a:xfrm>
          <a:prstGeom prst="wedgeRectCallout">
            <a:avLst>
              <a:gd name="adj1" fmla="val 122752"/>
              <a:gd name="adj2" fmla="val 1855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versetzt</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95" name="Sprechblase: rechteckig 94">
            <a:extLst>
              <a:ext uri="{FF2B5EF4-FFF2-40B4-BE49-F238E27FC236}">
                <a16:creationId xmlns:a16="http://schemas.microsoft.com/office/drawing/2014/main" xmlns="" id="{B0966FAE-5A4E-43F0-86BF-150AE25FBDBD}"/>
              </a:ext>
            </a:extLst>
          </p:cNvPr>
          <p:cNvSpPr/>
          <p:nvPr/>
        </p:nvSpPr>
        <p:spPr>
          <a:xfrm>
            <a:off x="8073446" y="3905128"/>
            <a:ext cx="745569" cy="360000"/>
          </a:xfrm>
          <a:prstGeom prst="wedgeRectCallout">
            <a:avLst>
              <a:gd name="adj1" fmla="val -228453"/>
              <a:gd name="adj2" fmla="val -16923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tief</a:t>
            </a:r>
            <a:endParaRPr lang="de-CH" sz="1000" baseline="30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290032"/>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ipe(down)">
                                      <p:cBhvr>
                                        <p:cTn id="1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43</a:t>
            </a:fld>
            <a:endParaRPr lang="de-CH" dirty="0"/>
          </a:p>
        </p:txBody>
      </p:sp>
      <p:sp>
        <p:nvSpPr>
          <p:cNvPr id="11" name="Textfeld 10"/>
          <p:cNvSpPr txBox="1"/>
          <p:nvPr/>
        </p:nvSpPr>
        <p:spPr>
          <a:xfrm>
            <a:off x="9309965" y="108000"/>
            <a:ext cx="2743407" cy="707886"/>
          </a:xfrm>
          <a:prstGeom prst="rect">
            <a:avLst/>
          </a:prstGeom>
          <a:noFill/>
        </p:spPr>
        <p:txBody>
          <a:bodyPr wrap="square" rtlCol="0">
            <a:spAutoFit/>
          </a:bodyPr>
          <a:lstStyle/>
          <a:p>
            <a:pPr algn="ctr"/>
            <a:r>
              <a:rPr lang="en-US" sz="2400" b="1" dirty="0" err="1" smtClean="0"/>
              <a:t>Stundenglas</a:t>
            </a:r>
            <a:endParaRPr lang="en-US" sz="2400" b="1" dirty="0" smtClean="0"/>
          </a:p>
          <a:p>
            <a:pPr algn="ctr"/>
            <a:r>
              <a:rPr lang="en-US" sz="1600" b="1" dirty="0" err="1" smtClean="0"/>
              <a:t>Aus</a:t>
            </a:r>
            <a:r>
              <a:rPr lang="en-US" sz="1600" b="1" dirty="0" smtClean="0"/>
              <a:t> </a:t>
            </a:r>
            <a:r>
              <a:rPr lang="en-US" sz="1600" b="1" dirty="0" err="1"/>
              <a:t>Sicht</a:t>
            </a:r>
            <a:r>
              <a:rPr lang="en-US" sz="1600" b="1" dirty="0"/>
              <a:t> des </a:t>
            </a:r>
            <a:r>
              <a:rPr lang="en-US" sz="1600" b="1" dirty="0" smtClean="0"/>
              <a:t>PR</a:t>
            </a:r>
            <a:endParaRPr lang="de-CH" sz="1600" dirty="0"/>
          </a:p>
        </p:txBody>
      </p:sp>
      <p:sp>
        <p:nvSpPr>
          <p:cNvPr id="7" name="Textfeld 6"/>
          <p:cNvSpPr txBox="1"/>
          <p:nvPr/>
        </p:nvSpPr>
        <p:spPr>
          <a:xfrm>
            <a:off x="1594586" y="1669471"/>
            <a:ext cx="1419225" cy="646331"/>
          </a:xfrm>
          <a:prstGeom prst="rect">
            <a:avLst/>
          </a:prstGeom>
          <a:noFill/>
        </p:spPr>
        <p:txBody>
          <a:bodyPr wrap="square" rtlCol="0">
            <a:spAutoFit/>
          </a:bodyPr>
          <a:lstStyle/>
          <a:p>
            <a:pPr algn="r"/>
            <a:r>
              <a:rPr lang="de-CH" dirty="0"/>
              <a:t>45° Leinenwinkel</a:t>
            </a:r>
          </a:p>
        </p:txBody>
      </p:sp>
      <p:sp>
        <p:nvSpPr>
          <p:cNvPr id="9" name="Textfeld 8"/>
          <p:cNvSpPr txBox="1"/>
          <p:nvPr/>
        </p:nvSpPr>
        <p:spPr>
          <a:xfrm>
            <a:off x="9085608" y="1578123"/>
            <a:ext cx="1419225" cy="646331"/>
          </a:xfrm>
          <a:prstGeom prst="rect">
            <a:avLst/>
          </a:prstGeom>
          <a:noFill/>
        </p:spPr>
        <p:txBody>
          <a:bodyPr wrap="square" rtlCol="0">
            <a:spAutoFit/>
          </a:bodyPr>
          <a:lstStyle/>
          <a:p>
            <a:r>
              <a:rPr lang="de-CH" dirty="0"/>
              <a:t>45° Leinenwinkel</a:t>
            </a:r>
          </a:p>
        </p:txBody>
      </p:sp>
      <p:sp>
        <p:nvSpPr>
          <p:cNvPr id="10" name="Textfeld 9"/>
          <p:cNvSpPr txBox="1"/>
          <p:nvPr/>
        </p:nvSpPr>
        <p:spPr>
          <a:xfrm rot="16200000">
            <a:off x="4698136" y="3507585"/>
            <a:ext cx="2524125" cy="369332"/>
          </a:xfrm>
          <a:prstGeom prst="rect">
            <a:avLst/>
          </a:prstGeom>
          <a:noFill/>
        </p:spPr>
        <p:txBody>
          <a:bodyPr wrap="square" rtlCol="0">
            <a:spAutoFit/>
          </a:bodyPr>
          <a:lstStyle/>
          <a:p>
            <a:r>
              <a:rPr lang="de-CH" dirty="0"/>
              <a:t>Symmetrieachse</a:t>
            </a:r>
          </a:p>
        </p:txBody>
      </p:sp>
      <p:grpSp>
        <p:nvGrpSpPr>
          <p:cNvPr id="18" name="Gruppieren 17">
            <a:extLst>
              <a:ext uri="{FF2B5EF4-FFF2-40B4-BE49-F238E27FC236}">
                <a16:creationId xmlns:a16="http://schemas.microsoft.com/office/drawing/2014/main" xmlns="" id="{A30B4468-377D-4F13-B9DF-AD226680EE84}"/>
              </a:ext>
            </a:extLst>
          </p:cNvPr>
          <p:cNvGrpSpPr/>
          <p:nvPr/>
        </p:nvGrpSpPr>
        <p:grpSpPr>
          <a:xfrm>
            <a:off x="1553378" y="624924"/>
            <a:ext cx="9066882" cy="8553790"/>
            <a:chOff x="1553378" y="624924"/>
            <a:chExt cx="9066882" cy="8553790"/>
          </a:xfrm>
        </p:grpSpPr>
        <p:grpSp>
          <p:nvGrpSpPr>
            <p:cNvPr id="2" name="Gruppieren 1">
              <a:extLst>
                <a:ext uri="{FF2B5EF4-FFF2-40B4-BE49-F238E27FC236}">
                  <a16:creationId xmlns:a16="http://schemas.microsoft.com/office/drawing/2014/main" xmlns="" id="{9671E326-94A4-41A4-ABF4-A361F1AE633C}"/>
                </a:ext>
              </a:extLst>
            </p:cNvPr>
            <p:cNvGrpSpPr/>
            <p:nvPr/>
          </p:nvGrpSpPr>
          <p:grpSpPr>
            <a:xfrm>
              <a:off x="1553378" y="624924"/>
              <a:ext cx="9066882" cy="5421682"/>
              <a:chOff x="1553378" y="624924"/>
              <a:chExt cx="9066882" cy="5421682"/>
            </a:xfrm>
          </p:grpSpPr>
          <p:grpSp>
            <p:nvGrpSpPr>
              <p:cNvPr id="13" name="Gruppieren 12">
                <a:extLst>
                  <a:ext uri="{FF2B5EF4-FFF2-40B4-BE49-F238E27FC236}">
                    <a16:creationId xmlns:a16="http://schemas.microsoft.com/office/drawing/2014/main" xmlns="" id="{3EE679E2-5DB4-4C5B-AC41-32B3F529D0C3}"/>
                  </a:ext>
                </a:extLst>
              </p:cNvPr>
              <p:cNvGrpSpPr/>
              <p:nvPr/>
            </p:nvGrpSpPr>
            <p:grpSpPr>
              <a:xfrm>
                <a:off x="3042784" y="624924"/>
                <a:ext cx="6084000" cy="5421682"/>
                <a:chOff x="3042783" y="617875"/>
                <a:chExt cx="6084000" cy="5421682"/>
              </a:xfrm>
            </p:grpSpPr>
            <p:cxnSp>
              <p:nvCxnSpPr>
                <p:cNvPr id="14" name="Gerader Verbinder 13">
                  <a:extLst>
                    <a:ext uri="{FF2B5EF4-FFF2-40B4-BE49-F238E27FC236}">
                      <a16:creationId xmlns:a16="http://schemas.microsoft.com/office/drawing/2014/main" xmlns="" id="{1D2D7D38-C7A6-4AE6-98FB-33B9A76DECD1}"/>
                    </a:ext>
                  </a:extLst>
                </p:cNvPr>
                <p:cNvCxnSpPr>
                  <a:cxnSpLocks/>
                </p:cNvCxnSpPr>
                <p:nvPr/>
              </p:nvCxnSpPr>
              <p:spPr>
                <a:xfrm>
                  <a:off x="6110998" y="617875"/>
                  <a:ext cx="0" cy="5421682"/>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15" name="Bogen 14">
                  <a:extLst>
                    <a:ext uri="{FF2B5EF4-FFF2-40B4-BE49-F238E27FC236}">
                      <a16:creationId xmlns:a16="http://schemas.microsoft.com/office/drawing/2014/main" xmlns="" id="{C3A299E3-B2EB-48D1-A531-3F364BE9EE57}"/>
                    </a:ext>
                  </a:extLst>
                </p:cNvPr>
                <p:cNvSpPr/>
                <p:nvPr/>
              </p:nvSpPr>
              <p:spPr>
                <a:xfrm rot="10800000">
                  <a:off x="3042783" y="922935"/>
                  <a:ext cx="6084000" cy="1728000"/>
                </a:xfrm>
                <a:prstGeom prst="arc">
                  <a:avLst>
                    <a:gd name="adj1" fmla="val 11009732"/>
                    <a:gd name="adj2" fmla="val 21367599"/>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cxnSp>
            <p:nvCxnSpPr>
              <p:cNvPr id="16" name="Gerader Verbinder 15">
                <a:extLst>
                  <a:ext uri="{FF2B5EF4-FFF2-40B4-BE49-F238E27FC236}">
                    <a16:creationId xmlns:a16="http://schemas.microsoft.com/office/drawing/2014/main" xmlns="" id="{C02D27CA-B73D-41F6-910D-F7EF06508363}"/>
                  </a:ext>
                </a:extLst>
              </p:cNvPr>
              <p:cNvCxnSpPr/>
              <p:nvPr/>
            </p:nvCxnSpPr>
            <p:spPr>
              <a:xfrm>
                <a:off x="1553378" y="4935313"/>
                <a:ext cx="9066882" cy="0"/>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sp>
          <p:nvSpPr>
            <p:cNvPr id="3" name="Bogen 2">
              <a:extLst>
                <a:ext uri="{FF2B5EF4-FFF2-40B4-BE49-F238E27FC236}">
                  <a16:creationId xmlns:a16="http://schemas.microsoft.com/office/drawing/2014/main" xmlns="" id="{F5B2DA5A-252A-4632-BFCC-5D432275ABBB}"/>
                </a:ext>
              </a:extLst>
            </p:cNvPr>
            <p:cNvSpPr/>
            <p:nvPr/>
          </p:nvSpPr>
          <p:spPr>
            <a:xfrm>
              <a:off x="1840375" y="855093"/>
              <a:ext cx="8518967" cy="8323621"/>
            </a:xfrm>
            <a:prstGeom prst="arc">
              <a:avLst>
                <a:gd name="adj1" fmla="val 10862915"/>
                <a:gd name="adj2" fmla="val 21541360"/>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grpSp>
        <p:nvGrpSpPr>
          <p:cNvPr id="25" name="Gruppieren 24">
            <a:extLst>
              <a:ext uri="{FF2B5EF4-FFF2-40B4-BE49-F238E27FC236}">
                <a16:creationId xmlns:a16="http://schemas.microsoft.com/office/drawing/2014/main" xmlns="" id="{6356BF97-A1B5-4A56-B3AD-376EF5F59438}"/>
              </a:ext>
            </a:extLst>
          </p:cNvPr>
          <p:cNvGrpSpPr/>
          <p:nvPr/>
        </p:nvGrpSpPr>
        <p:grpSpPr>
          <a:xfrm>
            <a:off x="1160081" y="1046800"/>
            <a:ext cx="2698340" cy="374220"/>
            <a:chOff x="1160081" y="1046800"/>
            <a:chExt cx="2698340" cy="374220"/>
          </a:xfrm>
        </p:grpSpPr>
        <p:sp>
          <p:nvSpPr>
            <p:cNvPr id="19" name="Rechteck 18">
              <a:extLst>
                <a:ext uri="{FF2B5EF4-FFF2-40B4-BE49-F238E27FC236}">
                  <a16:creationId xmlns:a16="http://schemas.microsoft.com/office/drawing/2014/main" xmlns="" id="{31CC8EB8-0C3F-4A58-8AF8-C741BBCC6632}"/>
                </a:ext>
              </a:extLst>
            </p:cNvPr>
            <p:cNvSpPr/>
            <p:nvPr/>
          </p:nvSpPr>
          <p:spPr>
            <a:xfrm>
              <a:off x="1160081" y="1046800"/>
              <a:ext cx="2285690" cy="369332"/>
            </a:xfrm>
            <a:prstGeom prst="rect">
              <a:avLst/>
            </a:prstGeom>
          </p:spPr>
          <p:txBody>
            <a:bodyPr wrap="none">
              <a:spAutoFit/>
            </a:bodyPr>
            <a:lstStyle/>
            <a:p>
              <a:r>
                <a:rPr lang="de-CH" dirty="0"/>
                <a:t>90° Wingover Flugweg</a:t>
              </a:r>
            </a:p>
          </p:txBody>
        </p:sp>
        <p:cxnSp>
          <p:nvCxnSpPr>
            <p:cNvPr id="21" name="Gerade Verbindung mit Pfeil 20">
              <a:extLst>
                <a:ext uri="{FF2B5EF4-FFF2-40B4-BE49-F238E27FC236}">
                  <a16:creationId xmlns:a16="http://schemas.microsoft.com/office/drawing/2014/main" xmlns="" id="{FD565204-49AD-47AB-9F0D-57A31F222F69}"/>
                </a:ext>
              </a:extLst>
            </p:cNvPr>
            <p:cNvCxnSpPr>
              <a:cxnSpLocks/>
            </p:cNvCxnSpPr>
            <p:nvPr/>
          </p:nvCxnSpPr>
          <p:spPr>
            <a:xfrm>
              <a:off x="3362649" y="1246907"/>
              <a:ext cx="495772" cy="1741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544079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4" name="Ellipse 73"/>
          <p:cNvSpPr/>
          <p:nvPr/>
        </p:nvSpPr>
        <p:spPr>
          <a:xfrm>
            <a:off x="5487371" y="5131868"/>
            <a:ext cx="457393" cy="457393"/>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78" name="Gerader Verbinder 77"/>
          <p:cNvCxnSpPr/>
          <p:nvPr/>
        </p:nvCxnSpPr>
        <p:spPr>
          <a:xfrm flipV="1">
            <a:off x="6447970" y="5396877"/>
            <a:ext cx="2768063" cy="18515"/>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2" name="Ellipse 71"/>
          <p:cNvSpPr/>
          <p:nvPr/>
        </p:nvSpPr>
        <p:spPr>
          <a:xfrm>
            <a:off x="5518882" y="5165496"/>
            <a:ext cx="394718" cy="394718"/>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2" name="Datumsplatzhalter 81"/>
          <p:cNvSpPr>
            <a:spLocks noGrp="1"/>
          </p:cNvSpPr>
          <p:nvPr>
            <p:ph type="dt" sz="half" idx="10"/>
          </p:nvPr>
        </p:nvSpPr>
        <p:spPr/>
        <p:txBody>
          <a:bodyPr/>
          <a:lstStyle/>
          <a:p>
            <a:r>
              <a:rPr lang="de-DE" smtClean="0"/>
              <a:t>2. Dezember 2019</a:t>
            </a:r>
            <a:endParaRPr lang="de-CH" dirty="0"/>
          </a:p>
        </p:txBody>
      </p:sp>
      <p:sp>
        <p:nvSpPr>
          <p:cNvPr id="83" name="Fußzeilenplatzhalter 82"/>
          <p:cNvSpPr>
            <a:spLocks noGrp="1"/>
          </p:cNvSpPr>
          <p:nvPr>
            <p:ph type="ftr" sz="quarter" idx="11"/>
          </p:nvPr>
        </p:nvSpPr>
        <p:spPr>
          <a:xfrm>
            <a:off x="4063815" y="6371074"/>
            <a:ext cx="4114800" cy="365125"/>
          </a:xfrm>
        </p:spPr>
        <p:txBody>
          <a:bodyPr/>
          <a:lstStyle/>
          <a:p>
            <a:r>
              <a:rPr lang="de-DE" dirty="0"/>
              <a:t>Empfehlungen für PR F2B</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44</a:t>
            </a:fld>
            <a:endParaRPr lang="de-CH" dirty="0"/>
          </a:p>
        </p:txBody>
      </p:sp>
      <p:cxnSp>
        <p:nvCxnSpPr>
          <p:cNvPr id="20" name="Gerader Verbinder 19"/>
          <p:cNvCxnSpPr/>
          <p:nvPr/>
        </p:nvCxnSpPr>
        <p:spPr>
          <a:xfrm>
            <a:off x="1059068" y="6181336"/>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2676380" cy="338554"/>
          </a:xfrm>
          <a:prstGeom prst="rect">
            <a:avLst/>
          </a:prstGeom>
          <a:noFill/>
        </p:spPr>
        <p:txBody>
          <a:bodyPr wrap="square" rtlCol="0">
            <a:spAutoFit/>
          </a:bodyPr>
          <a:lstStyle/>
          <a:p>
            <a:r>
              <a:rPr lang="de-CH" sz="1600" dirty="0">
                <a:latin typeface="Arial Black" panose="020B0A04020102020204" pitchFamily="34" charset="0"/>
              </a:rPr>
              <a:t>4.2.15.14  Hourglass</a:t>
            </a:r>
            <a:endParaRPr lang="de-CH" sz="1000" dirty="0">
              <a:latin typeface="Arial Black" panose="020B0A04020102020204" pitchFamily="34" charset="0"/>
            </a:endParaRPr>
          </a:p>
        </p:txBody>
      </p:sp>
      <p:cxnSp>
        <p:nvCxnSpPr>
          <p:cNvPr id="11" name="Gerader Verbinder 10"/>
          <p:cNvCxnSpPr/>
          <p:nvPr/>
        </p:nvCxnSpPr>
        <p:spPr>
          <a:xfrm>
            <a:off x="6158089" y="1349314"/>
            <a:ext cx="25044" cy="4564657"/>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3404240" y="5411716"/>
            <a:ext cx="2768063" cy="18515"/>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9392713" y="5229328"/>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 m</a:t>
            </a:r>
          </a:p>
        </p:txBody>
      </p:sp>
      <p:cxnSp>
        <p:nvCxnSpPr>
          <p:cNvPr id="38" name="Gerader Verbinder 37"/>
          <p:cNvCxnSpPr/>
          <p:nvPr/>
        </p:nvCxnSpPr>
        <p:spPr>
          <a:xfrm flipH="1">
            <a:off x="5177834" y="3385698"/>
            <a:ext cx="3096288"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8274123" y="3220018"/>
            <a:ext cx="468182"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45°</a:t>
            </a:r>
          </a:p>
        </p:txBody>
      </p:sp>
      <p:grpSp>
        <p:nvGrpSpPr>
          <p:cNvPr id="124" name="Gruppieren 123"/>
          <p:cNvGrpSpPr/>
          <p:nvPr/>
        </p:nvGrpSpPr>
        <p:grpSpPr>
          <a:xfrm>
            <a:off x="1260000" y="1440000"/>
            <a:ext cx="1461618" cy="461665"/>
            <a:chOff x="1010427" y="738576"/>
            <a:chExt cx="1461618" cy="461665"/>
          </a:xfrm>
        </p:grpSpPr>
        <p:cxnSp>
          <p:nvCxnSpPr>
            <p:cNvPr id="39" name="Gerader Verbinder 38"/>
            <p:cNvCxnSpPr/>
            <p:nvPr/>
          </p:nvCxnSpPr>
          <p:spPr>
            <a:xfrm>
              <a:off x="1781880" y="1073544"/>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1797718" y="895667"/>
              <a:ext cx="674327"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1010427" y="738576"/>
              <a:ext cx="812486" cy="461665"/>
            </a:xfrm>
            <a:prstGeom prst="rect">
              <a:avLst/>
            </a:prstGeom>
            <a:noFill/>
          </p:spPr>
          <p:txBody>
            <a:bodyPr wrap="square" rtlCol="0">
              <a:spAutoFit/>
            </a:bodyPr>
            <a:lstStyle/>
            <a:p>
              <a:pPr algn="r"/>
              <a:r>
                <a:rPr lang="de-CH" sz="1200" dirty="0">
                  <a:latin typeface="Arial" panose="020B0604020202020204" pitchFamily="34" charset="0"/>
                  <a:cs typeface="Arial" panose="020B0604020202020204" pitchFamily="34" charset="0"/>
                </a:rPr>
                <a:t>Regel</a:t>
              </a:r>
            </a:p>
            <a:p>
              <a:pPr algn="r"/>
              <a:r>
                <a:rPr lang="de-CH" sz="1200" dirty="0">
                  <a:latin typeface="Arial" panose="020B0604020202020204" pitchFamily="34" charset="0"/>
                  <a:cs typeface="Arial" panose="020B0604020202020204" pitchFamily="34" charset="0"/>
                </a:rPr>
                <a:t>Flugweg</a:t>
              </a:r>
            </a:p>
          </p:txBody>
        </p:sp>
      </p:grpSp>
      <p:sp>
        <p:nvSpPr>
          <p:cNvPr id="67" name="Pfeil nach rechts 66"/>
          <p:cNvSpPr/>
          <p:nvPr/>
        </p:nvSpPr>
        <p:spPr>
          <a:xfrm flipH="1">
            <a:off x="8937867" y="5227218"/>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1" name="Pfeil nach rechts 60"/>
          <p:cNvSpPr/>
          <p:nvPr/>
        </p:nvSpPr>
        <p:spPr>
          <a:xfrm flipH="1">
            <a:off x="3034923" y="5272953"/>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70" name="Gerader Verbinder 69"/>
          <p:cNvCxnSpPr/>
          <p:nvPr/>
        </p:nvCxnSpPr>
        <p:spPr>
          <a:xfrm flipH="1" flipV="1">
            <a:off x="5671180" y="1445556"/>
            <a:ext cx="2748021" cy="4975"/>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71" name="Textfeld 70"/>
          <p:cNvSpPr txBox="1"/>
          <p:nvPr/>
        </p:nvSpPr>
        <p:spPr>
          <a:xfrm>
            <a:off x="8380896" y="1274008"/>
            <a:ext cx="2187816"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90° </a:t>
            </a:r>
            <a:r>
              <a:rPr lang="de-CH" sz="1400" dirty="0">
                <a:latin typeface="Arial" panose="020B0604020202020204" pitchFamily="34" charset="0"/>
                <a:cs typeface="Arial" panose="020B0604020202020204" pitchFamily="34" charset="0"/>
              </a:rPr>
              <a:t>(Wingover Flugweg)</a:t>
            </a:r>
          </a:p>
        </p:txBody>
      </p:sp>
      <p:sp>
        <p:nvSpPr>
          <p:cNvPr id="17" name="Bogen 16"/>
          <p:cNvSpPr/>
          <p:nvPr/>
        </p:nvSpPr>
        <p:spPr>
          <a:xfrm>
            <a:off x="1164243" y="4192958"/>
            <a:ext cx="47212"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64" name="Gerader Verbinder 63"/>
          <p:cNvCxnSpPr>
            <a:stCxn id="37" idx="2"/>
            <a:endCxn id="103" idx="2"/>
          </p:cNvCxnSpPr>
          <p:nvPr/>
        </p:nvCxnSpPr>
        <p:spPr>
          <a:xfrm flipV="1">
            <a:off x="5269197" y="1722691"/>
            <a:ext cx="2192997" cy="3026883"/>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9" name="Gerader Verbinder 68"/>
          <p:cNvCxnSpPr>
            <a:endCxn id="103" idx="0"/>
          </p:cNvCxnSpPr>
          <p:nvPr/>
        </p:nvCxnSpPr>
        <p:spPr>
          <a:xfrm flipV="1">
            <a:off x="5177834" y="1132836"/>
            <a:ext cx="1860226" cy="187845"/>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37" name="Bogen 36"/>
          <p:cNvSpPr/>
          <p:nvPr/>
        </p:nvSpPr>
        <p:spPr>
          <a:xfrm flipH="1" flipV="1">
            <a:off x="5177834" y="4608253"/>
            <a:ext cx="786760" cy="786760"/>
          </a:xfrm>
          <a:prstGeom prst="arc">
            <a:avLst>
              <a:gd name="adj1" fmla="val 16200000"/>
              <a:gd name="adj2" fmla="val 239087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86" name="Bogen 85"/>
          <p:cNvSpPr/>
          <p:nvPr/>
        </p:nvSpPr>
        <p:spPr>
          <a:xfrm flipH="1">
            <a:off x="4789838" y="1323818"/>
            <a:ext cx="786760" cy="786760"/>
          </a:xfrm>
          <a:prstGeom prst="arc">
            <a:avLst>
              <a:gd name="adj1" fmla="val 16200000"/>
              <a:gd name="adj2" fmla="val 2584305"/>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95" name="Bogen 94"/>
          <p:cNvSpPr/>
          <p:nvPr/>
        </p:nvSpPr>
        <p:spPr>
          <a:xfrm flipV="1">
            <a:off x="6539415" y="4114500"/>
            <a:ext cx="1189892" cy="1278591"/>
          </a:xfrm>
          <a:prstGeom prst="arc">
            <a:avLst>
              <a:gd name="adj1" fmla="val 16200000"/>
              <a:gd name="adj2" fmla="val 361482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nvGrpSpPr>
          <p:cNvPr id="59" name="Gruppieren 58"/>
          <p:cNvGrpSpPr/>
          <p:nvPr/>
        </p:nvGrpSpPr>
        <p:grpSpPr>
          <a:xfrm>
            <a:off x="5257121" y="1435228"/>
            <a:ext cx="1786722" cy="3997469"/>
            <a:chOff x="5257121" y="1435228"/>
            <a:chExt cx="1786722" cy="3997469"/>
          </a:xfrm>
        </p:grpSpPr>
        <p:cxnSp>
          <p:nvCxnSpPr>
            <p:cNvPr id="73" name="Gerader Verbinder 72"/>
            <p:cNvCxnSpPr>
              <a:stCxn id="102" idx="2"/>
              <a:endCxn id="100" idx="2"/>
            </p:cNvCxnSpPr>
            <p:nvPr/>
          </p:nvCxnSpPr>
          <p:spPr>
            <a:xfrm>
              <a:off x="5357369" y="2063564"/>
              <a:ext cx="1613917" cy="274811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Gerader Verbinder 78"/>
            <p:cNvCxnSpPr>
              <a:stCxn id="101" idx="2"/>
              <a:endCxn id="99" idx="2"/>
            </p:cNvCxnSpPr>
            <p:nvPr/>
          </p:nvCxnSpPr>
          <p:spPr>
            <a:xfrm flipH="1">
              <a:off x="5329678" y="2056249"/>
              <a:ext cx="1631787" cy="274993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Gerader Verbinder 31"/>
            <p:cNvCxnSpPr>
              <a:stCxn id="102" idx="0"/>
              <a:endCxn id="101" idx="0"/>
            </p:cNvCxnSpPr>
            <p:nvPr/>
          </p:nvCxnSpPr>
          <p:spPr>
            <a:xfrm flipV="1">
              <a:off x="5678192" y="1435228"/>
              <a:ext cx="962450" cy="731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Gerader Verbinder 79"/>
            <p:cNvCxnSpPr>
              <a:stCxn id="99" idx="0"/>
              <a:endCxn id="100" idx="0"/>
            </p:cNvCxnSpPr>
            <p:nvPr/>
          </p:nvCxnSpPr>
          <p:spPr>
            <a:xfrm>
              <a:off x="5650501" y="5427204"/>
              <a:ext cx="999962" cy="549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9" name="Bogen 98"/>
            <p:cNvSpPr/>
            <p:nvPr/>
          </p:nvSpPr>
          <p:spPr>
            <a:xfrm flipH="1" flipV="1">
              <a:off x="5257121" y="4640444"/>
              <a:ext cx="786760" cy="786760"/>
            </a:xfrm>
            <a:prstGeom prst="arc">
              <a:avLst>
                <a:gd name="adj1" fmla="val 16200000"/>
                <a:gd name="adj2" fmla="val 2121468"/>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00" name="Bogen 99"/>
            <p:cNvSpPr/>
            <p:nvPr/>
          </p:nvSpPr>
          <p:spPr>
            <a:xfrm flipV="1">
              <a:off x="6257083" y="4645937"/>
              <a:ext cx="786760" cy="786760"/>
            </a:xfrm>
            <a:prstGeom prst="arc">
              <a:avLst>
                <a:gd name="adj1" fmla="val 16200000"/>
                <a:gd name="adj2" fmla="val 2121468"/>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01" name="Bogen 100"/>
            <p:cNvSpPr/>
            <p:nvPr/>
          </p:nvSpPr>
          <p:spPr>
            <a:xfrm>
              <a:off x="6247262" y="1435228"/>
              <a:ext cx="786760" cy="786760"/>
            </a:xfrm>
            <a:prstGeom prst="arc">
              <a:avLst>
                <a:gd name="adj1" fmla="val 16200000"/>
                <a:gd name="adj2" fmla="val 2121468"/>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102" name="Bogen 101"/>
            <p:cNvSpPr/>
            <p:nvPr/>
          </p:nvSpPr>
          <p:spPr>
            <a:xfrm flipH="1">
              <a:off x="5284812" y="1442543"/>
              <a:ext cx="786760" cy="786760"/>
            </a:xfrm>
            <a:prstGeom prst="arc">
              <a:avLst>
                <a:gd name="adj1" fmla="val 16200000"/>
                <a:gd name="adj2" fmla="val 2121468"/>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sp>
        <p:nvSpPr>
          <p:cNvPr id="103" name="Bogen 102"/>
          <p:cNvSpPr/>
          <p:nvPr/>
        </p:nvSpPr>
        <p:spPr>
          <a:xfrm>
            <a:off x="6734171" y="1122521"/>
            <a:ext cx="786760" cy="786760"/>
          </a:xfrm>
          <a:prstGeom prst="arc">
            <a:avLst>
              <a:gd name="adj1" fmla="val 15411027"/>
              <a:gd name="adj2" fmla="val 1902822"/>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112" name="Gerader Verbinder 111"/>
          <p:cNvCxnSpPr>
            <a:cxnSpLocks/>
          </p:cNvCxnSpPr>
          <p:nvPr/>
        </p:nvCxnSpPr>
        <p:spPr>
          <a:xfrm flipH="1" flipV="1">
            <a:off x="4874660" y="1964187"/>
            <a:ext cx="2571084" cy="223329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6" name="Gerader Verbinder 115"/>
          <p:cNvCxnSpPr>
            <a:stCxn id="37" idx="0"/>
          </p:cNvCxnSpPr>
          <p:nvPr/>
        </p:nvCxnSpPr>
        <p:spPr>
          <a:xfrm flipV="1">
            <a:off x="5571214" y="5392903"/>
            <a:ext cx="1590365" cy="211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nvGrpSpPr>
          <p:cNvPr id="10" name="Gruppieren 9"/>
          <p:cNvGrpSpPr/>
          <p:nvPr/>
        </p:nvGrpSpPr>
        <p:grpSpPr>
          <a:xfrm>
            <a:off x="5534107" y="5126376"/>
            <a:ext cx="1281796" cy="1025858"/>
            <a:chOff x="2841255" y="3711656"/>
            <a:chExt cx="1075210"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5" name="Gerader Verbinder 4"/>
              <p:cNvCxnSpPr>
                <a:stCxn id="3" idx="4"/>
              </p:cNvCxnSpPr>
              <p:nvPr/>
            </p:nvCxnSpPr>
            <p:spPr>
              <a:xfrm>
                <a:off x="2265498" y="2327660"/>
                <a:ext cx="14235" cy="3403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54478" y="2079323"/>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23" name="Gerader Verbinder 22"/>
              <p:cNvCxnSpPr>
                <a:stCxn id="22" idx="4"/>
              </p:cNvCxnSpPr>
              <p:nvPr/>
            </p:nvCxnSpPr>
            <p:spPr>
              <a:xfrm>
                <a:off x="2265499" y="2327662"/>
                <a:ext cx="14238" cy="3403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0" y="3726220"/>
              <a:ext cx="317995" cy="788800"/>
              <a:chOff x="2129425" y="2079660"/>
              <a:chExt cx="292274" cy="788800"/>
            </a:xfrm>
            <a:solidFill>
              <a:schemeClr val="bg1"/>
            </a:solidFill>
          </p:grpSpPr>
          <p:sp>
            <p:nvSpPr>
              <p:cNvPr id="27" name="Ellipse 26"/>
              <p:cNvSpPr/>
              <p:nvPr/>
            </p:nvSpPr>
            <p:spPr>
              <a:xfrm>
                <a:off x="2153510" y="2079660"/>
                <a:ext cx="222043"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30" name="Gerader Verbinder 29"/>
              <p:cNvCxnSpPr>
                <a:cxnSpLocks/>
              </p:cNvCxnSpPr>
              <p:nvPr/>
            </p:nvCxnSpPr>
            <p:spPr>
              <a:xfrm>
                <a:off x="2264532" y="2327999"/>
                <a:ext cx="14239" cy="340383"/>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85" name="Sprechblase: rechteckig 84">
            <a:extLst>
              <a:ext uri="{FF2B5EF4-FFF2-40B4-BE49-F238E27FC236}">
                <a16:creationId xmlns:a16="http://schemas.microsoft.com/office/drawing/2014/main" xmlns="" id="{23288A70-744E-4AD6-84B2-FB1B98936E2B}"/>
              </a:ext>
            </a:extLst>
          </p:cNvPr>
          <p:cNvSpPr/>
          <p:nvPr/>
        </p:nvSpPr>
        <p:spPr>
          <a:xfrm>
            <a:off x="4976868" y="683020"/>
            <a:ext cx="720000" cy="360000"/>
          </a:xfrm>
          <a:prstGeom prst="wedgeRectCallout">
            <a:avLst>
              <a:gd name="adj1" fmla="val 144864"/>
              <a:gd name="adj2" fmla="val 8622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verdreht</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89" name="Sprechblase: rechteckig 88">
            <a:extLst>
              <a:ext uri="{FF2B5EF4-FFF2-40B4-BE49-F238E27FC236}">
                <a16:creationId xmlns:a16="http://schemas.microsoft.com/office/drawing/2014/main" xmlns="" id="{D0FA3C8A-3725-4D29-951E-4E78A4C18027}"/>
              </a:ext>
            </a:extLst>
          </p:cNvPr>
          <p:cNvSpPr/>
          <p:nvPr/>
        </p:nvSpPr>
        <p:spPr>
          <a:xfrm>
            <a:off x="7635327" y="545923"/>
            <a:ext cx="720000" cy="360000"/>
          </a:xfrm>
          <a:prstGeom prst="wedgeRectCallout">
            <a:avLst>
              <a:gd name="adj1" fmla="val -112352"/>
              <a:gd name="adj2" fmla="val 9908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über 90</a:t>
            </a:r>
            <a:r>
              <a:rPr lang="de-CH" sz="1000" baseline="30000" dirty="0">
                <a:solidFill>
                  <a:schemeClr val="tx1"/>
                </a:solidFill>
                <a:latin typeface="Arial" panose="020B0604020202020204" pitchFamily="34" charset="0"/>
                <a:cs typeface="Arial" panose="020B0604020202020204" pitchFamily="34" charset="0"/>
              </a:rPr>
              <a:t>o</a:t>
            </a:r>
          </a:p>
        </p:txBody>
      </p:sp>
      <p:sp>
        <p:nvSpPr>
          <p:cNvPr id="90" name="Sprechblase: rechteckig 89">
            <a:extLst>
              <a:ext uri="{FF2B5EF4-FFF2-40B4-BE49-F238E27FC236}">
                <a16:creationId xmlns:a16="http://schemas.microsoft.com/office/drawing/2014/main" xmlns="" id="{A0586A2D-12C9-4C37-9EAB-E4FA43D4E3A3}"/>
              </a:ext>
            </a:extLst>
          </p:cNvPr>
          <p:cNvSpPr/>
          <p:nvPr/>
        </p:nvSpPr>
        <p:spPr>
          <a:xfrm>
            <a:off x="7543781" y="2616598"/>
            <a:ext cx="745569" cy="360000"/>
          </a:xfrm>
          <a:prstGeom prst="wedgeRectCallout">
            <a:avLst>
              <a:gd name="adj1" fmla="val -152716"/>
              <a:gd name="adj2" fmla="val -1665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flach</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91" name="Sprechblase: rechteckig 90">
            <a:extLst>
              <a:ext uri="{FF2B5EF4-FFF2-40B4-BE49-F238E27FC236}">
                <a16:creationId xmlns:a16="http://schemas.microsoft.com/office/drawing/2014/main" xmlns="" id="{5B4642FF-B15E-43ED-9066-4A8BC5B666E9}"/>
              </a:ext>
            </a:extLst>
          </p:cNvPr>
          <p:cNvSpPr/>
          <p:nvPr/>
        </p:nvSpPr>
        <p:spPr>
          <a:xfrm>
            <a:off x="8274122" y="4273015"/>
            <a:ext cx="745569" cy="360000"/>
          </a:xfrm>
          <a:prstGeom prst="wedgeRectCallout">
            <a:avLst>
              <a:gd name="adj1" fmla="val -120114"/>
              <a:gd name="adj2" fmla="val 9587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weich</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92" name="Sprechblase: rechteckig 91">
            <a:extLst>
              <a:ext uri="{FF2B5EF4-FFF2-40B4-BE49-F238E27FC236}">
                <a16:creationId xmlns:a16="http://schemas.microsoft.com/office/drawing/2014/main" xmlns="" id="{9ECF31DE-94D7-43DD-A061-C35F48834FD3}"/>
              </a:ext>
            </a:extLst>
          </p:cNvPr>
          <p:cNvSpPr/>
          <p:nvPr/>
        </p:nvSpPr>
        <p:spPr>
          <a:xfrm>
            <a:off x="7673632" y="5487828"/>
            <a:ext cx="745569" cy="360000"/>
          </a:xfrm>
          <a:prstGeom prst="wedgeRectCallout">
            <a:avLst>
              <a:gd name="adj1" fmla="val -118562"/>
              <a:gd name="adj2" fmla="val -8096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breit</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96" name="Sprechblase: rechteckig 95">
            <a:extLst>
              <a:ext uri="{FF2B5EF4-FFF2-40B4-BE49-F238E27FC236}">
                <a16:creationId xmlns:a16="http://schemas.microsoft.com/office/drawing/2014/main" xmlns="" id="{2C78B6D3-05B5-42B6-9168-94D69A99BB13}"/>
              </a:ext>
            </a:extLst>
          </p:cNvPr>
          <p:cNvSpPr/>
          <p:nvPr/>
        </p:nvSpPr>
        <p:spPr>
          <a:xfrm>
            <a:off x="4656733" y="2800408"/>
            <a:ext cx="745569" cy="360000"/>
          </a:xfrm>
          <a:prstGeom prst="wedgeRectCallout">
            <a:avLst>
              <a:gd name="adj1" fmla="val 176406"/>
              <a:gd name="adj2" fmla="val 7658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versetzt</a:t>
            </a:r>
            <a:endParaRPr lang="de-CH" sz="1000" baseline="30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1181792"/>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4"/>
                                        </p:tgtEl>
                                        <p:attrNameLst>
                                          <p:attrName>style.visibility</p:attrName>
                                        </p:attrNameLst>
                                      </p:cBhvr>
                                      <p:to>
                                        <p:strVal val="visible"/>
                                      </p:to>
                                    </p:set>
                                    <p:anim calcmode="lin" valueType="num">
                                      <p:cBhvr additive="base">
                                        <p:cTn id="33" dur="500" fill="hold"/>
                                        <p:tgtEl>
                                          <p:spTgt spid="74"/>
                                        </p:tgtEl>
                                        <p:attrNameLst>
                                          <p:attrName>ppt_x</p:attrName>
                                        </p:attrNameLst>
                                      </p:cBhvr>
                                      <p:tavLst>
                                        <p:tav tm="0">
                                          <p:val>
                                            <p:strVal val="#ppt_x"/>
                                          </p:val>
                                        </p:tav>
                                        <p:tav tm="100000">
                                          <p:val>
                                            <p:strVal val="#ppt_x"/>
                                          </p:val>
                                        </p:tav>
                                      </p:tavLst>
                                    </p:anim>
                                    <p:anim calcmode="lin" valueType="num">
                                      <p:cBhvr additive="base">
                                        <p:cTn id="3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wipe(down)">
                                      <p:cBhvr>
                                        <p:cTn id="4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61" grpId="0" animBg="1"/>
      <p:bldP spid="37" grpId="0" animBg="1"/>
      <p:bldP spid="86" grpId="0" animBg="1"/>
      <p:bldP spid="95" grpId="0" animBg="1"/>
      <p:bldP spid="10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45</a:t>
            </a:fld>
            <a:endParaRPr lang="de-CH" dirty="0"/>
          </a:p>
        </p:txBody>
      </p:sp>
      <p:sp>
        <p:nvSpPr>
          <p:cNvPr id="11" name="Textfeld 10"/>
          <p:cNvSpPr txBox="1"/>
          <p:nvPr/>
        </p:nvSpPr>
        <p:spPr>
          <a:xfrm>
            <a:off x="9020183" y="108000"/>
            <a:ext cx="3056732" cy="707886"/>
          </a:xfrm>
          <a:prstGeom prst="rect">
            <a:avLst/>
          </a:prstGeom>
          <a:noFill/>
        </p:spPr>
        <p:txBody>
          <a:bodyPr wrap="square" rtlCol="0">
            <a:spAutoFit/>
          </a:bodyPr>
          <a:lstStyle/>
          <a:p>
            <a:pPr algn="ctr"/>
            <a:r>
              <a:rPr lang="en-US" sz="2400" b="1" dirty="0"/>
              <a:t>Acht über Kopf </a:t>
            </a:r>
            <a:endParaRPr lang="en-US" sz="2400" b="1" dirty="0" smtClean="0"/>
          </a:p>
          <a:p>
            <a:pPr algn="ctr"/>
            <a:r>
              <a:rPr lang="en-US" sz="1600" b="1" dirty="0" err="1" smtClean="0"/>
              <a:t>Aus</a:t>
            </a:r>
            <a:r>
              <a:rPr lang="en-US" sz="1600" b="1" dirty="0" smtClean="0"/>
              <a:t> </a:t>
            </a:r>
            <a:r>
              <a:rPr lang="en-US" sz="1600" b="1" dirty="0" err="1"/>
              <a:t>Sicht</a:t>
            </a:r>
            <a:r>
              <a:rPr lang="en-US" sz="1600" b="1" dirty="0"/>
              <a:t> des PR</a:t>
            </a:r>
            <a:endParaRPr lang="de-CH" sz="1600" dirty="0"/>
          </a:p>
        </p:txBody>
      </p:sp>
      <p:sp>
        <p:nvSpPr>
          <p:cNvPr id="7" name="Textfeld 6"/>
          <p:cNvSpPr txBox="1"/>
          <p:nvPr/>
        </p:nvSpPr>
        <p:spPr>
          <a:xfrm>
            <a:off x="1624373" y="1645258"/>
            <a:ext cx="1419225" cy="646331"/>
          </a:xfrm>
          <a:prstGeom prst="rect">
            <a:avLst/>
          </a:prstGeom>
          <a:noFill/>
        </p:spPr>
        <p:txBody>
          <a:bodyPr wrap="square" rtlCol="0">
            <a:spAutoFit/>
          </a:bodyPr>
          <a:lstStyle/>
          <a:p>
            <a:pPr algn="r"/>
            <a:r>
              <a:rPr lang="de-CH" dirty="0"/>
              <a:t>45° Leinenwinkel</a:t>
            </a:r>
          </a:p>
        </p:txBody>
      </p:sp>
      <p:sp>
        <p:nvSpPr>
          <p:cNvPr id="9" name="Textfeld 8"/>
          <p:cNvSpPr txBox="1"/>
          <p:nvPr/>
        </p:nvSpPr>
        <p:spPr>
          <a:xfrm>
            <a:off x="9149216" y="1645357"/>
            <a:ext cx="1419225" cy="646331"/>
          </a:xfrm>
          <a:prstGeom prst="rect">
            <a:avLst/>
          </a:prstGeom>
          <a:noFill/>
        </p:spPr>
        <p:txBody>
          <a:bodyPr wrap="square" rtlCol="0">
            <a:spAutoFit/>
          </a:bodyPr>
          <a:lstStyle/>
          <a:p>
            <a:r>
              <a:rPr lang="de-CH" dirty="0"/>
              <a:t>45° Leinenwinkel</a:t>
            </a:r>
          </a:p>
        </p:txBody>
      </p:sp>
      <p:sp>
        <p:nvSpPr>
          <p:cNvPr id="10" name="Textfeld 9"/>
          <p:cNvSpPr txBox="1"/>
          <p:nvPr/>
        </p:nvSpPr>
        <p:spPr>
          <a:xfrm rot="16200000">
            <a:off x="4510748" y="3172867"/>
            <a:ext cx="2801173" cy="369332"/>
          </a:xfrm>
          <a:prstGeom prst="rect">
            <a:avLst/>
          </a:prstGeom>
          <a:noFill/>
        </p:spPr>
        <p:txBody>
          <a:bodyPr wrap="square" rtlCol="0">
            <a:spAutoFit/>
          </a:bodyPr>
          <a:lstStyle/>
          <a:p>
            <a:r>
              <a:rPr lang="de-CH" dirty="0"/>
              <a:t>Mittellinie (Wingover Linie)</a:t>
            </a:r>
          </a:p>
        </p:txBody>
      </p:sp>
      <p:grpSp>
        <p:nvGrpSpPr>
          <p:cNvPr id="2" name="Gruppieren 1">
            <a:extLst>
              <a:ext uri="{FF2B5EF4-FFF2-40B4-BE49-F238E27FC236}">
                <a16:creationId xmlns:a16="http://schemas.microsoft.com/office/drawing/2014/main" xmlns="" id="{1D23B94B-16AE-4FA0-B942-2AD4A3709D27}"/>
              </a:ext>
            </a:extLst>
          </p:cNvPr>
          <p:cNvGrpSpPr/>
          <p:nvPr/>
        </p:nvGrpSpPr>
        <p:grpSpPr>
          <a:xfrm>
            <a:off x="1840375" y="624924"/>
            <a:ext cx="8518967" cy="8553790"/>
            <a:chOff x="1840375" y="624924"/>
            <a:chExt cx="8518967" cy="8553790"/>
          </a:xfrm>
        </p:grpSpPr>
        <p:grpSp>
          <p:nvGrpSpPr>
            <p:cNvPr id="12" name="Gruppieren 11">
              <a:extLst>
                <a:ext uri="{FF2B5EF4-FFF2-40B4-BE49-F238E27FC236}">
                  <a16:creationId xmlns:a16="http://schemas.microsoft.com/office/drawing/2014/main" xmlns="" id="{F2997121-0FE1-4024-B6FF-C8F0A4B98DAA}"/>
                </a:ext>
              </a:extLst>
            </p:cNvPr>
            <p:cNvGrpSpPr/>
            <p:nvPr/>
          </p:nvGrpSpPr>
          <p:grpSpPr>
            <a:xfrm>
              <a:off x="3042784" y="624924"/>
              <a:ext cx="6084000" cy="5421682"/>
              <a:chOff x="3042783" y="617875"/>
              <a:chExt cx="6084000" cy="5421682"/>
            </a:xfrm>
          </p:grpSpPr>
          <p:cxnSp>
            <p:nvCxnSpPr>
              <p:cNvPr id="13" name="Gerader Verbinder 12">
                <a:extLst>
                  <a:ext uri="{FF2B5EF4-FFF2-40B4-BE49-F238E27FC236}">
                    <a16:creationId xmlns:a16="http://schemas.microsoft.com/office/drawing/2014/main" xmlns="" id="{9AC47844-573F-4F2A-B008-76D673B878AD}"/>
                  </a:ext>
                </a:extLst>
              </p:cNvPr>
              <p:cNvCxnSpPr>
                <a:cxnSpLocks/>
              </p:cNvCxnSpPr>
              <p:nvPr/>
            </p:nvCxnSpPr>
            <p:spPr>
              <a:xfrm>
                <a:off x="6110998" y="617875"/>
                <a:ext cx="0" cy="5421682"/>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14" name="Bogen 13">
                <a:extLst>
                  <a:ext uri="{FF2B5EF4-FFF2-40B4-BE49-F238E27FC236}">
                    <a16:creationId xmlns:a16="http://schemas.microsoft.com/office/drawing/2014/main" xmlns="" id="{47E865D7-2248-4CFC-896B-60DD7CA370A6}"/>
                  </a:ext>
                </a:extLst>
              </p:cNvPr>
              <p:cNvSpPr/>
              <p:nvPr/>
            </p:nvSpPr>
            <p:spPr>
              <a:xfrm rot="10800000">
                <a:off x="3042783" y="922935"/>
                <a:ext cx="6084000" cy="1728000"/>
              </a:xfrm>
              <a:prstGeom prst="arc">
                <a:avLst>
                  <a:gd name="adj1" fmla="val 11009732"/>
                  <a:gd name="adj2" fmla="val 21367599"/>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sp>
          <p:nvSpPr>
            <p:cNvPr id="15" name="Bogen 14">
              <a:extLst>
                <a:ext uri="{FF2B5EF4-FFF2-40B4-BE49-F238E27FC236}">
                  <a16:creationId xmlns:a16="http://schemas.microsoft.com/office/drawing/2014/main" xmlns="" id="{8701090B-205D-46AC-9FB6-5FFFF5E8F317}"/>
                </a:ext>
              </a:extLst>
            </p:cNvPr>
            <p:cNvSpPr/>
            <p:nvPr/>
          </p:nvSpPr>
          <p:spPr>
            <a:xfrm>
              <a:off x="1840375" y="855093"/>
              <a:ext cx="8518967" cy="8323621"/>
            </a:xfrm>
            <a:prstGeom prst="arc">
              <a:avLst>
                <a:gd name="adj1" fmla="val 10862915"/>
                <a:gd name="adj2" fmla="val 21541360"/>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grpSp>
        <p:nvGrpSpPr>
          <p:cNvPr id="17" name="Gruppieren 16">
            <a:extLst>
              <a:ext uri="{FF2B5EF4-FFF2-40B4-BE49-F238E27FC236}">
                <a16:creationId xmlns:a16="http://schemas.microsoft.com/office/drawing/2014/main" xmlns="" id="{98B44B6F-8096-4DCC-8505-0FEEAC01EE9F}"/>
              </a:ext>
            </a:extLst>
          </p:cNvPr>
          <p:cNvGrpSpPr/>
          <p:nvPr/>
        </p:nvGrpSpPr>
        <p:grpSpPr>
          <a:xfrm>
            <a:off x="1042690" y="1128324"/>
            <a:ext cx="2698340" cy="374220"/>
            <a:chOff x="1160081" y="1046800"/>
            <a:chExt cx="2698340" cy="374220"/>
          </a:xfrm>
        </p:grpSpPr>
        <p:sp>
          <p:nvSpPr>
            <p:cNvPr id="18" name="Rechteck 17">
              <a:extLst>
                <a:ext uri="{FF2B5EF4-FFF2-40B4-BE49-F238E27FC236}">
                  <a16:creationId xmlns:a16="http://schemas.microsoft.com/office/drawing/2014/main" xmlns="" id="{DCECD1F7-5EB5-4483-A6C1-9FD1C39AFBD5}"/>
                </a:ext>
              </a:extLst>
            </p:cNvPr>
            <p:cNvSpPr/>
            <p:nvPr/>
          </p:nvSpPr>
          <p:spPr>
            <a:xfrm>
              <a:off x="1160081" y="1046800"/>
              <a:ext cx="2285690" cy="369332"/>
            </a:xfrm>
            <a:prstGeom prst="rect">
              <a:avLst/>
            </a:prstGeom>
          </p:spPr>
          <p:txBody>
            <a:bodyPr wrap="none">
              <a:spAutoFit/>
            </a:bodyPr>
            <a:lstStyle/>
            <a:p>
              <a:r>
                <a:rPr lang="de-CH" dirty="0"/>
                <a:t>90° Wingover Flugweg</a:t>
              </a:r>
            </a:p>
          </p:txBody>
        </p:sp>
        <p:cxnSp>
          <p:nvCxnSpPr>
            <p:cNvPr id="19" name="Gerade Verbindung mit Pfeil 18">
              <a:extLst>
                <a:ext uri="{FF2B5EF4-FFF2-40B4-BE49-F238E27FC236}">
                  <a16:creationId xmlns:a16="http://schemas.microsoft.com/office/drawing/2014/main" xmlns="" id="{C160C466-7139-4E21-A951-CA1B00DDD3DF}"/>
                </a:ext>
              </a:extLst>
            </p:cNvPr>
            <p:cNvCxnSpPr>
              <a:cxnSpLocks/>
            </p:cNvCxnSpPr>
            <p:nvPr/>
          </p:nvCxnSpPr>
          <p:spPr>
            <a:xfrm>
              <a:off x="3362649" y="1246907"/>
              <a:ext cx="495772" cy="1741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589230"/>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2" name="Datumsplatzhalter 81"/>
          <p:cNvSpPr>
            <a:spLocks noGrp="1"/>
          </p:cNvSpPr>
          <p:nvPr>
            <p:ph type="dt" sz="half" idx="10"/>
          </p:nvPr>
        </p:nvSpPr>
        <p:spPr>
          <a:xfrm>
            <a:off x="838200" y="6356350"/>
            <a:ext cx="1805645" cy="365125"/>
          </a:xfrm>
        </p:spPr>
        <p:txBody>
          <a:bodyPr/>
          <a:lstStyle/>
          <a:p>
            <a:r>
              <a:rPr lang="de-DE" smtClean="0"/>
              <a:t>2. Dezember 2019</a:t>
            </a:r>
            <a:endParaRPr lang="de-CH" dirty="0"/>
          </a:p>
        </p:txBody>
      </p:sp>
      <p:sp>
        <p:nvSpPr>
          <p:cNvPr id="83" name="Fußzeilenplatzhalter 82"/>
          <p:cNvSpPr>
            <a:spLocks noGrp="1"/>
          </p:cNvSpPr>
          <p:nvPr>
            <p:ph type="ftr" sz="quarter" idx="11"/>
          </p:nvPr>
        </p:nvSpPr>
        <p:spPr>
          <a:xfrm>
            <a:off x="4094606" y="6338689"/>
            <a:ext cx="4114800" cy="365125"/>
          </a:xfrm>
        </p:spPr>
        <p:txBody>
          <a:bodyPr/>
          <a:lstStyle/>
          <a:p>
            <a:r>
              <a:rPr lang="de-DE" dirty="0"/>
              <a:t>Empfehlungen für PR F2B</a:t>
            </a:r>
            <a:endParaRPr lang="de-CH" dirty="0"/>
          </a:p>
        </p:txBody>
      </p:sp>
      <p:sp>
        <p:nvSpPr>
          <p:cNvPr id="84" name="Foliennummernplatzhalter 83"/>
          <p:cNvSpPr>
            <a:spLocks noGrp="1"/>
          </p:cNvSpPr>
          <p:nvPr>
            <p:ph type="sldNum" sz="quarter" idx="12"/>
          </p:nvPr>
        </p:nvSpPr>
        <p:spPr>
          <a:xfrm>
            <a:off x="10709438" y="6356350"/>
            <a:ext cx="644361" cy="365125"/>
          </a:xfrm>
        </p:spPr>
        <p:txBody>
          <a:bodyPr/>
          <a:lstStyle/>
          <a:p>
            <a:fld id="{B4A00A18-D286-4678-8428-61D7CDEC32E1}" type="slidenum">
              <a:rPr lang="de-CH" smtClean="0"/>
              <a:t>46</a:t>
            </a:fld>
            <a:endParaRPr lang="de-CH" dirty="0"/>
          </a:p>
        </p:txBody>
      </p:sp>
      <p:sp>
        <p:nvSpPr>
          <p:cNvPr id="81" name="Textfeld 80"/>
          <p:cNvSpPr txBox="1"/>
          <p:nvPr/>
        </p:nvSpPr>
        <p:spPr>
          <a:xfrm>
            <a:off x="1260000" y="828000"/>
            <a:ext cx="4991338" cy="338554"/>
          </a:xfrm>
          <a:prstGeom prst="rect">
            <a:avLst/>
          </a:prstGeom>
          <a:noFill/>
        </p:spPr>
        <p:txBody>
          <a:bodyPr wrap="square" rtlCol="0">
            <a:spAutoFit/>
          </a:bodyPr>
          <a:lstStyle/>
          <a:p>
            <a:r>
              <a:rPr lang="de-CH" sz="1600" dirty="0">
                <a:latin typeface="Arial Black" panose="020B0A04020102020204" pitchFamily="34" charset="0"/>
              </a:rPr>
              <a:t>4.2.15.15  Two consecutive overhead eight</a:t>
            </a:r>
            <a:endParaRPr lang="de-CH" sz="1000" dirty="0">
              <a:latin typeface="Arial Black" panose="020B0A04020102020204" pitchFamily="34" charset="0"/>
            </a:endParaRPr>
          </a:p>
        </p:txBody>
      </p:sp>
      <p:sp>
        <p:nvSpPr>
          <p:cNvPr id="62" name="Textfeld 61"/>
          <p:cNvSpPr txBox="1"/>
          <p:nvPr/>
        </p:nvSpPr>
        <p:spPr>
          <a:xfrm>
            <a:off x="9400230" y="987931"/>
            <a:ext cx="2021878" cy="338554"/>
          </a:xfrm>
          <a:prstGeom prst="rect">
            <a:avLst/>
          </a:prstGeom>
          <a:noFill/>
        </p:spPr>
        <p:txBody>
          <a:bodyPr wrap="square" rtlCol="0">
            <a:spAutoFit/>
          </a:bodyPr>
          <a:lstStyle/>
          <a:p>
            <a:pPr algn="ctr"/>
            <a:r>
              <a:rPr lang="de-CH" sz="1600" dirty="0">
                <a:latin typeface="Arial" panose="020B0604020202020204" pitchFamily="34" charset="0"/>
                <a:cs typeface="Arial" panose="020B0604020202020204" pitchFamily="34" charset="0"/>
              </a:rPr>
              <a:t>Sicht des Piloten</a:t>
            </a:r>
            <a:endParaRPr lang="de-CH" sz="1000" dirty="0">
              <a:latin typeface="Arial" panose="020B0604020202020204" pitchFamily="34" charset="0"/>
              <a:cs typeface="Arial" panose="020B0604020202020204" pitchFamily="34" charset="0"/>
            </a:endParaRPr>
          </a:p>
        </p:txBody>
      </p:sp>
      <p:grpSp>
        <p:nvGrpSpPr>
          <p:cNvPr id="5" name="Gruppieren 4">
            <a:extLst>
              <a:ext uri="{FF2B5EF4-FFF2-40B4-BE49-F238E27FC236}">
                <a16:creationId xmlns:a16="http://schemas.microsoft.com/office/drawing/2014/main" xmlns="" id="{F0D9ECF8-A82B-4257-8A90-758B2F4CC4EB}"/>
              </a:ext>
            </a:extLst>
          </p:cNvPr>
          <p:cNvGrpSpPr/>
          <p:nvPr/>
        </p:nvGrpSpPr>
        <p:grpSpPr>
          <a:xfrm>
            <a:off x="1260000" y="1440000"/>
            <a:ext cx="1504529" cy="624362"/>
            <a:chOff x="1260000" y="1440000"/>
            <a:chExt cx="1504529" cy="624362"/>
          </a:xfrm>
        </p:grpSpPr>
        <p:grpSp>
          <p:nvGrpSpPr>
            <p:cNvPr id="2" name="Gruppieren 1"/>
            <p:cNvGrpSpPr/>
            <p:nvPr/>
          </p:nvGrpSpPr>
          <p:grpSpPr>
            <a:xfrm>
              <a:off x="1260000" y="1440000"/>
              <a:ext cx="1469969" cy="461665"/>
              <a:chOff x="991350" y="742017"/>
              <a:chExt cx="1520957" cy="461665"/>
            </a:xfrm>
          </p:grpSpPr>
          <p:cxnSp>
            <p:nvCxnSpPr>
              <p:cNvPr id="39" name="Gerader Verbinder 38"/>
              <p:cNvCxnSpPr/>
              <p:nvPr/>
            </p:nvCxnSpPr>
            <p:spPr>
              <a:xfrm>
                <a:off x="1781880" y="1066170"/>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1797718" y="895667"/>
                <a:ext cx="674327"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991350" y="742017"/>
                <a:ext cx="812486" cy="461665"/>
              </a:xfrm>
              <a:prstGeom prst="rect">
                <a:avLst/>
              </a:prstGeom>
              <a:noFill/>
            </p:spPr>
            <p:txBody>
              <a:bodyPr wrap="square" rtlCol="0">
                <a:spAutoFit/>
              </a:bodyPr>
              <a:lstStyle/>
              <a:p>
                <a:pPr algn="r"/>
                <a:r>
                  <a:rPr lang="de-CH" sz="1200" dirty="0">
                    <a:latin typeface="Arial" panose="020B0604020202020204" pitchFamily="34" charset="0"/>
                    <a:cs typeface="Arial" panose="020B0604020202020204" pitchFamily="34" charset="0"/>
                  </a:rPr>
                  <a:t>Regel</a:t>
                </a:r>
              </a:p>
              <a:p>
                <a:pPr algn="r"/>
                <a:r>
                  <a:rPr lang="de-CH" sz="1200" dirty="0">
                    <a:latin typeface="Arial" panose="020B0604020202020204" pitchFamily="34" charset="0"/>
                    <a:cs typeface="Arial" panose="020B0604020202020204" pitchFamily="34" charset="0"/>
                  </a:rPr>
                  <a:t>Flugweg</a:t>
                </a:r>
              </a:p>
            </p:txBody>
          </p:sp>
          <p:cxnSp>
            <p:nvCxnSpPr>
              <p:cNvPr id="72" name="Gerader Verbinder 71"/>
              <p:cNvCxnSpPr/>
              <p:nvPr/>
            </p:nvCxnSpPr>
            <p:spPr>
              <a:xfrm>
                <a:off x="2209800" y="1071486"/>
                <a:ext cx="302507" cy="0"/>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sp>
          <p:nvSpPr>
            <p:cNvPr id="56" name="Textfeld 55">
              <a:extLst>
                <a:ext uri="{FF2B5EF4-FFF2-40B4-BE49-F238E27FC236}">
                  <a16:creationId xmlns:a16="http://schemas.microsoft.com/office/drawing/2014/main" xmlns="" id="{86CDA0CF-603C-417B-A77F-27DAF6342185}"/>
                </a:ext>
              </a:extLst>
            </p:cNvPr>
            <p:cNvSpPr txBox="1"/>
            <p:nvPr/>
          </p:nvSpPr>
          <p:spPr>
            <a:xfrm>
              <a:off x="2044569" y="1787363"/>
              <a:ext cx="719960" cy="276999"/>
            </a:xfrm>
            <a:prstGeom prst="rect">
              <a:avLst/>
            </a:prstGeom>
            <a:noFill/>
          </p:spPr>
          <p:txBody>
            <a:bodyPr wrap="square" rtlCol="0">
              <a:spAutoFit/>
            </a:bodyPr>
            <a:lstStyle/>
            <a:p>
              <a:pPr defTabSz="358775"/>
              <a:r>
                <a:rPr lang="de-CH" sz="1200" dirty="0">
                  <a:latin typeface="Arial" panose="020B0604020202020204" pitchFamily="34" charset="0"/>
                  <a:cs typeface="Arial" panose="020B0604020202020204" pitchFamily="34" charset="0"/>
                </a:rPr>
                <a:t>1	 2 </a:t>
              </a:r>
            </a:p>
          </p:txBody>
        </p:sp>
      </p:grpSp>
      <p:grpSp>
        <p:nvGrpSpPr>
          <p:cNvPr id="64" name="Gruppieren 63">
            <a:extLst>
              <a:ext uri="{FF2B5EF4-FFF2-40B4-BE49-F238E27FC236}">
                <a16:creationId xmlns:a16="http://schemas.microsoft.com/office/drawing/2014/main" xmlns="" id="{8088B8CC-BAE2-401C-B451-A1A64DD28D27}"/>
              </a:ext>
            </a:extLst>
          </p:cNvPr>
          <p:cNvGrpSpPr/>
          <p:nvPr/>
        </p:nvGrpSpPr>
        <p:grpSpPr>
          <a:xfrm>
            <a:off x="9899554" y="1409823"/>
            <a:ext cx="966470" cy="708660"/>
            <a:chOff x="0" y="0"/>
            <a:chExt cx="966931" cy="709037"/>
          </a:xfrm>
          <a:effectLst/>
        </p:grpSpPr>
        <p:pic>
          <p:nvPicPr>
            <p:cNvPr id="66" name="Grafik 65" descr="Ein Bild, das Silhouette enthält.&#10;&#10;Automatisch generierte Beschreibung">
              <a:extLst>
                <a:ext uri="{FF2B5EF4-FFF2-40B4-BE49-F238E27FC236}">
                  <a16:creationId xmlns:a16="http://schemas.microsoft.com/office/drawing/2014/main" xmlns="" id="{1EC41991-3176-478B-BFCE-85004FDB83A4}"/>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60622" t="18114" r="557" b="5793"/>
            <a:stretch/>
          </p:blipFill>
          <p:spPr>
            <a:xfrm>
              <a:off x="420061" y="0"/>
              <a:ext cx="546870" cy="709037"/>
            </a:xfrm>
            <a:prstGeom prst="rect">
              <a:avLst/>
            </a:prstGeom>
          </p:spPr>
        </p:pic>
        <p:sp>
          <p:nvSpPr>
            <p:cNvPr id="68" name="Gleichschenkliges Dreieck 67">
              <a:extLst>
                <a:ext uri="{FF2B5EF4-FFF2-40B4-BE49-F238E27FC236}">
                  <a16:creationId xmlns:a16="http://schemas.microsoft.com/office/drawing/2014/main" xmlns="" id="{843BB45F-03D8-465F-A915-0A61E8210E51}"/>
                </a:ext>
              </a:extLst>
            </p:cNvPr>
            <p:cNvSpPr/>
            <p:nvPr/>
          </p:nvSpPr>
          <p:spPr>
            <a:xfrm rot="5400000">
              <a:off x="13427" y="149236"/>
              <a:ext cx="359999" cy="38685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a:p>
          </p:txBody>
        </p:sp>
      </p:grpSp>
      <p:grpSp>
        <p:nvGrpSpPr>
          <p:cNvPr id="38" name="Gruppieren 37">
            <a:extLst>
              <a:ext uri="{FF2B5EF4-FFF2-40B4-BE49-F238E27FC236}">
                <a16:creationId xmlns:a16="http://schemas.microsoft.com/office/drawing/2014/main" xmlns="" id="{CD96AEE5-E00B-487F-8C97-21881E8E9E94}"/>
              </a:ext>
            </a:extLst>
          </p:cNvPr>
          <p:cNvGrpSpPr/>
          <p:nvPr/>
        </p:nvGrpSpPr>
        <p:grpSpPr>
          <a:xfrm>
            <a:off x="1184604" y="1349314"/>
            <a:ext cx="9958045" cy="5019084"/>
            <a:chOff x="1184604" y="1349314"/>
            <a:chExt cx="9958045" cy="5019084"/>
          </a:xfrm>
        </p:grpSpPr>
        <p:grpSp>
          <p:nvGrpSpPr>
            <p:cNvPr id="107" name="Gruppieren 106">
              <a:extLst>
                <a:ext uri="{FF2B5EF4-FFF2-40B4-BE49-F238E27FC236}">
                  <a16:creationId xmlns:a16="http://schemas.microsoft.com/office/drawing/2014/main" xmlns="" id="{B9221823-E54E-4E63-A5DD-36ABECC58DD2}"/>
                </a:ext>
              </a:extLst>
            </p:cNvPr>
            <p:cNvGrpSpPr/>
            <p:nvPr/>
          </p:nvGrpSpPr>
          <p:grpSpPr>
            <a:xfrm>
              <a:off x="1184604" y="5335531"/>
              <a:ext cx="3012905" cy="307777"/>
              <a:chOff x="9010726" y="5267160"/>
              <a:chExt cx="3012905" cy="307777"/>
            </a:xfrm>
          </p:grpSpPr>
          <p:cxnSp>
            <p:nvCxnSpPr>
              <p:cNvPr id="113" name="Gerade Verbindung mit Pfeil 112">
                <a:extLst>
                  <a:ext uri="{FF2B5EF4-FFF2-40B4-BE49-F238E27FC236}">
                    <a16:creationId xmlns:a16="http://schemas.microsoft.com/office/drawing/2014/main" xmlns="" id="{944531CB-902D-43BA-BA4B-9AED262494FA}"/>
                  </a:ext>
                </a:extLst>
              </p:cNvPr>
              <p:cNvCxnSpPr/>
              <p:nvPr/>
            </p:nvCxnSpPr>
            <p:spPr>
              <a:xfrm flipH="1">
                <a:off x="11466347" y="5426829"/>
                <a:ext cx="557284" cy="0"/>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14" name="Textfeld 113">
                <a:extLst>
                  <a:ext uri="{FF2B5EF4-FFF2-40B4-BE49-F238E27FC236}">
                    <a16:creationId xmlns:a16="http://schemas.microsoft.com/office/drawing/2014/main" xmlns="" id="{2A94979C-E8B0-4A13-84FB-699D1487BA19}"/>
                  </a:ext>
                </a:extLst>
              </p:cNvPr>
              <p:cNvSpPr txBox="1"/>
              <p:nvPr/>
            </p:nvSpPr>
            <p:spPr>
              <a:xfrm>
                <a:off x="9010726" y="5267160"/>
                <a:ext cx="2445361"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Höhe bei Leinenwinkel 45°</a:t>
                </a:r>
              </a:p>
            </p:txBody>
          </p:sp>
        </p:grpSp>
        <p:grpSp>
          <p:nvGrpSpPr>
            <p:cNvPr id="37" name="Gruppieren 36">
              <a:extLst>
                <a:ext uri="{FF2B5EF4-FFF2-40B4-BE49-F238E27FC236}">
                  <a16:creationId xmlns:a16="http://schemas.microsoft.com/office/drawing/2014/main" xmlns="" id="{F2D6E68C-1A4F-4183-837E-6FAD934D7FE7}"/>
                </a:ext>
              </a:extLst>
            </p:cNvPr>
            <p:cNvGrpSpPr/>
            <p:nvPr/>
          </p:nvGrpSpPr>
          <p:grpSpPr>
            <a:xfrm>
              <a:off x="1756149" y="1349314"/>
              <a:ext cx="9386500" cy="5019084"/>
              <a:chOff x="1756149" y="1349314"/>
              <a:chExt cx="9386500" cy="5019084"/>
            </a:xfrm>
          </p:grpSpPr>
          <p:sp>
            <p:nvSpPr>
              <p:cNvPr id="110" name="Ellipse 109">
                <a:extLst>
                  <a:ext uri="{FF2B5EF4-FFF2-40B4-BE49-F238E27FC236}">
                    <a16:creationId xmlns:a16="http://schemas.microsoft.com/office/drawing/2014/main" xmlns="" id="{BAE8364A-F0CD-42E0-9E54-8FB2FC167272}"/>
                  </a:ext>
                </a:extLst>
              </p:cNvPr>
              <p:cNvSpPr/>
              <p:nvPr/>
            </p:nvSpPr>
            <p:spPr>
              <a:xfrm>
                <a:off x="6020229" y="3748544"/>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50" name="Gerader Verbinder 49">
                <a:extLst>
                  <a:ext uri="{FF2B5EF4-FFF2-40B4-BE49-F238E27FC236}">
                    <a16:creationId xmlns:a16="http://schemas.microsoft.com/office/drawing/2014/main" xmlns="" id="{CABB191E-3A0D-4D7D-ACF4-0E5BD2C76A29}"/>
                  </a:ext>
                </a:extLst>
              </p:cNvPr>
              <p:cNvCxnSpPr/>
              <p:nvPr/>
            </p:nvCxnSpPr>
            <p:spPr>
              <a:xfrm>
                <a:off x="6158089" y="1349314"/>
                <a:ext cx="25044" cy="4564657"/>
              </a:xfrm>
              <a:prstGeom prst="line">
                <a:avLst/>
              </a:prstGeom>
              <a:ln w="571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xmlns="" id="{AA2AD862-D4FC-4146-951C-CB01C4490056}"/>
                  </a:ext>
                </a:extLst>
              </p:cNvPr>
              <p:cNvCxnSpPr>
                <a:cxnSpLocks/>
              </p:cNvCxnSpPr>
              <p:nvPr/>
            </p:nvCxnSpPr>
            <p:spPr>
              <a:xfrm flipH="1">
                <a:off x="2551245" y="3908016"/>
                <a:ext cx="6708454" cy="18949"/>
              </a:xfrm>
              <a:prstGeom prst="line">
                <a:avLst/>
              </a:prstGeom>
              <a:ln w="571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2" name="Textfeld 51">
                <a:extLst>
                  <a:ext uri="{FF2B5EF4-FFF2-40B4-BE49-F238E27FC236}">
                    <a16:creationId xmlns:a16="http://schemas.microsoft.com/office/drawing/2014/main" xmlns="" id="{E9B0E726-8F49-4448-8C93-BCF6DEA9195B}"/>
                  </a:ext>
                </a:extLst>
              </p:cNvPr>
              <p:cNvSpPr txBox="1"/>
              <p:nvPr/>
            </p:nvSpPr>
            <p:spPr>
              <a:xfrm>
                <a:off x="9352299" y="3754127"/>
                <a:ext cx="1790350"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90</a:t>
                </a:r>
                <a:r>
                  <a:rPr lang="de-CH" sz="1400" b="1" baseline="30000" dirty="0">
                    <a:latin typeface="Arial" panose="020B0604020202020204" pitchFamily="34" charset="0"/>
                    <a:cs typeface="Arial" panose="020B0604020202020204" pitchFamily="34" charset="0"/>
                  </a:rPr>
                  <a:t>o</a:t>
                </a:r>
                <a:r>
                  <a:rPr lang="de-CH" sz="1400" b="1" dirty="0">
                    <a:latin typeface="Arial" panose="020B0604020202020204" pitchFamily="34" charset="0"/>
                    <a:cs typeface="Arial" panose="020B0604020202020204" pitchFamily="34" charset="0"/>
                  </a:rPr>
                  <a:t> Wingover Linie</a:t>
                </a:r>
              </a:p>
            </p:txBody>
          </p:sp>
          <p:sp>
            <p:nvSpPr>
              <p:cNvPr id="53" name="Pfeil nach rechts 60">
                <a:extLst>
                  <a:ext uri="{FF2B5EF4-FFF2-40B4-BE49-F238E27FC236}">
                    <a16:creationId xmlns:a16="http://schemas.microsoft.com/office/drawing/2014/main" xmlns="" id="{185A1F49-D55A-47DF-B615-E8DECFDBCA0B}"/>
                  </a:ext>
                </a:extLst>
              </p:cNvPr>
              <p:cNvSpPr/>
              <p:nvPr/>
            </p:nvSpPr>
            <p:spPr>
              <a:xfrm rot="5400000" flipH="1">
                <a:off x="5953343" y="1624759"/>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8" name="Bogen 57">
                <a:extLst>
                  <a:ext uri="{FF2B5EF4-FFF2-40B4-BE49-F238E27FC236}">
                    <a16:creationId xmlns:a16="http://schemas.microsoft.com/office/drawing/2014/main" xmlns="" id="{3C65FC23-B4B8-4EAE-8FC8-45F413E45550}"/>
                  </a:ext>
                </a:extLst>
              </p:cNvPr>
              <p:cNvSpPr/>
              <p:nvPr/>
            </p:nvSpPr>
            <p:spPr>
              <a:xfrm rot="2123243" flipV="1">
                <a:off x="6131520" y="3149402"/>
                <a:ext cx="2238634" cy="2034035"/>
              </a:xfrm>
              <a:prstGeom prst="arc">
                <a:avLst>
                  <a:gd name="adj1" fmla="val 1654426"/>
                  <a:gd name="adj2" fmla="val 12434202"/>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59" name="Textfeld 58">
                <a:extLst>
                  <a:ext uri="{FF2B5EF4-FFF2-40B4-BE49-F238E27FC236}">
                    <a16:creationId xmlns:a16="http://schemas.microsoft.com/office/drawing/2014/main" xmlns="" id="{64AED7DF-7878-4C83-A38F-47672D66C1F5}"/>
                  </a:ext>
                </a:extLst>
              </p:cNvPr>
              <p:cNvSpPr txBox="1"/>
              <p:nvPr/>
            </p:nvSpPr>
            <p:spPr>
              <a:xfrm>
                <a:off x="5224826" y="5937100"/>
                <a:ext cx="1916613" cy="307777"/>
              </a:xfrm>
              <a:prstGeom prst="rect">
                <a:avLst/>
              </a:prstGeom>
              <a:noFill/>
            </p:spPr>
            <p:txBody>
              <a:bodyPr wrap="square" rtlCol="0">
                <a:spAutoFit/>
              </a:bodyPr>
              <a:lstStyle/>
              <a:p>
                <a:pPr algn="ctr"/>
                <a:r>
                  <a:rPr lang="de-CH" sz="1400" b="1" dirty="0">
                    <a:latin typeface="Arial" panose="020B0604020202020204" pitchFamily="34" charset="0"/>
                    <a:cs typeface="Arial" panose="020B0604020202020204" pitchFamily="34" charset="0"/>
                  </a:rPr>
                  <a:t>Wingover Linie</a:t>
                </a:r>
              </a:p>
            </p:txBody>
          </p:sp>
          <p:grpSp>
            <p:nvGrpSpPr>
              <p:cNvPr id="60" name="Gruppieren 59">
                <a:extLst>
                  <a:ext uri="{FF2B5EF4-FFF2-40B4-BE49-F238E27FC236}">
                    <a16:creationId xmlns:a16="http://schemas.microsoft.com/office/drawing/2014/main" xmlns="" id="{4234E09C-3182-4658-94E2-85557F274CD3}"/>
                  </a:ext>
                </a:extLst>
              </p:cNvPr>
              <p:cNvGrpSpPr/>
              <p:nvPr/>
            </p:nvGrpSpPr>
            <p:grpSpPr>
              <a:xfrm>
                <a:off x="3700806" y="2684477"/>
                <a:ext cx="4959177" cy="2493473"/>
                <a:chOff x="3700806" y="2684477"/>
                <a:chExt cx="4959177" cy="2493473"/>
              </a:xfrm>
            </p:grpSpPr>
            <p:sp>
              <p:nvSpPr>
                <p:cNvPr id="121" name="Ellipse 120">
                  <a:extLst>
                    <a:ext uri="{FF2B5EF4-FFF2-40B4-BE49-F238E27FC236}">
                      <a16:creationId xmlns:a16="http://schemas.microsoft.com/office/drawing/2014/main" xmlns="" id="{E13B6C9F-F3A0-4DFD-9FE9-82176443DFCD}"/>
                    </a:ext>
                  </a:extLst>
                </p:cNvPr>
                <p:cNvSpPr/>
                <p:nvPr/>
              </p:nvSpPr>
              <p:spPr>
                <a:xfrm>
                  <a:off x="6182430" y="2684477"/>
                  <a:ext cx="2477553" cy="2477553"/>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22" name="Ellipse 121">
                  <a:extLst>
                    <a:ext uri="{FF2B5EF4-FFF2-40B4-BE49-F238E27FC236}">
                      <a16:creationId xmlns:a16="http://schemas.microsoft.com/office/drawing/2014/main" xmlns="" id="{9398AD2C-A580-4F0F-993D-A0482ACFFCED}"/>
                    </a:ext>
                  </a:extLst>
                </p:cNvPr>
                <p:cNvSpPr/>
                <p:nvPr/>
              </p:nvSpPr>
              <p:spPr>
                <a:xfrm>
                  <a:off x="3700806" y="2700397"/>
                  <a:ext cx="2477553" cy="2477553"/>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61" name="Pfeil nach rechts 91">
                <a:extLst>
                  <a:ext uri="{FF2B5EF4-FFF2-40B4-BE49-F238E27FC236}">
                    <a16:creationId xmlns:a16="http://schemas.microsoft.com/office/drawing/2014/main" xmlns="" id="{3A2BE1FC-2C1A-4BF6-94FD-0A5085C5ECB5}"/>
                  </a:ext>
                </a:extLst>
              </p:cNvPr>
              <p:cNvSpPr/>
              <p:nvPr/>
            </p:nvSpPr>
            <p:spPr>
              <a:xfrm rot="5400000" flipH="1">
                <a:off x="5963450" y="5577923"/>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5" name="Bogen 64">
                <a:extLst>
                  <a:ext uri="{FF2B5EF4-FFF2-40B4-BE49-F238E27FC236}">
                    <a16:creationId xmlns:a16="http://schemas.microsoft.com/office/drawing/2014/main" xmlns="" id="{EFC02D28-AA17-44F5-AF54-F3256FC2A053}"/>
                  </a:ext>
                </a:extLst>
              </p:cNvPr>
              <p:cNvSpPr/>
              <p:nvPr/>
            </p:nvSpPr>
            <p:spPr>
              <a:xfrm>
                <a:off x="5833890" y="3073742"/>
                <a:ext cx="2504120" cy="2550261"/>
              </a:xfrm>
              <a:prstGeom prst="arc">
                <a:avLst>
                  <a:gd name="adj1" fmla="val 21465420"/>
                  <a:gd name="adj2" fmla="val 10289312"/>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67" name="Bogen 66">
                <a:extLst>
                  <a:ext uri="{FF2B5EF4-FFF2-40B4-BE49-F238E27FC236}">
                    <a16:creationId xmlns:a16="http://schemas.microsoft.com/office/drawing/2014/main" xmlns="" id="{B3AEAE80-CA62-4F34-B7BA-AC7CD976CCDB}"/>
                  </a:ext>
                </a:extLst>
              </p:cNvPr>
              <p:cNvSpPr/>
              <p:nvPr/>
            </p:nvSpPr>
            <p:spPr>
              <a:xfrm flipV="1">
                <a:off x="3155533" y="2625848"/>
                <a:ext cx="2545953" cy="2111720"/>
              </a:xfrm>
              <a:prstGeom prst="arc">
                <a:avLst>
                  <a:gd name="adj1" fmla="val 490673"/>
                  <a:gd name="adj2" fmla="val 11100419"/>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69" name="Gerader Verbinder 68">
                <a:extLst>
                  <a:ext uri="{FF2B5EF4-FFF2-40B4-BE49-F238E27FC236}">
                    <a16:creationId xmlns:a16="http://schemas.microsoft.com/office/drawing/2014/main" xmlns="" id="{DA039EC6-AADB-40FF-B921-D2460436B935}"/>
                  </a:ext>
                </a:extLst>
              </p:cNvPr>
              <p:cNvCxnSpPr>
                <a:cxnSpLocks/>
                <a:stCxn id="67" idx="0"/>
                <a:endCxn id="65" idx="2"/>
              </p:cNvCxnSpPr>
              <p:nvPr/>
            </p:nvCxnSpPr>
            <p:spPr>
              <a:xfrm>
                <a:off x="5682799" y="3501456"/>
                <a:ext cx="164394" cy="1032803"/>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1" name="Bogen 70">
                <a:extLst>
                  <a:ext uri="{FF2B5EF4-FFF2-40B4-BE49-F238E27FC236}">
                    <a16:creationId xmlns:a16="http://schemas.microsoft.com/office/drawing/2014/main" xmlns="" id="{F9AD8371-67DF-4F06-8021-40C6B9F6BA94}"/>
                  </a:ext>
                </a:extLst>
              </p:cNvPr>
              <p:cNvSpPr/>
              <p:nvPr/>
            </p:nvSpPr>
            <p:spPr>
              <a:xfrm rot="21439293">
                <a:off x="3167108" y="2666248"/>
                <a:ext cx="2544912" cy="2281719"/>
              </a:xfrm>
              <a:prstGeom prst="arc">
                <a:avLst>
                  <a:gd name="adj1" fmla="val 526025"/>
                  <a:gd name="adj2" fmla="val 10992063"/>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73" name="Gerader Verbinder 72">
                <a:extLst>
                  <a:ext uri="{FF2B5EF4-FFF2-40B4-BE49-F238E27FC236}">
                    <a16:creationId xmlns:a16="http://schemas.microsoft.com/office/drawing/2014/main" xmlns="" id="{9F905E77-6CDF-4CAC-9010-FA96196385A9}"/>
                  </a:ext>
                </a:extLst>
              </p:cNvPr>
              <p:cNvCxnSpPr>
                <a:cxnSpLocks/>
                <a:stCxn id="74" idx="2"/>
                <a:endCxn id="71" idx="0"/>
              </p:cNvCxnSpPr>
              <p:nvPr/>
            </p:nvCxnSpPr>
            <p:spPr>
              <a:xfrm flipH="1">
                <a:off x="5701272" y="3304003"/>
                <a:ext cx="194164" cy="637688"/>
              </a:xfrm>
              <a:prstGeom prst="line">
                <a:avLst/>
              </a:prstGeom>
              <a:ln w="76200">
                <a:solidFill>
                  <a:srgbClr val="00B0F0"/>
                </a:solidFill>
                <a:prstDash val="solid"/>
              </a:ln>
            </p:spPr>
            <p:style>
              <a:lnRef idx="1">
                <a:schemeClr val="accent1"/>
              </a:lnRef>
              <a:fillRef idx="0">
                <a:schemeClr val="accent1"/>
              </a:fillRef>
              <a:effectRef idx="0">
                <a:schemeClr val="accent1"/>
              </a:effectRef>
              <a:fontRef idx="minor">
                <a:schemeClr val="tx1"/>
              </a:fontRef>
            </p:style>
          </p:cxnSp>
          <p:sp>
            <p:nvSpPr>
              <p:cNvPr id="74" name="Bogen 73">
                <a:extLst>
                  <a:ext uri="{FF2B5EF4-FFF2-40B4-BE49-F238E27FC236}">
                    <a16:creationId xmlns:a16="http://schemas.microsoft.com/office/drawing/2014/main" xmlns="" id="{029F6519-73B9-4B43-85B4-F7CC08CD8332}"/>
                  </a:ext>
                </a:extLst>
              </p:cNvPr>
              <p:cNvSpPr/>
              <p:nvPr/>
            </p:nvSpPr>
            <p:spPr>
              <a:xfrm flipV="1">
                <a:off x="5867412" y="2417365"/>
                <a:ext cx="2475198" cy="2249211"/>
              </a:xfrm>
              <a:prstGeom prst="arc">
                <a:avLst>
                  <a:gd name="adj1" fmla="val 8019"/>
                  <a:gd name="adj2" fmla="val 10132199"/>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75" name="Bogen 74">
                <a:extLst>
                  <a:ext uri="{FF2B5EF4-FFF2-40B4-BE49-F238E27FC236}">
                    <a16:creationId xmlns:a16="http://schemas.microsoft.com/office/drawing/2014/main" xmlns="" id="{DD4386F1-2C62-49F7-A308-9AF3CDC7B8D7}"/>
                  </a:ext>
                </a:extLst>
              </p:cNvPr>
              <p:cNvSpPr/>
              <p:nvPr/>
            </p:nvSpPr>
            <p:spPr>
              <a:xfrm flipH="1">
                <a:off x="5869064" y="2509512"/>
                <a:ext cx="2475198" cy="2249211"/>
              </a:xfrm>
              <a:prstGeom prst="arc">
                <a:avLst>
                  <a:gd name="adj1" fmla="val 189830"/>
                  <a:gd name="adj2" fmla="val 11081376"/>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77" name="Bogen 76">
                <a:extLst>
                  <a:ext uri="{FF2B5EF4-FFF2-40B4-BE49-F238E27FC236}">
                    <a16:creationId xmlns:a16="http://schemas.microsoft.com/office/drawing/2014/main" xmlns="" id="{006FD5A8-3C45-42F2-BF9F-998FD3C1103E}"/>
                  </a:ext>
                </a:extLst>
              </p:cNvPr>
              <p:cNvSpPr/>
              <p:nvPr/>
            </p:nvSpPr>
            <p:spPr>
              <a:xfrm flipH="1" flipV="1">
                <a:off x="3396965" y="2489999"/>
                <a:ext cx="2485421" cy="2249211"/>
              </a:xfrm>
              <a:prstGeom prst="arc">
                <a:avLst>
                  <a:gd name="adj1" fmla="val 11623762"/>
                  <a:gd name="adj2" fmla="val 11081376"/>
                </a:avLst>
              </a:pr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78" name="Ellipse 77">
                <a:extLst>
                  <a:ext uri="{FF2B5EF4-FFF2-40B4-BE49-F238E27FC236}">
                    <a16:creationId xmlns:a16="http://schemas.microsoft.com/office/drawing/2014/main" xmlns="" id="{F8F175E2-D800-4315-A067-F10E6BBA15E4}"/>
                  </a:ext>
                </a:extLst>
              </p:cNvPr>
              <p:cNvSpPr/>
              <p:nvPr/>
            </p:nvSpPr>
            <p:spPr>
              <a:xfrm>
                <a:off x="3668997" y="1461394"/>
                <a:ext cx="4984560" cy="4907004"/>
              </a:xfrm>
              <a:prstGeom prst="ellipse">
                <a:avLst/>
              </a:prstGeom>
              <a:noFill/>
              <a:ln w="1905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9" name="Ellipse 108">
                <a:extLst>
                  <a:ext uri="{FF2B5EF4-FFF2-40B4-BE49-F238E27FC236}">
                    <a16:creationId xmlns:a16="http://schemas.microsoft.com/office/drawing/2014/main" xmlns="" id="{FFE06895-853E-4BBA-88BC-17560EC137AA}"/>
                  </a:ext>
                </a:extLst>
              </p:cNvPr>
              <p:cNvSpPr/>
              <p:nvPr/>
            </p:nvSpPr>
            <p:spPr>
              <a:xfrm>
                <a:off x="6057785" y="3783301"/>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7" name="Sprechblase: rechteckig 126">
                <a:extLst>
                  <a:ext uri="{FF2B5EF4-FFF2-40B4-BE49-F238E27FC236}">
                    <a16:creationId xmlns:a16="http://schemas.microsoft.com/office/drawing/2014/main" xmlns="" id="{733272B0-C63A-4D08-B4E1-DB271AE665C3}"/>
                  </a:ext>
                </a:extLst>
              </p:cNvPr>
              <p:cNvSpPr/>
              <p:nvPr/>
            </p:nvSpPr>
            <p:spPr>
              <a:xfrm>
                <a:off x="1756149" y="4115362"/>
                <a:ext cx="785248" cy="360000"/>
              </a:xfrm>
              <a:prstGeom prst="wedgeRectCallout">
                <a:avLst>
                  <a:gd name="adj1" fmla="val 132186"/>
                  <a:gd name="adj2" fmla="val -7131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Unter 45</a:t>
                </a:r>
                <a:r>
                  <a:rPr lang="de-CH" sz="1000" baseline="30000" dirty="0">
                    <a:solidFill>
                      <a:schemeClr val="tx1"/>
                    </a:solidFill>
                    <a:latin typeface="Arial" panose="020B0604020202020204" pitchFamily="34" charset="0"/>
                    <a:cs typeface="Arial" panose="020B0604020202020204" pitchFamily="34" charset="0"/>
                  </a:rPr>
                  <a:t>o</a:t>
                </a:r>
              </a:p>
            </p:txBody>
          </p:sp>
          <p:sp>
            <p:nvSpPr>
              <p:cNvPr id="128" name="Sprechblase: rechteckig 127">
                <a:extLst>
                  <a:ext uri="{FF2B5EF4-FFF2-40B4-BE49-F238E27FC236}">
                    <a16:creationId xmlns:a16="http://schemas.microsoft.com/office/drawing/2014/main" xmlns="" id="{2754DDCB-FD2A-4B7C-8E2B-CB01572D2C85}"/>
                  </a:ext>
                </a:extLst>
              </p:cNvPr>
              <p:cNvSpPr/>
              <p:nvPr/>
            </p:nvSpPr>
            <p:spPr>
              <a:xfrm>
                <a:off x="8774397" y="4676231"/>
                <a:ext cx="785248" cy="360000"/>
              </a:xfrm>
              <a:prstGeom prst="wedgeRectCallout">
                <a:avLst>
                  <a:gd name="adj1" fmla="val -109553"/>
                  <a:gd name="adj2" fmla="val -7774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über 45</a:t>
                </a:r>
                <a:r>
                  <a:rPr lang="de-CH" sz="1000" baseline="30000" dirty="0">
                    <a:solidFill>
                      <a:schemeClr val="tx1"/>
                    </a:solidFill>
                    <a:latin typeface="Arial" panose="020B0604020202020204" pitchFamily="34" charset="0"/>
                    <a:cs typeface="Arial" panose="020B0604020202020204" pitchFamily="34" charset="0"/>
                  </a:rPr>
                  <a:t>o</a:t>
                </a:r>
              </a:p>
            </p:txBody>
          </p:sp>
          <p:sp>
            <p:nvSpPr>
              <p:cNvPr id="129" name="Sprechblase: rechteckig 128">
                <a:extLst>
                  <a:ext uri="{FF2B5EF4-FFF2-40B4-BE49-F238E27FC236}">
                    <a16:creationId xmlns:a16="http://schemas.microsoft.com/office/drawing/2014/main" xmlns="" id="{605FE17B-1F6B-47A9-8C4E-957100A54E3F}"/>
                  </a:ext>
                </a:extLst>
              </p:cNvPr>
              <p:cNvSpPr/>
              <p:nvPr/>
            </p:nvSpPr>
            <p:spPr>
              <a:xfrm>
                <a:off x="9220911" y="3240853"/>
                <a:ext cx="785248" cy="360000"/>
              </a:xfrm>
              <a:prstGeom prst="wedgeRectCallout">
                <a:avLst>
                  <a:gd name="adj1" fmla="val -162617"/>
                  <a:gd name="adj2" fmla="val -58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über 45</a:t>
                </a:r>
                <a:r>
                  <a:rPr lang="de-CH" sz="1000" baseline="30000" dirty="0">
                    <a:solidFill>
                      <a:schemeClr val="tx1"/>
                    </a:solidFill>
                    <a:latin typeface="Arial" panose="020B0604020202020204" pitchFamily="34" charset="0"/>
                    <a:cs typeface="Arial" panose="020B0604020202020204" pitchFamily="34" charset="0"/>
                  </a:rPr>
                  <a:t>o</a:t>
                </a:r>
              </a:p>
            </p:txBody>
          </p:sp>
          <p:sp>
            <p:nvSpPr>
              <p:cNvPr id="130" name="Sprechblase: rechteckig 129">
                <a:extLst>
                  <a:ext uri="{FF2B5EF4-FFF2-40B4-BE49-F238E27FC236}">
                    <a16:creationId xmlns:a16="http://schemas.microsoft.com/office/drawing/2014/main" xmlns="" id="{E5323E16-3AA6-41B8-8BB8-A4C80ECDAF6B}"/>
                  </a:ext>
                </a:extLst>
              </p:cNvPr>
              <p:cNvSpPr/>
              <p:nvPr/>
            </p:nvSpPr>
            <p:spPr>
              <a:xfrm>
                <a:off x="8046071" y="1816958"/>
                <a:ext cx="985744" cy="360000"/>
              </a:xfrm>
              <a:prstGeom prst="wedgeRectCallout">
                <a:avLst>
                  <a:gd name="adj1" fmla="val -147877"/>
                  <a:gd name="adj2" fmla="val 11516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Nach rechts versetzt</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131" name="Sprechblase: rechteckig 130">
                <a:extLst>
                  <a:ext uri="{FF2B5EF4-FFF2-40B4-BE49-F238E27FC236}">
                    <a16:creationId xmlns:a16="http://schemas.microsoft.com/office/drawing/2014/main" xmlns="" id="{6D8C77A0-DAB8-441B-8226-988C0714455C}"/>
                  </a:ext>
                </a:extLst>
              </p:cNvPr>
              <p:cNvSpPr/>
              <p:nvPr/>
            </p:nvSpPr>
            <p:spPr>
              <a:xfrm>
                <a:off x="8773312" y="5308064"/>
                <a:ext cx="1253836" cy="360000"/>
              </a:xfrm>
              <a:prstGeom prst="wedgeRectCallout">
                <a:avLst>
                  <a:gd name="adj1" fmla="val -117353"/>
                  <a:gd name="adj2" fmla="val -5524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Nicht 90</a:t>
                </a:r>
                <a:r>
                  <a:rPr lang="de-CH" sz="1000" baseline="30000" dirty="0">
                    <a:solidFill>
                      <a:schemeClr val="tx1"/>
                    </a:solidFill>
                    <a:latin typeface="Arial" panose="020B0604020202020204" pitchFamily="34" charset="0"/>
                    <a:cs typeface="Arial" panose="020B0604020202020204" pitchFamily="34" charset="0"/>
                  </a:rPr>
                  <a:t>o</a:t>
                </a:r>
                <a:r>
                  <a:rPr lang="de-CH" sz="1000" dirty="0">
                    <a:solidFill>
                      <a:schemeClr val="tx1"/>
                    </a:solidFill>
                    <a:latin typeface="Arial" panose="020B0604020202020204" pitchFamily="34" charset="0"/>
                    <a:cs typeface="Arial" panose="020B0604020202020204" pitchFamily="34" charset="0"/>
                  </a:rPr>
                  <a:t> Wingover Linie</a:t>
                </a:r>
              </a:p>
            </p:txBody>
          </p:sp>
          <p:sp>
            <p:nvSpPr>
              <p:cNvPr id="132" name="Sprechblase: rechteckig 131">
                <a:extLst>
                  <a:ext uri="{FF2B5EF4-FFF2-40B4-BE49-F238E27FC236}">
                    <a16:creationId xmlns:a16="http://schemas.microsoft.com/office/drawing/2014/main" xmlns="" id="{DFC97B51-2183-4494-9B87-45367ABFB73E}"/>
                  </a:ext>
                </a:extLst>
              </p:cNvPr>
              <p:cNvSpPr/>
              <p:nvPr/>
            </p:nvSpPr>
            <p:spPr>
              <a:xfrm>
                <a:off x="3116464" y="1875764"/>
                <a:ext cx="985744" cy="360000"/>
              </a:xfrm>
              <a:prstGeom prst="wedgeRectCallout">
                <a:avLst>
                  <a:gd name="adj1" fmla="val 124539"/>
                  <a:gd name="adj2" fmla="val 1215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Nach rechts versetzt</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133" name="Sprechblase: rechteckig 132">
                <a:extLst>
                  <a:ext uri="{FF2B5EF4-FFF2-40B4-BE49-F238E27FC236}">
                    <a16:creationId xmlns:a16="http://schemas.microsoft.com/office/drawing/2014/main" xmlns="" id="{8E6F14E6-885F-47A7-8A90-4D7D17BA4BA8}"/>
                  </a:ext>
                </a:extLst>
              </p:cNvPr>
              <p:cNvSpPr/>
              <p:nvPr/>
            </p:nvSpPr>
            <p:spPr>
              <a:xfrm>
                <a:off x="4369092" y="3243733"/>
                <a:ext cx="985744" cy="360000"/>
              </a:xfrm>
              <a:prstGeom prst="wedgeRectCallout">
                <a:avLst>
                  <a:gd name="adj1" fmla="val 88139"/>
                  <a:gd name="adj2" fmla="val 11195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versetzt</a:t>
                </a:r>
                <a:endParaRPr lang="de-CH" sz="1000" baseline="30000" dirty="0">
                  <a:solidFill>
                    <a:schemeClr val="tx1"/>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302202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838200" y="6356350"/>
            <a:ext cx="1604058" cy="365125"/>
          </a:xfrm>
        </p:spPr>
        <p:txBody>
          <a:bodyPr/>
          <a:lstStyle/>
          <a:p>
            <a:r>
              <a:rPr lang="de-DE" smtClean="0">
                <a:solidFill>
                  <a:schemeClr val="tx1">
                    <a:lumMod val="50000"/>
                    <a:lumOff val="50000"/>
                  </a:schemeClr>
                </a:solidFill>
              </a:rPr>
              <a:t>2. Dezember 2019</a:t>
            </a:r>
            <a:endParaRPr lang="de-CH" dirty="0">
              <a:solidFill>
                <a:schemeClr val="tx1">
                  <a:lumMod val="50000"/>
                  <a:lumOff val="50000"/>
                </a:schemeClr>
              </a:solidFill>
            </a:endParaRPr>
          </a:p>
        </p:txBody>
      </p:sp>
      <p:sp>
        <p:nvSpPr>
          <p:cNvPr id="5" name="Fußzeilenplatzhalter 4"/>
          <p:cNvSpPr>
            <a:spLocks noGrp="1"/>
          </p:cNvSpPr>
          <p:nvPr>
            <p:ph type="ftr" sz="quarter" idx="11"/>
          </p:nvPr>
        </p:nvSpPr>
        <p:spPr>
          <a:xfrm>
            <a:off x="5175529" y="6364211"/>
            <a:ext cx="1822579" cy="365125"/>
          </a:xfrm>
        </p:spPr>
        <p:txBody>
          <a:bodyPr/>
          <a:lstStyle/>
          <a:p>
            <a:r>
              <a:rPr lang="de-DE" dirty="0"/>
              <a:t>Empfehlungen für PR F2B</a:t>
            </a:r>
            <a:endParaRPr lang="de-CH" dirty="0">
              <a:solidFill>
                <a:schemeClr val="tx1">
                  <a:lumMod val="50000"/>
                  <a:lumOff val="50000"/>
                </a:schemeClr>
              </a:solidFill>
            </a:endParaRPr>
          </a:p>
        </p:txBody>
      </p:sp>
      <p:sp>
        <p:nvSpPr>
          <p:cNvPr id="6" name="Foliennummernplatzhalter 5"/>
          <p:cNvSpPr>
            <a:spLocks noGrp="1"/>
          </p:cNvSpPr>
          <p:nvPr>
            <p:ph type="sldNum" sz="quarter" idx="12"/>
          </p:nvPr>
        </p:nvSpPr>
        <p:spPr>
          <a:xfrm>
            <a:off x="10903352" y="6356350"/>
            <a:ext cx="450448" cy="365125"/>
          </a:xfrm>
        </p:spPr>
        <p:txBody>
          <a:bodyPr/>
          <a:lstStyle/>
          <a:p>
            <a:fld id="{B4A00A18-D286-4678-8428-61D7CDEC32E1}" type="slidenum">
              <a:rPr lang="de-CH" smtClean="0">
                <a:solidFill>
                  <a:schemeClr val="tx1">
                    <a:lumMod val="50000"/>
                    <a:lumOff val="50000"/>
                  </a:schemeClr>
                </a:solidFill>
              </a:rPr>
              <a:t>47</a:t>
            </a:fld>
            <a:endParaRPr lang="de-CH" dirty="0">
              <a:solidFill>
                <a:schemeClr val="tx1">
                  <a:lumMod val="50000"/>
                  <a:lumOff val="50000"/>
                </a:schemeClr>
              </a:solidFill>
            </a:endParaRPr>
          </a:p>
        </p:txBody>
      </p:sp>
      <p:sp>
        <p:nvSpPr>
          <p:cNvPr id="11" name="Textfeld 10"/>
          <p:cNvSpPr txBox="1"/>
          <p:nvPr/>
        </p:nvSpPr>
        <p:spPr>
          <a:xfrm>
            <a:off x="9566786" y="163259"/>
            <a:ext cx="2625214" cy="707886"/>
          </a:xfrm>
          <a:prstGeom prst="rect">
            <a:avLst/>
          </a:prstGeom>
          <a:noFill/>
        </p:spPr>
        <p:txBody>
          <a:bodyPr wrap="square" rtlCol="0">
            <a:spAutoFit/>
          </a:bodyPr>
          <a:lstStyle/>
          <a:p>
            <a:pPr algn="ctr"/>
            <a:r>
              <a:rPr lang="en-US" sz="2400" b="1" dirty="0" err="1" smtClean="0"/>
              <a:t>Kleeblatt</a:t>
            </a:r>
            <a:r>
              <a:rPr lang="en-US" sz="2400" b="1" dirty="0"/>
              <a:t> </a:t>
            </a:r>
            <a:endParaRPr lang="en-US" sz="2400" b="1" dirty="0" smtClean="0"/>
          </a:p>
          <a:p>
            <a:pPr algn="ctr"/>
            <a:r>
              <a:rPr lang="en-US" sz="1600" b="1" dirty="0" err="1" smtClean="0"/>
              <a:t>Aus</a:t>
            </a:r>
            <a:r>
              <a:rPr lang="en-US" sz="1600" b="1" dirty="0" smtClean="0"/>
              <a:t> </a:t>
            </a:r>
            <a:r>
              <a:rPr lang="en-US" sz="1600" b="1" dirty="0" err="1"/>
              <a:t>Sicht</a:t>
            </a:r>
            <a:r>
              <a:rPr lang="en-US" sz="1600" b="1" dirty="0"/>
              <a:t> des </a:t>
            </a:r>
            <a:r>
              <a:rPr lang="en-US" sz="1600" b="1" dirty="0" smtClean="0"/>
              <a:t>PR</a:t>
            </a:r>
            <a:endParaRPr lang="de-CH" sz="1600" dirty="0"/>
          </a:p>
        </p:txBody>
      </p:sp>
      <p:sp>
        <p:nvSpPr>
          <p:cNvPr id="7" name="Textfeld 6"/>
          <p:cNvSpPr txBox="1"/>
          <p:nvPr/>
        </p:nvSpPr>
        <p:spPr>
          <a:xfrm>
            <a:off x="3693919" y="1598042"/>
            <a:ext cx="1419225" cy="646331"/>
          </a:xfrm>
          <a:prstGeom prst="rect">
            <a:avLst/>
          </a:prstGeom>
          <a:noFill/>
        </p:spPr>
        <p:txBody>
          <a:bodyPr wrap="square" rtlCol="0">
            <a:spAutoFit/>
          </a:bodyPr>
          <a:lstStyle/>
          <a:p>
            <a:pPr algn="ctr"/>
            <a:r>
              <a:rPr lang="de-CH" dirty="0"/>
              <a:t>38° Leinenwinkel</a:t>
            </a:r>
          </a:p>
        </p:txBody>
      </p:sp>
      <p:sp>
        <p:nvSpPr>
          <p:cNvPr id="9" name="Textfeld 8"/>
          <p:cNvSpPr txBox="1"/>
          <p:nvPr/>
        </p:nvSpPr>
        <p:spPr>
          <a:xfrm>
            <a:off x="7166611" y="1558246"/>
            <a:ext cx="1419225" cy="646331"/>
          </a:xfrm>
          <a:prstGeom prst="rect">
            <a:avLst/>
          </a:prstGeom>
          <a:noFill/>
        </p:spPr>
        <p:txBody>
          <a:bodyPr wrap="square" rtlCol="0">
            <a:spAutoFit/>
          </a:bodyPr>
          <a:lstStyle/>
          <a:p>
            <a:pPr algn="ctr"/>
            <a:r>
              <a:rPr lang="de-CH" dirty="0"/>
              <a:t>38° Leinenwinkel</a:t>
            </a:r>
          </a:p>
        </p:txBody>
      </p:sp>
      <p:sp>
        <p:nvSpPr>
          <p:cNvPr id="10" name="Textfeld 9"/>
          <p:cNvSpPr txBox="1"/>
          <p:nvPr/>
        </p:nvSpPr>
        <p:spPr>
          <a:xfrm>
            <a:off x="4663648" y="5940460"/>
            <a:ext cx="2908652" cy="369332"/>
          </a:xfrm>
          <a:prstGeom prst="rect">
            <a:avLst/>
          </a:prstGeom>
          <a:noFill/>
        </p:spPr>
        <p:txBody>
          <a:bodyPr wrap="square" rtlCol="0">
            <a:spAutoFit/>
          </a:bodyPr>
          <a:lstStyle/>
          <a:p>
            <a:pPr algn="ctr"/>
            <a:r>
              <a:rPr lang="de-CH" dirty="0"/>
              <a:t>Mittellinie (Wingover Linie)</a:t>
            </a:r>
          </a:p>
        </p:txBody>
      </p:sp>
      <p:sp>
        <p:nvSpPr>
          <p:cNvPr id="2" name="Pfeil nach unten 1"/>
          <p:cNvSpPr/>
          <p:nvPr/>
        </p:nvSpPr>
        <p:spPr>
          <a:xfrm>
            <a:off x="7750494" y="2247308"/>
            <a:ext cx="365760" cy="5263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3" name="Pfeil nach unten 12"/>
          <p:cNvSpPr/>
          <p:nvPr/>
        </p:nvSpPr>
        <p:spPr>
          <a:xfrm>
            <a:off x="4063488" y="2244373"/>
            <a:ext cx="365760" cy="5263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8" name="Gruppieren 7">
            <a:extLst>
              <a:ext uri="{FF2B5EF4-FFF2-40B4-BE49-F238E27FC236}">
                <a16:creationId xmlns:a16="http://schemas.microsoft.com/office/drawing/2014/main" xmlns="" id="{02A4157B-DD1C-4416-9156-6AD4A47801AB}"/>
              </a:ext>
            </a:extLst>
          </p:cNvPr>
          <p:cNvGrpSpPr/>
          <p:nvPr/>
        </p:nvGrpSpPr>
        <p:grpSpPr>
          <a:xfrm>
            <a:off x="1553378" y="624924"/>
            <a:ext cx="9066882" cy="8542237"/>
            <a:chOff x="1553378" y="624924"/>
            <a:chExt cx="9066882" cy="8542237"/>
          </a:xfrm>
        </p:grpSpPr>
        <p:cxnSp>
          <p:nvCxnSpPr>
            <p:cNvPr id="14" name="Gerader Verbinder 13">
              <a:extLst>
                <a:ext uri="{FF2B5EF4-FFF2-40B4-BE49-F238E27FC236}">
                  <a16:creationId xmlns:a16="http://schemas.microsoft.com/office/drawing/2014/main" xmlns="" id="{17E3B70F-13AE-487F-B422-16B167255BF5}"/>
                </a:ext>
              </a:extLst>
            </p:cNvPr>
            <p:cNvCxnSpPr/>
            <p:nvPr/>
          </p:nvCxnSpPr>
          <p:spPr>
            <a:xfrm>
              <a:off x="1553378" y="4935313"/>
              <a:ext cx="9066882" cy="0"/>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xmlns="" id="{25B98F02-5CB0-4271-B1DF-437FDADCE7C7}"/>
                </a:ext>
              </a:extLst>
            </p:cNvPr>
            <p:cNvCxnSpPr>
              <a:cxnSpLocks/>
            </p:cNvCxnSpPr>
            <p:nvPr/>
          </p:nvCxnSpPr>
          <p:spPr>
            <a:xfrm>
              <a:off x="6110999" y="624924"/>
              <a:ext cx="0" cy="5421682"/>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3" name="Bogen 2">
              <a:extLst>
                <a:ext uri="{FF2B5EF4-FFF2-40B4-BE49-F238E27FC236}">
                  <a16:creationId xmlns:a16="http://schemas.microsoft.com/office/drawing/2014/main" xmlns="" id="{19733964-A9C7-4A16-A851-19B00FAFF973}"/>
                </a:ext>
              </a:extLst>
            </p:cNvPr>
            <p:cNvSpPr/>
            <p:nvPr/>
          </p:nvSpPr>
          <p:spPr>
            <a:xfrm>
              <a:off x="1851949" y="857694"/>
              <a:ext cx="8495817" cy="8309467"/>
            </a:xfrm>
            <a:prstGeom prst="arc">
              <a:avLst>
                <a:gd name="adj1" fmla="val 10846228"/>
                <a:gd name="adj2" fmla="val 2157611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grpSp>
        <p:nvGrpSpPr>
          <p:cNvPr id="18" name="Gruppieren 17">
            <a:extLst>
              <a:ext uri="{FF2B5EF4-FFF2-40B4-BE49-F238E27FC236}">
                <a16:creationId xmlns:a16="http://schemas.microsoft.com/office/drawing/2014/main" xmlns="" id="{F9F393E0-71C9-49D6-BF3F-3C6F0E742A08}"/>
              </a:ext>
            </a:extLst>
          </p:cNvPr>
          <p:cNvGrpSpPr/>
          <p:nvPr/>
        </p:nvGrpSpPr>
        <p:grpSpPr>
          <a:xfrm>
            <a:off x="792535" y="1288934"/>
            <a:ext cx="2698340" cy="374220"/>
            <a:chOff x="1160081" y="1046800"/>
            <a:chExt cx="2698340" cy="374220"/>
          </a:xfrm>
        </p:grpSpPr>
        <p:sp>
          <p:nvSpPr>
            <p:cNvPr id="20" name="Rechteck 19">
              <a:extLst>
                <a:ext uri="{FF2B5EF4-FFF2-40B4-BE49-F238E27FC236}">
                  <a16:creationId xmlns:a16="http://schemas.microsoft.com/office/drawing/2014/main" xmlns="" id="{0BBF8C7B-E450-4DAC-B90F-DFD917AC8F33}"/>
                </a:ext>
              </a:extLst>
            </p:cNvPr>
            <p:cNvSpPr/>
            <p:nvPr/>
          </p:nvSpPr>
          <p:spPr>
            <a:xfrm>
              <a:off x="1160081" y="1046800"/>
              <a:ext cx="2285690" cy="369332"/>
            </a:xfrm>
            <a:prstGeom prst="rect">
              <a:avLst/>
            </a:prstGeom>
          </p:spPr>
          <p:txBody>
            <a:bodyPr wrap="none">
              <a:spAutoFit/>
            </a:bodyPr>
            <a:lstStyle/>
            <a:p>
              <a:r>
                <a:rPr lang="de-CH" dirty="0"/>
                <a:t>90° Wingover Flugweg</a:t>
              </a:r>
            </a:p>
          </p:txBody>
        </p:sp>
        <p:cxnSp>
          <p:nvCxnSpPr>
            <p:cNvPr id="21" name="Gerade Verbindung mit Pfeil 20">
              <a:extLst>
                <a:ext uri="{FF2B5EF4-FFF2-40B4-BE49-F238E27FC236}">
                  <a16:creationId xmlns:a16="http://schemas.microsoft.com/office/drawing/2014/main" xmlns="" id="{E0E6BC7D-6D45-4381-B01C-F56DC0B8A40D}"/>
                </a:ext>
              </a:extLst>
            </p:cNvPr>
            <p:cNvCxnSpPr>
              <a:cxnSpLocks/>
            </p:cNvCxnSpPr>
            <p:nvPr/>
          </p:nvCxnSpPr>
          <p:spPr>
            <a:xfrm>
              <a:off x="3362649" y="1246907"/>
              <a:ext cx="495772" cy="1741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9239954"/>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89" name="Gerader Verbinder 88"/>
          <p:cNvCxnSpPr/>
          <p:nvPr/>
        </p:nvCxnSpPr>
        <p:spPr>
          <a:xfrm flipV="1">
            <a:off x="5362291" y="5432069"/>
            <a:ext cx="3248309" cy="2172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2" name="Datumsplatzhalter 81"/>
          <p:cNvSpPr>
            <a:spLocks noGrp="1"/>
          </p:cNvSpPr>
          <p:nvPr>
            <p:ph type="dt" sz="half" idx="10"/>
          </p:nvPr>
        </p:nvSpPr>
        <p:spPr/>
        <p:txBody>
          <a:bodyPr/>
          <a:lstStyle/>
          <a:p>
            <a:r>
              <a:rPr lang="de-DE" smtClean="0"/>
              <a:t>2. Dezember 2019</a:t>
            </a:r>
            <a:endParaRPr lang="de-CH" dirty="0"/>
          </a:p>
        </p:txBody>
      </p:sp>
      <p:sp>
        <p:nvSpPr>
          <p:cNvPr id="83" name="Fußzeilenplatzhalter 82"/>
          <p:cNvSpPr>
            <a:spLocks noGrp="1"/>
          </p:cNvSpPr>
          <p:nvPr>
            <p:ph type="ftr" sz="quarter" idx="11"/>
          </p:nvPr>
        </p:nvSpPr>
        <p:spPr/>
        <p:txBody>
          <a:bodyPr/>
          <a:lstStyle/>
          <a:p>
            <a:r>
              <a:rPr lang="de-DE" dirty="0"/>
              <a:t>Empfehlungen für PR F2B</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48</a:t>
            </a:fld>
            <a:endParaRPr lang="de-CH" dirty="0"/>
          </a:p>
        </p:txBody>
      </p:sp>
      <p:cxnSp>
        <p:nvCxnSpPr>
          <p:cNvPr id="20" name="Gerader Verbinder 19"/>
          <p:cNvCxnSpPr/>
          <p:nvPr/>
        </p:nvCxnSpPr>
        <p:spPr>
          <a:xfrm>
            <a:off x="1059068" y="6181336"/>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4991338" cy="338554"/>
          </a:xfrm>
          <a:prstGeom prst="rect">
            <a:avLst/>
          </a:prstGeom>
          <a:noFill/>
        </p:spPr>
        <p:txBody>
          <a:bodyPr wrap="square" rtlCol="0">
            <a:spAutoFit/>
          </a:bodyPr>
          <a:lstStyle/>
          <a:p>
            <a:r>
              <a:rPr lang="de-CH" sz="1600" dirty="0">
                <a:latin typeface="Arial Black" panose="020B0A04020102020204" pitchFamily="34" charset="0"/>
              </a:rPr>
              <a:t>4.2.15.16  Four-leaf clover manoeuvre</a:t>
            </a:r>
            <a:endParaRPr lang="de-CH" sz="1000" dirty="0">
              <a:latin typeface="Arial Black" panose="020B0A04020102020204" pitchFamily="34" charset="0"/>
            </a:endParaRPr>
          </a:p>
        </p:txBody>
      </p:sp>
      <p:cxnSp>
        <p:nvCxnSpPr>
          <p:cNvPr id="11" name="Gerader Verbinder 10"/>
          <p:cNvCxnSpPr/>
          <p:nvPr/>
        </p:nvCxnSpPr>
        <p:spPr>
          <a:xfrm>
            <a:off x="6159021" y="968696"/>
            <a:ext cx="24296" cy="4756791"/>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7213840" y="3393376"/>
            <a:ext cx="2215784" cy="14821"/>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8271048" y="5282326"/>
            <a:ext cx="1175999" cy="307777"/>
          </a:xfrm>
          <a:prstGeom prst="rect">
            <a:avLst/>
          </a:prstGeom>
          <a:noFill/>
        </p:spPr>
        <p:txBody>
          <a:bodyPr wrap="square" rtlCol="0">
            <a:spAutoFit/>
          </a:bodyPr>
          <a:lstStyle/>
          <a:p>
            <a:pPr algn="ctr"/>
            <a:r>
              <a:rPr lang="de-CH" sz="1400" b="1" dirty="0">
                <a:latin typeface="Arial" panose="020B0604020202020204" pitchFamily="34" charset="0"/>
                <a:cs typeface="Arial" panose="020B0604020202020204" pitchFamily="34" charset="0"/>
              </a:rPr>
              <a:t>1.5 m</a:t>
            </a:r>
          </a:p>
        </p:txBody>
      </p:sp>
      <p:sp>
        <p:nvSpPr>
          <p:cNvPr id="55" name="Textfeld 54"/>
          <p:cNvSpPr txBox="1"/>
          <p:nvPr/>
        </p:nvSpPr>
        <p:spPr>
          <a:xfrm>
            <a:off x="2989543" y="3064805"/>
            <a:ext cx="1152551" cy="307777"/>
          </a:xfrm>
          <a:prstGeom prst="rect">
            <a:avLst/>
          </a:prstGeom>
          <a:noFill/>
        </p:spPr>
        <p:txBody>
          <a:bodyPr wrap="square" rtlCol="0">
            <a:spAutoFit/>
          </a:bodyPr>
          <a:lstStyle/>
          <a:p>
            <a:pPr algn="ctr"/>
            <a:r>
              <a:rPr lang="de-CH" sz="1400" b="1" dirty="0">
                <a:latin typeface="Arial" panose="020B0604020202020204" pitchFamily="34" charset="0"/>
                <a:cs typeface="Arial" panose="020B0604020202020204" pitchFamily="34" charset="0"/>
              </a:rPr>
              <a:t>max. 45°</a:t>
            </a:r>
          </a:p>
        </p:txBody>
      </p:sp>
      <p:grpSp>
        <p:nvGrpSpPr>
          <p:cNvPr id="4" name="Gruppieren 3">
            <a:extLst>
              <a:ext uri="{FF2B5EF4-FFF2-40B4-BE49-F238E27FC236}">
                <a16:creationId xmlns:a16="http://schemas.microsoft.com/office/drawing/2014/main" xmlns="" id="{4309AF66-C985-43D7-9A50-F08C9CC10D29}"/>
              </a:ext>
            </a:extLst>
          </p:cNvPr>
          <p:cNvGrpSpPr/>
          <p:nvPr/>
        </p:nvGrpSpPr>
        <p:grpSpPr>
          <a:xfrm>
            <a:off x="1260000" y="1440000"/>
            <a:ext cx="1312524" cy="461665"/>
            <a:chOff x="858350" y="737133"/>
            <a:chExt cx="1613695" cy="461665"/>
          </a:xfrm>
        </p:grpSpPr>
        <p:cxnSp>
          <p:nvCxnSpPr>
            <p:cNvPr id="39" name="Gerader Verbinder 38"/>
            <p:cNvCxnSpPr/>
            <p:nvPr/>
          </p:nvCxnSpPr>
          <p:spPr>
            <a:xfrm>
              <a:off x="1781880" y="1073544"/>
              <a:ext cx="302507"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1797718" y="871603"/>
              <a:ext cx="674327"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858350" y="737133"/>
              <a:ext cx="950480" cy="461665"/>
            </a:xfrm>
            <a:prstGeom prst="rect">
              <a:avLst/>
            </a:prstGeom>
            <a:noFill/>
          </p:spPr>
          <p:txBody>
            <a:bodyPr wrap="square" rtlCol="0">
              <a:spAutoFit/>
            </a:bodyPr>
            <a:lstStyle/>
            <a:p>
              <a:pPr algn="r"/>
              <a:r>
                <a:rPr lang="de-CH" sz="1200" dirty="0">
                  <a:latin typeface="Arial" panose="020B0604020202020204" pitchFamily="34" charset="0"/>
                  <a:cs typeface="Arial" panose="020B0604020202020204" pitchFamily="34" charset="0"/>
                </a:rPr>
                <a:t>Regel</a:t>
              </a:r>
            </a:p>
            <a:p>
              <a:pPr algn="r"/>
              <a:r>
                <a:rPr lang="de-CH" sz="1200" dirty="0">
                  <a:latin typeface="Arial" panose="020B0604020202020204" pitchFamily="34" charset="0"/>
                  <a:cs typeface="Arial" panose="020B0604020202020204" pitchFamily="34" charset="0"/>
                </a:rPr>
                <a:t>Flugweg</a:t>
              </a:r>
            </a:p>
          </p:txBody>
        </p:sp>
      </p:grpSp>
      <p:sp>
        <p:nvSpPr>
          <p:cNvPr id="67" name="Pfeil nach rechts 66"/>
          <p:cNvSpPr/>
          <p:nvPr/>
        </p:nvSpPr>
        <p:spPr>
          <a:xfrm flipH="1">
            <a:off x="8996235" y="3223488"/>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70" name="Gerader Verbinder 69"/>
          <p:cNvCxnSpPr/>
          <p:nvPr/>
        </p:nvCxnSpPr>
        <p:spPr>
          <a:xfrm flipH="1" flipV="1">
            <a:off x="5326367" y="1435228"/>
            <a:ext cx="2748021" cy="4975"/>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71" name="Textfeld 70"/>
          <p:cNvSpPr txBox="1"/>
          <p:nvPr/>
        </p:nvSpPr>
        <p:spPr>
          <a:xfrm>
            <a:off x="8039479" y="1310779"/>
            <a:ext cx="1913512"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90° Wingover Linie</a:t>
            </a:r>
          </a:p>
        </p:txBody>
      </p:sp>
      <p:sp>
        <p:nvSpPr>
          <p:cNvPr id="19" name="Bogen 18"/>
          <p:cNvSpPr/>
          <p:nvPr/>
        </p:nvSpPr>
        <p:spPr>
          <a:xfrm rot="16200000">
            <a:off x="6140924" y="1735755"/>
            <a:ext cx="1823152" cy="1776272"/>
          </a:xfrm>
          <a:prstGeom prst="arc">
            <a:avLst>
              <a:gd name="adj1" fmla="val 16200000"/>
              <a:gd name="adj2" fmla="val 11651253"/>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cxnSp>
        <p:nvCxnSpPr>
          <p:cNvPr id="74" name="Gerader Verbinder 73"/>
          <p:cNvCxnSpPr>
            <a:stCxn id="78" idx="0"/>
          </p:cNvCxnSpPr>
          <p:nvPr/>
        </p:nvCxnSpPr>
        <p:spPr>
          <a:xfrm>
            <a:off x="5654216" y="3153144"/>
            <a:ext cx="1205005" cy="359374"/>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8" name="Bogen 77"/>
          <p:cNvSpPr/>
          <p:nvPr/>
        </p:nvSpPr>
        <p:spPr>
          <a:xfrm rot="17168866" flipH="1">
            <a:off x="4203790" y="3068682"/>
            <a:ext cx="2297102" cy="2385286"/>
          </a:xfrm>
          <a:prstGeom prst="arc">
            <a:avLst>
              <a:gd name="adj1" fmla="val 10854586"/>
              <a:gd name="adj2" fmla="val 6313829"/>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91" name="Bogen 90"/>
          <p:cNvSpPr/>
          <p:nvPr/>
        </p:nvSpPr>
        <p:spPr>
          <a:xfrm rot="363205" flipH="1">
            <a:off x="4365363" y="1356092"/>
            <a:ext cx="2176010" cy="2300526"/>
          </a:xfrm>
          <a:prstGeom prst="arc">
            <a:avLst>
              <a:gd name="adj1" fmla="val 11129041"/>
              <a:gd name="adj2" fmla="val 6862556"/>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sp>
        <p:nvSpPr>
          <p:cNvPr id="64" name="Pfeil nach rechts 63"/>
          <p:cNvSpPr/>
          <p:nvPr/>
        </p:nvSpPr>
        <p:spPr>
          <a:xfrm rot="5400000" flipH="1">
            <a:off x="5942103" y="593045"/>
            <a:ext cx="433834" cy="3439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nvGrpSpPr>
          <p:cNvPr id="2" name="Gruppieren 1"/>
          <p:cNvGrpSpPr/>
          <p:nvPr/>
        </p:nvGrpSpPr>
        <p:grpSpPr>
          <a:xfrm>
            <a:off x="4191566" y="1433686"/>
            <a:ext cx="3974474" cy="3987886"/>
            <a:chOff x="4191566" y="1433686"/>
            <a:chExt cx="3974474" cy="3987886"/>
          </a:xfrm>
        </p:grpSpPr>
        <p:sp>
          <p:nvSpPr>
            <p:cNvPr id="16" name="Ellipse 15"/>
            <p:cNvSpPr/>
            <p:nvPr/>
          </p:nvSpPr>
          <p:spPr>
            <a:xfrm>
              <a:off x="4191566" y="1433686"/>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8" name="Ellipse 67"/>
            <p:cNvSpPr/>
            <p:nvPr/>
          </p:nvSpPr>
          <p:spPr>
            <a:xfrm>
              <a:off x="4194474" y="3422217"/>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5" name="Ellipse 64"/>
            <p:cNvSpPr/>
            <p:nvPr/>
          </p:nvSpPr>
          <p:spPr>
            <a:xfrm>
              <a:off x="6182495" y="1440166"/>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6" name="Ellipse 65"/>
            <p:cNvSpPr/>
            <p:nvPr/>
          </p:nvSpPr>
          <p:spPr>
            <a:xfrm>
              <a:off x="6180159" y="3438027"/>
              <a:ext cx="1983545" cy="1983545"/>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cxnSp>
        <p:nvCxnSpPr>
          <p:cNvPr id="73" name="Gerader Verbinder 72"/>
          <p:cNvCxnSpPr>
            <a:stCxn id="78" idx="2"/>
          </p:cNvCxnSpPr>
          <p:nvPr/>
        </p:nvCxnSpPr>
        <p:spPr>
          <a:xfrm flipV="1">
            <a:off x="6541624" y="2425458"/>
            <a:ext cx="0" cy="1854908"/>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6" name="Gerader Verbinder 85"/>
          <p:cNvCxnSpPr>
            <a:cxnSpLocks/>
            <a:stCxn id="99" idx="0"/>
            <a:endCxn id="91" idx="2"/>
          </p:cNvCxnSpPr>
          <p:nvPr/>
        </p:nvCxnSpPr>
        <p:spPr>
          <a:xfrm flipH="1">
            <a:off x="5811399" y="3131243"/>
            <a:ext cx="1382303" cy="456273"/>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99" name="Bogen 98"/>
          <p:cNvSpPr/>
          <p:nvPr/>
        </p:nvSpPr>
        <p:spPr>
          <a:xfrm rot="16200000">
            <a:off x="6479178" y="3126667"/>
            <a:ext cx="2108265" cy="1990936"/>
          </a:xfrm>
          <a:prstGeom prst="arc">
            <a:avLst>
              <a:gd name="adj1" fmla="val 20464912"/>
              <a:gd name="adj2" fmla="val 16291712"/>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grpSp>
        <p:nvGrpSpPr>
          <p:cNvPr id="10" name="Gruppieren 9"/>
          <p:cNvGrpSpPr/>
          <p:nvPr/>
        </p:nvGrpSpPr>
        <p:grpSpPr>
          <a:xfrm>
            <a:off x="5528063" y="5215728"/>
            <a:ext cx="1281806" cy="934585"/>
            <a:chOff x="2841255" y="3711656"/>
            <a:chExt cx="1075218" cy="805882"/>
          </a:xfrm>
        </p:grpSpPr>
        <p:grpSp>
          <p:nvGrpSpPr>
            <p:cNvPr id="8" name="Gruppieren 7"/>
            <p:cNvGrpSpPr/>
            <p:nvPr/>
          </p:nvGrpSpPr>
          <p:grpSpPr>
            <a:xfrm>
              <a:off x="2841255" y="3711656"/>
              <a:ext cx="317996" cy="789139"/>
              <a:chOff x="2129425" y="2079321"/>
              <a:chExt cx="292274" cy="789139"/>
            </a:xfrm>
            <a:solidFill>
              <a:schemeClr val="bg1"/>
            </a:solidFill>
          </p:grpSpPr>
          <p:sp>
            <p:nvSpPr>
              <p:cNvPr id="3" name="Ellipse 2"/>
              <p:cNvSpPr/>
              <p:nvPr/>
            </p:nvSpPr>
            <p:spPr>
              <a:xfrm>
                <a:off x="2154477" y="2079321"/>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5" name="Gerader Verbinder 4"/>
              <p:cNvCxnSpPr>
                <a:stCxn id="3" idx="4"/>
              </p:cNvCxnSpPr>
              <p:nvPr/>
            </p:nvCxnSpPr>
            <p:spPr>
              <a:xfrm>
                <a:off x="2265498" y="2327660"/>
                <a:ext cx="14235" cy="3403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3222137" y="3728401"/>
              <a:ext cx="317996" cy="789137"/>
              <a:chOff x="2129425" y="2079323"/>
              <a:chExt cx="292274" cy="789137"/>
            </a:xfrm>
            <a:solidFill>
              <a:schemeClr val="bg1"/>
            </a:solidFill>
          </p:grpSpPr>
          <p:sp>
            <p:nvSpPr>
              <p:cNvPr id="22" name="Ellipse 21"/>
              <p:cNvSpPr/>
              <p:nvPr/>
            </p:nvSpPr>
            <p:spPr>
              <a:xfrm>
                <a:off x="2163402" y="2079323"/>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23" name="Gerader Verbinder 22"/>
              <p:cNvCxnSpPr>
                <a:stCxn id="22" idx="4"/>
              </p:cNvCxnSpPr>
              <p:nvPr/>
            </p:nvCxnSpPr>
            <p:spPr>
              <a:xfrm>
                <a:off x="2274423" y="2327662"/>
                <a:ext cx="14238" cy="3403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uppieren 25"/>
            <p:cNvGrpSpPr/>
            <p:nvPr/>
          </p:nvGrpSpPr>
          <p:grpSpPr>
            <a:xfrm>
              <a:off x="3598477" y="3725881"/>
              <a:ext cx="317996" cy="789139"/>
              <a:chOff x="2129425" y="2079321"/>
              <a:chExt cx="292274" cy="789139"/>
            </a:xfrm>
            <a:solidFill>
              <a:schemeClr val="bg1"/>
            </a:solidFill>
          </p:grpSpPr>
          <p:sp>
            <p:nvSpPr>
              <p:cNvPr id="27" name="Ellipse 26"/>
              <p:cNvSpPr/>
              <p:nvPr/>
            </p:nvSpPr>
            <p:spPr>
              <a:xfrm>
                <a:off x="2154477" y="2079321"/>
                <a:ext cx="222042" cy="248339"/>
              </a:xfrm>
              <a:prstGeom prst="ellips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n>
                    <a:solidFill>
                      <a:schemeClr val="tx1"/>
                    </a:solidFill>
                  </a:ln>
                </a:endParaRPr>
              </a:p>
            </p:txBody>
          </p:sp>
          <p:cxnSp>
            <p:nvCxnSpPr>
              <p:cNvPr id="30" name="Gerader Verbinder 29"/>
              <p:cNvCxnSpPr>
                <a:stCxn id="27" idx="4"/>
              </p:cNvCxnSpPr>
              <p:nvPr/>
            </p:nvCxnSpPr>
            <p:spPr>
              <a:xfrm>
                <a:off x="2265498" y="2327660"/>
                <a:ext cx="14235" cy="34038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a:off x="2129425" y="2668044"/>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2271387" y="2665526"/>
                <a:ext cx="150312" cy="200416"/>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4" name="Ellipse 43"/>
          <p:cNvSpPr/>
          <p:nvPr/>
        </p:nvSpPr>
        <p:spPr>
          <a:xfrm>
            <a:off x="6023704" y="2503866"/>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107" name="Gerader Verbinder 106"/>
          <p:cNvCxnSpPr/>
          <p:nvPr/>
        </p:nvCxnSpPr>
        <p:spPr>
          <a:xfrm flipV="1">
            <a:off x="6537842" y="1440166"/>
            <a:ext cx="0" cy="132689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08" name="Ellipse 107"/>
          <p:cNvSpPr/>
          <p:nvPr/>
        </p:nvSpPr>
        <p:spPr>
          <a:xfrm>
            <a:off x="5997557" y="1207048"/>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90" name="Textfeld 89"/>
          <p:cNvSpPr txBox="1"/>
          <p:nvPr/>
        </p:nvSpPr>
        <p:spPr>
          <a:xfrm>
            <a:off x="9312041" y="3232014"/>
            <a:ext cx="665819" cy="307777"/>
          </a:xfrm>
          <a:prstGeom prst="rect">
            <a:avLst/>
          </a:prstGeom>
          <a:noFill/>
        </p:spPr>
        <p:txBody>
          <a:bodyPr wrap="square" rtlCol="0">
            <a:spAutoFit/>
          </a:bodyPr>
          <a:lstStyle/>
          <a:p>
            <a:pPr algn="ctr"/>
            <a:r>
              <a:rPr lang="de-CH" sz="1400" b="1" dirty="0">
                <a:latin typeface="Arial" panose="020B0604020202020204" pitchFamily="34" charset="0"/>
                <a:cs typeface="Arial" panose="020B0604020202020204" pitchFamily="34" charset="0"/>
              </a:rPr>
              <a:t>38°</a:t>
            </a:r>
          </a:p>
        </p:txBody>
      </p:sp>
      <p:sp>
        <p:nvSpPr>
          <p:cNvPr id="77" name="Pfeil nach rechts 76"/>
          <p:cNvSpPr/>
          <p:nvPr/>
        </p:nvSpPr>
        <p:spPr>
          <a:xfrm flipH="1">
            <a:off x="9192175" y="5276403"/>
            <a:ext cx="433834" cy="34393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100" name="Gerader Verbinder 99"/>
          <p:cNvCxnSpPr/>
          <p:nvPr/>
        </p:nvCxnSpPr>
        <p:spPr>
          <a:xfrm flipV="1">
            <a:off x="3951460" y="3191406"/>
            <a:ext cx="2215784" cy="14821"/>
          </a:xfrm>
          <a:prstGeom prst="line">
            <a:avLst/>
          </a:prstGeom>
          <a:ln w="381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2" name="Sprechblase: rechteckig 71">
            <a:extLst>
              <a:ext uri="{FF2B5EF4-FFF2-40B4-BE49-F238E27FC236}">
                <a16:creationId xmlns:a16="http://schemas.microsoft.com/office/drawing/2014/main" xmlns="" id="{A82D03BC-C428-452D-94F2-7739A4952B67}"/>
              </a:ext>
            </a:extLst>
          </p:cNvPr>
          <p:cNvSpPr/>
          <p:nvPr/>
        </p:nvSpPr>
        <p:spPr>
          <a:xfrm>
            <a:off x="9192175" y="3868097"/>
            <a:ext cx="720000" cy="360000"/>
          </a:xfrm>
          <a:prstGeom prst="wedgeRectCallout">
            <a:avLst>
              <a:gd name="adj1" fmla="val -134858"/>
              <a:gd name="adj2" fmla="val 2192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versetzt</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75" name="Sprechblase: rechteckig 74">
            <a:extLst>
              <a:ext uri="{FF2B5EF4-FFF2-40B4-BE49-F238E27FC236}">
                <a16:creationId xmlns:a16="http://schemas.microsoft.com/office/drawing/2014/main" xmlns="" id="{4EB01332-8C3E-40BE-971A-7E2849C063B4}"/>
              </a:ext>
            </a:extLst>
          </p:cNvPr>
          <p:cNvSpPr/>
          <p:nvPr/>
        </p:nvSpPr>
        <p:spPr>
          <a:xfrm>
            <a:off x="7781635" y="5631497"/>
            <a:ext cx="720000" cy="360000"/>
          </a:xfrm>
          <a:prstGeom prst="wedgeRectCallout">
            <a:avLst>
              <a:gd name="adj1" fmla="val -54478"/>
              <a:gd name="adj2" fmla="val -17420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hoch</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76" name="Sprechblase: rechteckig 75">
            <a:extLst>
              <a:ext uri="{FF2B5EF4-FFF2-40B4-BE49-F238E27FC236}">
                <a16:creationId xmlns:a16="http://schemas.microsoft.com/office/drawing/2014/main" xmlns="" id="{5A1ED79F-177B-4E76-B39B-CE10C78F61C4}"/>
              </a:ext>
            </a:extLst>
          </p:cNvPr>
          <p:cNvSpPr/>
          <p:nvPr/>
        </p:nvSpPr>
        <p:spPr>
          <a:xfrm>
            <a:off x="4925444" y="4091241"/>
            <a:ext cx="720000" cy="360000"/>
          </a:xfrm>
          <a:prstGeom prst="wedgeRectCallout">
            <a:avLst>
              <a:gd name="adj1" fmla="val 19471"/>
              <a:gd name="adj2" fmla="val -15812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tief</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79" name="Sprechblase: rechteckig 78">
            <a:extLst>
              <a:ext uri="{FF2B5EF4-FFF2-40B4-BE49-F238E27FC236}">
                <a16:creationId xmlns:a16="http://schemas.microsoft.com/office/drawing/2014/main" xmlns="" id="{5D919FFD-7887-42FA-836C-2A7D5BF143CF}"/>
              </a:ext>
            </a:extLst>
          </p:cNvPr>
          <p:cNvSpPr/>
          <p:nvPr/>
        </p:nvSpPr>
        <p:spPr>
          <a:xfrm>
            <a:off x="6974934" y="2575004"/>
            <a:ext cx="720000" cy="360000"/>
          </a:xfrm>
          <a:prstGeom prst="wedgeRectCallout">
            <a:avLst>
              <a:gd name="adj1" fmla="val -104314"/>
              <a:gd name="adj2" fmla="val 2835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versetzt</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80" name="Sprechblase: rechteckig 79">
            <a:extLst>
              <a:ext uri="{FF2B5EF4-FFF2-40B4-BE49-F238E27FC236}">
                <a16:creationId xmlns:a16="http://schemas.microsoft.com/office/drawing/2014/main" xmlns="" id="{6C99FC33-1654-4C80-B774-F9FF5B4D03AC}"/>
              </a:ext>
            </a:extLst>
          </p:cNvPr>
          <p:cNvSpPr/>
          <p:nvPr/>
        </p:nvSpPr>
        <p:spPr>
          <a:xfrm>
            <a:off x="8356916" y="1803279"/>
            <a:ext cx="720000" cy="360000"/>
          </a:xfrm>
          <a:prstGeom prst="wedgeRectCallout">
            <a:avLst>
              <a:gd name="adj1" fmla="val -220060"/>
              <a:gd name="adj2" fmla="val -7774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tief</a:t>
            </a:r>
            <a:endParaRPr lang="de-CH" sz="1000" baseline="30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2904357"/>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8"/>
                                        </p:tgtEl>
                                        <p:attrNameLst>
                                          <p:attrName>style.visibility</p:attrName>
                                        </p:attrNameLst>
                                      </p:cBhvr>
                                      <p:to>
                                        <p:strVal val="visible"/>
                                      </p:to>
                                    </p:set>
                                    <p:anim calcmode="lin" valueType="num">
                                      <p:cBhvr additive="base">
                                        <p:cTn id="31" dur="500" fill="hold"/>
                                        <p:tgtEl>
                                          <p:spTgt spid="108"/>
                                        </p:tgtEl>
                                        <p:attrNameLst>
                                          <p:attrName>ppt_x</p:attrName>
                                        </p:attrNameLst>
                                      </p:cBhvr>
                                      <p:tavLst>
                                        <p:tav tm="0">
                                          <p:val>
                                            <p:strVal val="#ppt_x"/>
                                          </p:val>
                                        </p:tav>
                                        <p:tav tm="100000">
                                          <p:val>
                                            <p:strVal val="#ppt_x"/>
                                          </p:val>
                                        </p:tav>
                                      </p:tavLst>
                                    </p:anim>
                                    <p:anim calcmode="lin" valueType="num">
                                      <p:cBhvr additive="base">
                                        <p:cTn id="32"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wipe(down)">
                                      <p:cBhvr>
                                        <p:cTn id="3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8" grpId="0" animBg="1"/>
      <p:bldP spid="91" grpId="0" animBg="1"/>
      <p:bldP spid="64" grpId="0" animBg="1"/>
      <p:bldP spid="99" grpId="0" animBg="1"/>
      <p:bldP spid="10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73" name="Gerader Verbinder 72"/>
          <p:cNvCxnSpPr/>
          <p:nvPr/>
        </p:nvCxnSpPr>
        <p:spPr>
          <a:xfrm flipH="1" flipV="1">
            <a:off x="2407792" y="3385391"/>
            <a:ext cx="7564344" cy="560851"/>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6" name="Gerader Verbinder 65"/>
          <p:cNvCxnSpPr/>
          <p:nvPr/>
        </p:nvCxnSpPr>
        <p:spPr>
          <a:xfrm flipV="1">
            <a:off x="2407792" y="3143664"/>
            <a:ext cx="3735488" cy="233944"/>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1260000" y="828000"/>
            <a:ext cx="5020335" cy="338554"/>
          </a:xfrm>
          <a:prstGeom prst="rect">
            <a:avLst/>
          </a:prstGeom>
          <a:noFill/>
        </p:spPr>
        <p:txBody>
          <a:bodyPr wrap="square" rtlCol="0">
            <a:spAutoFit/>
          </a:bodyPr>
          <a:lstStyle/>
          <a:p>
            <a:r>
              <a:rPr lang="de-CH" sz="1600" dirty="0">
                <a:latin typeface="Arial Black" panose="020B0A04020102020204" pitchFamily="34" charset="0"/>
              </a:rPr>
              <a:t>4.2.15.17  Landing Manoeuvre</a:t>
            </a:r>
            <a:endParaRPr lang="de-CH" sz="1000" dirty="0">
              <a:latin typeface="Arial Black" panose="020B0A04020102020204" pitchFamily="34" charset="0"/>
            </a:endParaRPr>
          </a:p>
        </p:txBody>
      </p:sp>
      <p:sp>
        <p:nvSpPr>
          <p:cNvPr id="82" name="Datumsplatzhalter 81"/>
          <p:cNvSpPr>
            <a:spLocks noGrp="1"/>
          </p:cNvSpPr>
          <p:nvPr>
            <p:ph type="dt" sz="half" idx="10"/>
          </p:nvPr>
        </p:nvSpPr>
        <p:spPr/>
        <p:txBody>
          <a:bodyPr/>
          <a:lstStyle/>
          <a:p>
            <a:r>
              <a:rPr lang="de-DE" smtClean="0"/>
              <a:t>2. Dezember 2019</a:t>
            </a:r>
            <a:endParaRPr lang="de-CH" dirty="0"/>
          </a:p>
        </p:txBody>
      </p:sp>
      <p:sp>
        <p:nvSpPr>
          <p:cNvPr id="83" name="Fußzeilenplatzhalter 82"/>
          <p:cNvSpPr>
            <a:spLocks noGrp="1"/>
          </p:cNvSpPr>
          <p:nvPr>
            <p:ph type="ftr" sz="quarter" idx="11"/>
          </p:nvPr>
        </p:nvSpPr>
        <p:spPr/>
        <p:txBody>
          <a:bodyPr/>
          <a:lstStyle/>
          <a:p>
            <a:r>
              <a:rPr lang="de-DE" dirty="0"/>
              <a:t>Empfehlungen für PR F2B</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49</a:t>
            </a:fld>
            <a:endParaRPr lang="de-CH" dirty="0"/>
          </a:p>
        </p:txBody>
      </p:sp>
      <p:cxnSp>
        <p:nvCxnSpPr>
          <p:cNvPr id="11" name="Gerader Verbinder 10"/>
          <p:cNvCxnSpPr/>
          <p:nvPr/>
        </p:nvCxnSpPr>
        <p:spPr>
          <a:xfrm>
            <a:off x="6154766" y="2392326"/>
            <a:ext cx="0" cy="2191784"/>
          </a:xfrm>
          <a:prstGeom prst="line">
            <a:avLst/>
          </a:prstGeom>
          <a:ln w="381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p:nvCxnSpPr>
        <p:spPr>
          <a:xfrm>
            <a:off x="1053375" y="4387193"/>
            <a:ext cx="10202779"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Gerader Verbinder 41"/>
          <p:cNvCxnSpPr/>
          <p:nvPr/>
        </p:nvCxnSpPr>
        <p:spPr>
          <a:xfrm flipV="1">
            <a:off x="2476919" y="3142832"/>
            <a:ext cx="3686538" cy="42888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Gerader Verbinder 49"/>
          <p:cNvCxnSpPr/>
          <p:nvPr/>
        </p:nvCxnSpPr>
        <p:spPr>
          <a:xfrm flipH="1">
            <a:off x="4685825" y="4337904"/>
            <a:ext cx="1527708"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a:off x="6297847" y="3126901"/>
            <a:ext cx="1239640" cy="10943"/>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7463964" y="2950862"/>
            <a:ext cx="1175999" cy="307777"/>
          </a:xfrm>
          <a:prstGeom prst="rect">
            <a:avLst/>
          </a:prstGeom>
          <a:noFill/>
        </p:spPr>
        <p:txBody>
          <a:bodyPr wrap="square" rtlCol="0">
            <a:spAutoFit/>
          </a:bodyPr>
          <a:lstStyle/>
          <a:p>
            <a:r>
              <a:rPr lang="de-CH" sz="1400" b="1" dirty="0">
                <a:latin typeface="Arial" panose="020B0604020202020204" pitchFamily="34" charset="0"/>
                <a:cs typeface="Arial" panose="020B0604020202020204" pitchFamily="34" charset="0"/>
              </a:rPr>
              <a:t>1.5 m</a:t>
            </a:r>
          </a:p>
        </p:txBody>
      </p:sp>
      <p:grpSp>
        <p:nvGrpSpPr>
          <p:cNvPr id="40" name="Gruppieren 39"/>
          <p:cNvGrpSpPr/>
          <p:nvPr/>
        </p:nvGrpSpPr>
        <p:grpSpPr>
          <a:xfrm>
            <a:off x="1260000" y="1440000"/>
            <a:ext cx="1304328" cy="461665"/>
            <a:chOff x="863809" y="1171464"/>
            <a:chExt cx="1493987" cy="461665"/>
          </a:xfrm>
        </p:grpSpPr>
        <p:cxnSp>
          <p:nvCxnSpPr>
            <p:cNvPr id="72" name="Gerader Verbinder 71"/>
            <p:cNvCxnSpPr/>
            <p:nvPr/>
          </p:nvCxnSpPr>
          <p:spPr>
            <a:xfrm>
              <a:off x="1825600" y="1507875"/>
              <a:ext cx="515762" cy="207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4" name="Gerader Verbinder 73"/>
            <p:cNvCxnSpPr/>
            <p:nvPr/>
          </p:nvCxnSpPr>
          <p:spPr>
            <a:xfrm>
              <a:off x="1842034" y="1305934"/>
              <a:ext cx="515762"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8" name="Textfeld 37"/>
            <p:cNvSpPr txBox="1"/>
            <p:nvPr/>
          </p:nvSpPr>
          <p:spPr>
            <a:xfrm>
              <a:off x="863809" y="1171464"/>
              <a:ext cx="1008458" cy="461665"/>
            </a:xfrm>
            <a:prstGeom prst="rect">
              <a:avLst/>
            </a:prstGeom>
            <a:noFill/>
          </p:spPr>
          <p:txBody>
            <a:bodyPr wrap="square" rtlCol="0">
              <a:spAutoFit/>
            </a:bodyPr>
            <a:lstStyle/>
            <a:p>
              <a:pPr algn="r"/>
              <a:r>
                <a:rPr lang="de-CH" sz="1200" dirty="0">
                  <a:latin typeface="Arial" panose="020B0604020202020204" pitchFamily="34" charset="0"/>
                  <a:cs typeface="Arial" panose="020B0604020202020204" pitchFamily="34" charset="0"/>
                </a:rPr>
                <a:t>Regel</a:t>
              </a:r>
            </a:p>
            <a:p>
              <a:pPr algn="r"/>
              <a:r>
                <a:rPr lang="de-CH" sz="1200" dirty="0">
                  <a:latin typeface="Arial" panose="020B0604020202020204" pitchFamily="34" charset="0"/>
                  <a:cs typeface="Arial" panose="020B0604020202020204" pitchFamily="34" charset="0"/>
                </a:rPr>
                <a:t>Flugweg</a:t>
              </a:r>
            </a:p>
          </p:txBody>
        </p:sp>
      </p:grpSp>
      <p:sp>
        <p:nvSpPr>
          <p:cNvPr id="36" name="Ellipse 35"/>
          <p:cNvSpPr/>
          <p:nvPr/>
        </p:nvSpPr>
        <p:spPr>
          <a:xfrm>
            <a:off x="6005868" y="2992251"/>
            <a:ext cx="263190" cy="26319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37" name="Ellipse 36"/>
          <p:cNvSpPr/>
          <p:nvPr/>
        </p:nvSpPr>
        <p:spPr>
          <a:xfrm>
            <a:off x="4554231" y="4114535"/>
            <a:ext cx="349409" cy="34940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cxnSp>
        <p:nvCxnSpPr>
          <p:cNvPr id="51" name="Gerader Verbinder 50"/>
          <p:cNvCxnSpPr/>
          <p:nvPr/>
        </p:nvCxnSpPr>
        <p:spPr>
          <a:xfrm flipH="1" flipV="1">
            <a:off x="2419277" y="3563687"/>
            <a:ext cx="7552858" cy="21265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flipV="1">
            <a:off x="6154766" y="3785839"/>
            <a:ext cx="3817369" cy="55206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Gerader Verbinder 69"/>
          <p:cNvCxnSpPr/>
          <p:nvPr/>
        </p:nvCxnSpPr>
        <p:spPr>
          <a:xfrm flipV="1">
            <a:off x="7864955" y="3946243"/>
            <a:ext cx="2103214" cy="361156"/>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r Verbinder 63"/>
          <p:cNvCxnSpPr/>
          <p:nvPr/>
        </p:nvCxnSpPr>
        <p:spPr>
          <a:xfrm>
            <a:off x="7390932" y="4302849"/>
            <a:ext cx="515762" cy="207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3" name="Sprechblase: rechteckig 42">
            <a:extLst>
              <a:ext uri="{FF2B5EF4-FFF2-40B4-BE49-F238E27FC236}">
                <a16:creationId xmlns:a16="http://schemas.microsoft.com/office/drawing/2014/main" xmlns="" id="{DA5EC6CC-FA92-4FDE-8FF5-D1E447AF1D63}"/>
              </a:ext>
            </a:extLst>
          </p:cNvPr>
          <p:cNvSpPr/>
          <p:nvPr/>
        </p:nvSpPr>
        <p:spPr>
          <a:xfrm>
            <a:off x="10093109" y="3122626"/>
            <a:ext cx="720000" cy="360000"/>
          </a:xfrm>
          <a:prstGeom prst="wedgeRectCallout">
            <a:avLst>
              <a:gd name="adj1" fmla="val -62516"/>
              <a:gd name="adj2" fmla="val 16339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tief</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44" name="Sprechblase: rechteckig 43">
            <a:extLst>
              <a:ext uri="{FF2B5EF4-FFF2-40B4-BE49-F238E27FC236}">
                <a16:creationId xmlns:a16="http://schemas.microsoft.com/office/drawing/2014/main" xmlns="" id="{C2EB2318-F1BA-403F-9F18-CDDF0BDA4C77}"/>
              </a:ext>
            </a:extLst>
          </p:cNvPr>
          <p:cNvSpPr/>
          <p:nvPr/>
        </p:nvSpPr>
        <p:spPr>
          <a:xfrm>
            <a:off x="2111268" y="2682109"/>
            <a:ext cx="720000" cy="360000"/>
          </a:xfrm>
          <a:prstGeom prst="wedgeRectCallout">
            <a:avLst>
              <a:gd name="adj1" fmla="val -9466"/>
              <a:gd name="adj2" fmla="val 13445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zu hoch</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45" name="Sprechblase: rechteckig 44">
            <a:extLst>
              <a:ext uri="{FF2B5EF4-FFF2-40B4-BE49-F238E27FC236}">
                <a16:creationId xmlns:a16="http://schemas.microsoft.com/office/drawing/2014/main" xmlns="" id="{CF6DA0C1-E1CB-442A-AD9D-20E4B371A47D}"/>
              </a:ext>
            </a:extLst>
          </p:cNvPr>
          <p:cNvSpPr/>
          <p:nvPr/>
        </p:nvSpPr>
        <p:spPr>
          <a:xfrm>
            <a:off x="4166802" y="4941430"/>
            <a:ext cx="720000" cy="360000"/>
          </a:xfrm>
          <a:prstGeom prst="wedgeRectCallout">
            <a:avLst>
              <a:gd name="adj1" fmla="val 25901"/>
              <a:gd name="adj2" fmla="val -19670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stopp</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47" name="Sprechblase: rechteckig 46">
            <a:extLst>
              <a:ext uri="{FF2B5EF4-FFF2-40B4-BE49-F238E27FC236}">
                <a16:creationId xmlns:a16="http://schemas.microsoft.com/office/drawing/2014/main" xmlns="" id="{572F7525-9128-4C3E-9FBA-4EE1E7F34470}"/>
              </a:ext>
            </a:extLst>
          </p:cNvPr>
          <p:cNvSpPr/>
          <p:nvPr/>
        </p:nvSpPr>
        <p:spPr>
          <a:xfrm>
            <a:off x="7231866" y="4944963"/>
            <a:ext cx="972000" cy="360000"/>
          </a:xfrm>
          <a:prstGeom prst="wedgeRectCallout">
            <a:avLst>
              <a:gd name="adj1" fmla="val 17048"/>
              <a:gd name="adj2" fmla="val -21599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weniger als 1 Rund</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48" name="Sprechblase: rechteckig 47">
            <a:extLst>
              <a:ext uri="{FF2B5EF4-FFF2-40B4-BE49-F238E27FC236}">
                <a16:creationId xmlns:a16="http://schemas.microsoft.com/office/drawing/2014/main" xmlns="" id="{04C2B90D-9956-431B-ACEE-B042086F1867}"/>
              </a:ext>
            </a:extLst>
          </p:cNvPr>
          <p:cNvSpPr/>
          <p:nvPr/>
        </p:nvSpPr>
        <p:spPr>
          <a:xfrm>
            <a:off x="5708828" y="4926309"/>
            <a:ext cx="972000" cy="360000"/>
          </a:xfrm>
          <a:prstGeom prst="wedgeRectCallout">
            <a:avLst>
              <a:gd name="adj1" fmla="val -5992"/>
              <a:gd name="adj2" fmla="val -21921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a</a:t>
            </a:r>
            <a:r>
              <a:rPr lang="de-CH" sz="1000">
                <a:solidFill>
                  <a:schemeClr val="tx1"/>
                </a:solidFill>
                <a:latin typeface="Arial" panose="020B0604020202020204" pitchFamily="34" charset="0"/>
                <a:cs typeface="Arial" panose="020B0604020202020204" pitchFamily="34" charset="0"/>
              </a:rPr>
              <a:t>ufsetzen </a:t>
            </a:r>
            <a:r>
              <a:rPr lang="de-CH" sz="1000" dirty="0">
                <a:solidFill>
                  <a:schemeClr val="tx1"/>
                </a:solidFill>
                <a:latin typeface="Arial" panose="020B0604020202020204" pitchFamily="34" charset="0"/>
                <a:cs typeface="Arial" panose="020B0604020202020204" pitchFamily="34" charset="0"/>
              </a:rPr>
              <a:t>nach 1 Runde</a:t>
            </a:r>
            <a:endParaRPr lang="de-CH" sz="1000" baseline="30000" dirty="0">
              <a:solidFill>
                <a:schemeClr val="tx1"/>
              </a:solidFill>
              <a:latin typeface="Arial" panose="020B0604020202020204" pitchFamily="34" charset="0"/>
              <a:cs typeface="Arial" panose="020B0604020202020204" pitchFamily="34" charset="0"/>
            </a:endParaRPr>
          </a:p>
        </p:txBody>
      </p:sp>
      <p:sp>
        <p:nvSpPr>
          <p:cNvPr id="49" name="Sprechblase: rechteckig 48">
            <a:extLst>
              <a:ext uri="{FF2B5EF4-FFF2-40B4-BE49-F238E27FC236}">
                <a16:creationId xmlns:a16="http://schemas.microsoft.com/office/drawing/2014/main" xmlns="" id="{64DE275B-C589-4C22-963A-90146C5A9234}"/>
              </a:ext>
            </a:extLst>
          </p:cNvPr>
          <p:cNvSpPr/>
          <p:nvPr/>
        </p:nvSpPr>
        <p:spPr>
          <a:xfrm>
            <a:off x="6266993" y="2231881"/>
            <a:ext cx="720000" cy="360000"/>
          </a:xfrm>
          <a:prstGeom prst="wedgeRectCallout">
            <a:avLst>
              <a:gd name="adj1" fmla="val -64125"/>
              <a:gd name="adj2" fmla="val 20518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dirty="0">
                <a:solidFill>
                  <a:schemeClr val="tx1"/>
                </a:solidFill>
                <a:latin typeface="Arial" panose="020B0604020202020204" pitchFamily="34" charset="0"/>
                <a:cs typeface="Arial" panose="020B0604020202020204" pitchFamily="34" charset="0"/>
              </a:rPr>
              <a:t>Beginn Sinkflug</a:t>
            </a:r>
            <a:endParaRPr lang="de-CH" sz="1000" baseline="30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0602344"/>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21000" r="-21000"/>
          </a:stretch>
        </a:blip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2102071" y="4554539"/>
            <a:ext cx="7716253" cy="1655762"/>
          </a:xfrm>
        </p:spPr>
        <p:txBody>
          <a:bodyPr>
            <a:normAutofit fontScale="25000" lnSpcReduction="20000"/>
          </a:bodyPr>
          <a:lstStyle/>
          <a:p>
            <a:pPr algn="l" hangingPunct="0">
              <a:lnSpc>
                <a:spcPct val="170000"/>
              </a:lnSpc>
              <a:spcBef>
                <a:spcPts val="0"/>
              </a:spcBef>
            </a:pPr>
            <a:r>
              <a:rPr lang="de-CH" sz="9600" b="1" dirty="0"/>
              <a:t>Alle Texte und Zeichnungen zu den Figuren beschreiben die Manöver genau so, wie sie der </a:t>
            </a:r>
            <a:r>
              <a:rPr lang="de-CH" sz="9600" b="1" dirty="0">
                <a:solidFill>
                  <a:srgbClr val="FF0000"/>
                </a:solidFill>
              </a:rPr>
              <a:t>Pilot </a:t>
            </a:r>
            <a:r>
              <a:rPr lang="de-CH" sz="9600" b="1" dirty="0"/>
              <a:t>aus der Mitte des Kreises heraus wahrnimmt.</a:t>
            </a:r>
            <a:endParaRPr lang="de-CH" dirty="0"/>
          </a:p>
        </p:txBody>
      </p:sp>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5</a:t>
            </a:fld>
            <a:endParaRPr lang="de-CH" dirty="0"/>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3333" y="418013"/>
            <a:ext cx="3510467" cy="2226789"/>
          </a:xfrm>
          <a:prstGeom prst="rect">
            <a:avLst/>
          </a:prstGeom>
        </p:spPr>
      </p:pic>
    </p:spTree>
    <p:extLst>
      <p:ext uri="{BB962C8B-B14F-4D97-AF65-F5344CB8AC3E}">
        <p14:creationId xmlns:p14="http://schemas.microsoft.com/office/powerpoint/2010/main" val="953584961"/>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786188" y="942976"/>
            <a:ext cx="8229600" cy="3337390"/>
          </a:xfrm>
        </p:spPr>
        <p:txBody>
          <a:bodyPr>
            <a:noAutofit/>
          </a:bodyPr>
          <a:lstStyle/>
          <a:p>
            <a:pPr algn="l">
              <a:lnSpc>
                <a:spcPct val="100000"/>
              </a:lnSpc>
            </a:pPr>
            <a:r>
              <a:rPr lang="de-CH" b="1" dirty="0"/>
              <a:t>Die Gewichtung festgestellter Fehler, d.h. die Bestimmung eines Abzuges von der maximalen Note, ist </a:t>
            </a:r>
            <a:r>
              <a:rPr lang="de-CH" b="1" dirty="0">
                <a:solidFill>
                  <a:srgbClr val="FF0000"/>
                </a:solidFill>
              </a:rPr>
              <a:t>allein</a:t>
            </a:r>
            <a:r>
              <a:rPr lang="de-CH" b="1" dirty="0"/>
              <a:t> Sache des Punktrichters.</a:t>
            </a:r>
          </a:p>
          <a:p>
            <a:pPr algn="l">
              <a:lnSpc>
                <a:spcPct val="100000"/>
              </a:lnSpc>
            </a:pPr>
            <a:r>
              <a:rPr lang="de-CH" b="1" dirty="0"/>
              <a:t>Er soll dabei von der </a:t>
            </a:r>
            <a:r>
              <a:rPr lang="de-CH" b="1" dirty="0">
                <a:solidFill>
                  <a:srgbClr val="FF0000"/>
                </a:solidFill>
              </a:rPr>
              <a:t>ganzen Bandbreite </a:t>
            </a:r>
            <a:r>
              <a:rPr lang="de-CH" b="1" dirty="0"/>
              <a:t>der verfügbaren </a:t>
            </a:r>
            <a:br>
              <a:rPr lang="de-CH" b="1" dirty="0"/>
            </a:br>
            <a:r>
              <a:rPr lang="de-CH" b="1" dirty="0"/>
              <a:t>Noten Gebrauch machen.</a:t>
            </a:r>
          </a:p>
          <a:p>
            <a:pPr algn="l">
              <a:lnSpc>
                <a:spcPct val="100000"/>
              </a:lnSpc>
            </a:pPr>
            <a:r>
              <a:rPr lang="de-CH" b="1" dirty="0"/>
              <a:t>Von entscheidender Bedeutung ist es, dass die Bestimmung</a:t>
            </a:r>
            <a:br>
              <a:rPr lang="de-CH" b="1" dirty="0"/>
            </a:br>
            <a:r>
              <a:rPr lang="de-CH" b="1" dirty="0"/>
              <a:t>des Abzuges für einen bestimmten Fehler während des ganzen Wettbewerbes </a:t>
            </a:r>
            <a:r>
              <a:rPr lang="de-CH" b="1" dirty="0">
                <a:solidFill>
                  <a:srgbClr val="FF0000"/>
                </a:solidFill>
              </a:rPr>
              <a:t>immer gleich </a:t>
            </a:r>
            <a:r>
              <a:rPr lang="de-CH" b="1" dirty="0"/>
              <a:t>bleibt.</a:t>
            </a:r>
            <a:endParaRPr lang="de-CH" dirty="0"/>
          </a:p>
        </p:txBody>
      </p:sp>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50</a:t>
            </a:fld>
            <a:endParaRPr lang="de-CH" dirty="0"/>
          </a:p>
        </p:txBody>
      </p:sp>
      <p:sp>
        <p:nvSpPr>
          <p:cNvPr id="7" name="Textfeld 6"/>
          <p:cNvSpPr txBox="1"/>
          <p:nvPr/>
        </p:nvSpPr>
        <p:spPr>
          <a:xfrm>
            <a:off x="4838700" y="239033"/>
            <a:ext cx="7004805" cy="584775"/>
          </a:xfrm>
          <a:prstGeom prst="rect">
            <a:avLst/>
          </a:prstGeom>
          <a:noFill/>
        </p:spPr>
        <p:txBody>
          <a:bodyPr wrap="square" rtlCol="0">
            <a:spAutoFit/>
          </a:bodyPr>
          <a:lstStyle/>
          <a:p>
            <a:r>
              <a:rPr lang="de-CH" sz="3200" b="1" dirty="0"/>
              <a:t>5. Fehlergewichtung und Notengebung</a:t>
            </a:r>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102" y="1095315"/>
            <a:ext cx="2286940" cy="3048060"/>
          </a:xfrm>
          <a:prstGeom prst="rect">
            <a:avLst/>
          </a:prstGeom>
        </p:spPr>
      </p:pic>
      <p:sp>
        <p:nvSpPr>
          <p:cNvPr id="2" name="Textfeld 1"/>
          <p:cNvSpPr txBox="1"/>
          <p:nvPr/>
        </p:nvSpPr>
        <p:spPr>
          <a:xfrm>
            <a:off x="1070629" y="4280366"/>
            <a:ext cx="10945159" cy="1938992"/>
          </a:xfrm>
          <a:prstGeom prst="rect">
            <a:avLst/>
          </a:prstGeom>
          <a:noFill/>
        </p:spPr>
        <p:txBody>
          <a:bodyPr wrap="square" rtlCol="0">
            <a:spAutoFit/>
          </a:bodyPr>
          <a:lstStyle/>
          <a:p>
            <a:r>
              <a:rPr lang="de-CH" sz="2400" b="1" dirty="0"/>
              <a:t>Es ist </a:t>
            </a:r>
            <a:r>
              <a:rPr lang="de-CH" sz="2400" b="1" dirty="0">
                <a:solidFill>
                  <a:srgbClr val="FF0000"/>
                </a:solidFill>
              </a:rPr>
              <a:t>nicht</a:t>
            </a:r>
            <a:r>
              <a:rPr lang="de-CH" sz="2400" b="1" dirty="0"/>
              <a:t> das Ziel, dass an einem Wettbewerb die Vergabe der Noten eines Manövers durch alle Punktrichter möglichst gleich ist.</a:t>
            </a:r>
          </a:p>
          <a:p>
            <a:r>
              <a:rPr lang="de-CH" sz="2400" b="1" dirty="0"/>
              <a:t> </a:t>
            </a:r>
          </a:p>
          <a:p>
            <a:r>
              <a:rPr lang="de-CH" sz="2400" b="1" dirty="0">
                <a:solidFill>
                  <a:srgbClr val="FF0000"/>
                </a:solidFill>
              </a:rPr>
              <a:t>Das Ziel ist es</a:t>
            </a:r>
            <a:r>
              <a:rPr lang="de-CH" sz="2400" b="1" dirty="0"/>
              <a:t>, dass jeder Punktrichter während dem ganzen Wettbewerb die beobachteten Fehler nach seinem eigenem Massstab </a:t>
            </a:r>
            <a:r>
              <a:rPr lang="de-CH" sz="2400" b="1" dirty="0">
                <a:solidFill>
                  <a:srgbClr val="FF0000"/>
                </a:solidFill>
              </a:rPr>
              <a:t>gleichbleibend </a:t>
            </a:r>
            <a:r>
              <a:rPr lang="de-CH" sz="2400" b="1" dirty="0"/>
              <a:t>bewertet.</a:t>
            </a:r>
          </a:p>
        </p:txBody>
      </p:sp>
    </p:spTree>
    <p:extLst>
      <p:ext uri="{BB962C8B-B14F-4D97-AF65-F5344CB8AC3E}">
        <p14:creationId xmlns:p14="http://schemas.microsoft.com/office/powerpoint/2010/main" val="3723477131"/>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5000"/>
          </a:stretch>
        </a:blipFill>
        <a:effectLst/>
      </p:bgPr>
    </p:bg>
    <p:spTree>
      <p:nvGrpSpPr>
        <p:cNvPr id="1" name=""/>
        <p:cNvGrpSpPr/>
        <p:nvPr/>
      </p:nvGrpSpPr>
      <p:grpSpPr>
        <a:xfrm>
          <a:off x="0" y="0"/>
          <a:ext cx="0" cy="0"/>
          <a:chOff x="0" y="0"/>
          <a:chExt cx="0" cy="0"/>
        </a:xfrm>
      </p:grpSpPr>
      <p:sp>
        <p:nvSpPr>
          <p:cNvPr id="82" name="Datumsplatzhalter 81"/>
          <p:cNvSpPr>
            <a:spLocks noGrp="1"/>
          </p:cNvSpPr>
          <p:nvPr>
            <p:ph type="dt" sz="half" idx="10"/>
          </p:nvPr>
        </p:nvSpPr>
        <p:spPr/>
        <p:txBody>
          <a:bodyPr/>
          <a:lstStyle/>
          <a:p>
            <a:r>
              <a:rPr lang="de-DE" smtClean="0"/>
              <a:t>2. Dezember 2019</a:t>
            </a:r>
            <a:endParaRPr lang="de-CH" dirty="0"/>
          </a:p>
        </p:txBody>
      </p:sp>
      <p:sp>
        <p:nvSpPr>
          <p:cNvPr id="83" name="Fußzeilenplatzhalter 82"/>
          <p:cNvSpPr>
            <a:spLocks noGrp="1"/>
          </p:cNvSpPr>
          <p:nvPr>
            <p:ph type="ftr" sz="quarter" idx="11"/>
          </p:nvPr>
        </p:nvSpPr>
        <p:spPr/>
        <p:txBody>
          <a:bodyPr/>
          <a:lstStyle/>
          <a:p>
            <a:r>
              <a:rPr lang="de-DE" dirty="0"/>
              <a:t>Empfehlungen für PR F2B</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51</a:t>
            </a:fld>
            <a:endParaRPr lang="de-CH" dirty="0"/>
          </a:p>
        </p:txBody>
      </p:sp>
      <p:sp>
        <p:nvSpPr>
          <p:cNvPr id="3" name="Textfeld 2"/>
          <p:cNvSpPr txBox="1"/>
          <p:nvPr/>
        </p:nvSpPr>
        <p:spPr>
          <a:xfrm>
            <a:off x="7248524" y="5473005"/>
            <a:ext cx="5324476" cy="954107"/>
          </a:xfrm>
          <a:prstGeom prst="rect">
            <a:avLst/>
          </a:prstGeom>
          <a:noFill/>
        </p:spPr>
        <p:txBody>
          <a:bodyPr wrap="square" rtlCol="0">
            <a:spAutoFit/>
          </a:bodyPr>
          <a:lstStyle/>
          <a:p>
            <a:r>
              <a:rPr lang="de-CH" sz="2800" b="1" dirty="0" smtClean="0">
                <a:solidFill>
                  <a:schemeClr val="bg1"/>
                </a:solidFill>
              </a:rPr>
              <a:t> </a:t>
            </a:r>
            <a:endParaRPr lang="de-CH" sz="2800" b="1" dirty="0">
              <a:solidFill>
                <a:schemeClr val="bg1"/>
              </a:solidFill>
            </a:endParaRPr>
          </a:p>
          <a:p>
            <a:r>
              <a:rPr lang="de-CH" sz="2800" dirty="0"/>
              <a:t> </a:t>
            </a:r>
          </a:p>
        </p:txBody>
      </p:sp>
    </p:spTree>
    <p:extLst>
      <p:ext uri="{BB962C8B-B14F-4D97-AF65-F5344CB8AC3E}">
        <p14:creationId xmlns:p14="http://schemas.microsoft.com/office/powerpoint/2010/main" val="397183067"/>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2. Dezember 2019</a:t>
            </a:r>
            <a:endParaRPr lang="de-CH" dirty="0"/>
          </a:p>
        </p:txBody>
      </p:sp>
      <p:sp>
        <p:nvSpPr>
          <p:cNvPr id="3" name="Fußzeilenplatzhalter 2"/>
          <p:cNvSpPr>
            <a:spLocks noGrp="1"/>
          </p:cNvSpPr>
          <p:nvPr>
            <p:ph type="ftr" sz="quarter" idx="11"/>
          </p:nvPr>
        </p:nvSpPr>
        <p:spPr/>
        <p:txBody>
          <a:bodyPr/>
          <a:lstStyle/>
          <a:p>
            <a:r>
              <a:rPr lang="de-DE" smtClean="0"/>
              <a:t>Empfehlungen für PR F2B</a:t>
            </a:r>
            <a:endParaRPr lang="de-CH" dirty="0"/>
          </a:p>
        </p:txBody>
      </p:sp>
      <p:sp>
        <p:nvSpPr>
          <p:cNvPr id="4" name="Foliennummernplatzhalter 3"/>
          <p:cNvSpPr>
            <a:spLocks noGrp="1"/>
          </p:cNvSpPr>
          <p:nvPr>
            <p:ph type="sldNum" sz="quarter" idx="12"/>
          </p:nvPr>
        </p:nvSpPr>
        <p:spPr/>
        <p:txBody>
          <a:bodyPr/>
          <a:lstStyle/>
          <a:p>
            <a:fld id="{B4A00A18-D286-4678-8428-61D7CDEC32E1}" type="slidenum">
              <a:rPr lang="de-CH" smtClean="0"/>
              <a:t>52</a:t>
            </a:fld>
            <a:endParaRPr lang="de-CH" dirty="0"/>
          </a:p>
        </p:txBody>
      </p:sp>
      <p:pic>
        <p:nvPicPr>
          <p:cNvPr id="5" name="F2B Mistrzostwa Polski 2016 Paweł Dziub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489244846"/>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81" name="Textfeld 80"/>
          <p:cNvSpPr txBox="1"/>
          <p:nvPr/>
        </p:nvSpPr>
        <p:spPr>
          <a:xfrm>
            <a:off x="289076" y="468339"/>
            <a:ext cx="4419402" cy="584775"/>
          </a:xfrm>
          <a:prstGeom prst="rect">
            <a:avLst/>
          </a:prstGeom>
          <a:noFill/>
        </p:spPr>
        <p:txBody>
          <a:bodyPr wrap="square" rtlCol="0">
            <a:spAutoFit/>
          </a:bodyPr>
          <a:lstStyle/>
          <a:p>
            <a:pPr algn="ctr"/>
            <a:r>
              <a:rPr lang="de-CH" sz="3200" dirty="0" smtClean="0">
                <a:cs typeface="Arial" panose="020B0604020202020204" pitchFamily="34" charset="0"/>
              </a:rPr>
              <a:t>Fragen und Anregungen</a:t>
            </a:r>
            <a:endParaRPr lang="de-CH" sz="3200" dirty="0">
              <a:cs typeface="Arial" panose="020B0604020202020204" pitchFamily="34" charset="0"/>
            </a:endParaRPr>
          </a:p>
        </p:txBody>
      </p:sp>
      <p:sp>
        <p:nvSpPr>
          <p:cNvPr id="82" name="Datumsplatzhalter 81"/>
          <p:cNvSpPr>
            <a:spLocks noGrp="1"/>
          </p:cNvSpPr>
          <p:nvPr>
            <p:ph type="dt" sz="half" idx="10"/>
          </p:nvPr>
        </p:nvSpPr>
        <p:spPr/>
        <p:txBody>
          <a:bodyPr/>
          <a:lstStyle/>
          <a:p>
            <a:r>
              <a:rPr lang="de-DE" smtClean="0"/>
              <a:t>2. Dezember 2019</a:t>
            </a:r>
            <a:endParaRPr lang="de-CH" dirty="0"/>
          </a:p>
        </p:txBody>
      </p:sp>
      <p:sp>
        <p:nvSpPr>
          <p:cNvPr id="83" name="Fußzeilenplatzhalter 82"/>
          <p:cNvSpPr>
            <a:spLocks noGrp="1"/>
          </p:cNvSpPr>
          <p:nvPr>
            <p:ph type="ftr" sz="quarter" idx="11"/>
          </p:nvPr>
        </p:nvSpPr>
        <p:spPr/>
        <p:txBody>
          <a:bodyPr/>
          <a:lstStyle/>
          <a:p>
            <a:r>
              <a:rPr lang="de-DE" smtClean="0"/>
              <a:t>Empfehlungen für PR F2B</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53</a:t>
            </a:fld>
            <a:endParaRPr lang="de-CH" dirty="0"/>
          </a:p>
        </p:txBody>
      </p:sp>
    </p:spTree>
    <p:extLst>
      <p:ext uri="{BB962C8B-B14F-4D97-AF65-F5344CB8AC3E}">
        <p14:creationId xmlns:p14="http://schemas.microsoft.com/office/powerpoint/2010/main" val="218949932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500" fill="hold"/>
                                        <p:tgtEl>
                                          <p:spTgt spid="81"/>
                                        </p:tgtEl>
                                        <p:attrNameLst>
                                          <p:attrName>ppt_w</p:attrName>
                                        </p:attrNameLst>
                                      </p:cBhvr>
                                      <p:tavLst>
                                        <p:tav tm="0">
                                          <p:val>
                                            <p:fltVal val="0"/>
                                          </p:val>
                                        </p:tav>
                                        <p:tav tm="100000">
                                          <p:val>
                                            <p:strVal val="#ppt_w"/>
                                          </p:val>
                                        </p:tav>
                                      </p:tavLst>
                                    </p:anim>
                                    <p:anim calcmode="lin" valueType="num">
                                      <p:cBhvr>
                                        <p:cTn id="8" dur="500" fill="hold"/>
                                        <p:tgtEl>
                                          <p:spTgt spid="81"/>
                                        </p:tgtEl>
                                        <p:attrNameLst>
                                          <p:attrName>ppt_h</p:attrName>
                                        </p:attrNameLst>
                                      </p:cBhvr>
                                      <p:tavLst>
                                        <p:tav tm="0">
                                          <p:val>
                                            <p:fltVal val="0"/>
                                          </p:val>
                                        </p:tav>
                                        <p:tav tm="100000">
                                          <p:val>
                                            <p:strVal val="#ppt_h"/>
                                          </p:val>
                                        </p:tav>
                                      </p:tavLst>
                                    </p:anim>
                                    <p:animEffect transition="in" filter="fade">
                                      <p:cBhvr>
                                        <p:cTn id="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1000"/>
            <a:lum/>
          </a:blip>
          <a:srcRect/>
          <a:stretch>
            <a:fillRect t="-18000" b="-18000"/>
          </a:stretch>
        </a:blipFill>
        <a:effectLst/>
      </p:bgPr>
    </p:bg>
    <p:spTree>
      <p:nvGrpSpPr>
        <p:cNvPr id="1" name=""/>
        <p:cNvGrpSpPr/>
        <p:nvPr/>
      </p:nvGrpSpPr>
      <p:grpSpPr>
        <a:xfrm>
          <a:off x="0" y="0"/>
          <a:ext cx="0" cy="0"/>
          <a:chOff x="0" y="0"/>
          <a:chExt cx="0" cy="0"/>
        </a:xfrm>
      </p:grpSpPr>
      <p:sp>
        <p:nvSpPr>
          <p:cNvPr id="81" name="Textfeld 80"/>
          <p:cNvSpPr txBox="1"/>
          <p:nvPr/>
        </p:nvSpPr>
        <p:spPr>
          <a:xfrm>
            <a:off x="838200" y="4294578"/>
            <a:ext cx="11077075" cy="1938992"/>
          </a:xfrm>
          <a:prstGeom prst="rect">
            <a:avLst/>
          </a:prstGeom>
          <a:noFill/>
        </p:spPr>
        <p:txBody>
          <a:bodyPr wrap="square" rtlCol="0">
            <a:spAutoFit/>
          </a:bodyPr>
          <a:lstStyle/>
          <a:p>
            <a:r>
              <a:rPr lang="de-CH" sz="4000" dirty="0">
                <a:cs typeface="Arial" panose="020B0604020202020204" pitchFamily="34" charset="0"/>
              </a:rPr>
              <a:t>Vielen Dank für die Teilnahme. Ihr leistet damit einen </a:t>
            </a:r>
            <a:r>
              <a:rPr lang="de-CH" sz="4000" dirty="0" smtClean="0">
                <a:cs typeface="Arial" panose="020B0604020202020204" pitchFamily="34" charset="0"/>
              </a:rPr>
              <a:t>nachhaltig wertvollen </a:t>
            </a:r>
            <a:r>
              <a:rPr lang="de-CH" sz="4000" dirty="0">
                <a:cs typeface="Arial" panose="020B0604020202020204" pitchFamily="34" charset="0"/>
              </a:rPr>
              <a:t>Beitrag zu unserer gemeinsamen Sache.</a:t>
            </a:r>
          </a:p>
        </p:txBody>
      </p:sp>
      <p:sp>
        <p:nvSpPr>
          <p:cNvPr id="82" name="Datumsplatzhalter 81"/>
          <p:cNvSpPr>
            <a:spLocks noGrp="1"/>
          </p:cNvSpPr>
          <p:nvPr>
            <p:ph type="dt" sz="half" idx="10"/>
          </p:nvPr>
        </p:nvSpPr>
        <p:spPr/>
        <p:txBody>
          <a:bodyPr/>
          <a:lstStyle/>
          <a:p>
            <a:r>
              <a:rPr lang="de-DE" smtClean="0"/>
              <a:t>2. Dezember 2019</a:t>
            </a:r>
            <a:endParaRPr lang="de-CH" dirty="0"/>
          </a:p>
        </p:txBody>
      </p:sp>
      <p:sp>
        <p:nvSpPr>
          <p:cNvPr id="83" name="Fußzeilenplatzhalter 82"/>
          <p:cNvSpPr>
            <a:spLocks noGrp="1"/>
          </p:cNvSpPr>
          <p:nvPr>
            <p:ph type="ftr" sz="quarter" idx="11"/>
          </p:nvPr>
        </p:nvSpPr>
        <p:spPr/>
        <p:txBody>
          <a:bodyPr/>
          <a:lstStyle/>
          <a:p>
            <a:r>
              <a:rPr lang="de-DE" dirty="0"/>
              <a:t>Empfehlungen für PR F2B</a:t>
            </a:r>
            <a:endParaRPr lang="de-CH" dirty="0"/>
          </a:p>
        </p:txBody>
      </p:sp>
      <p:sp>
        <p:nvSpPr>
          <p:cNvPr id="84" name="Foliennummernplatzhalter 83"/>
          <p:cNvSpPr>
            <a:spLocks noGrp="1"/>
          </p:cNvSpPr>
          <p:nvPr>
            <p:ph type="sldNum" sz="quarter" idx="12"/>
          </p:nvPr>
        </p:nvSpPr>
        <p:spPr/>
        <p:txBody>
          <a:bodyPr/>
          <a:lstStyle/>
          <a:p>
            <a:fld id="{B4A00A18-D286-4678-8428-61D7CDEC32E1}" type="slidenum">
              <a:rPr lang="de-CH" smtClean="0"/>
              <a:t>54</a:t>
            </a:fld>
            <a:endParaRPr lang="de-CH" dirty="0"/>
          </a:p>
        </p:txBody>
      </p:sp>
      <p:sp>
        <p:nvSpPr>
          <p:cNvPr id="3" name="Textfeld 2"/>
          <p:cNvSpPr txBox="1"/>
          <p:nvPr/>
        </p:nvSpPr>
        <p:spPr>
          <a:xfrm>
            <a:off x="140091" y="197070"/>
            <a:ext cx="5451413" cy="1200329"/>
          </a:xfrm>
          <a:prstGeom prst="rect">
            <a:avLst/>
          </a:prstGeom>
          <a:noFill/>
        </p:spPr>
        <p:txBody>
          <a:bodyPr wrap="square" rtlCol="0">
            <a:spAutoFit/>
          </a:bodyPr>
          <a:lstStyle/>
          <a:p>
            <a:r>
              <a:rPr lang="de-CH" dirty="0">
                <a:solidFill>
                  <a:schemeClr val="bg1"/>
                </a:solidFill>
              </a:rPr>
              <a:t>Erstellt </a:t>
            </a:r>
            <a:r>
              <a:rPr lang="de-CH" dirty="0" smtClean="0">
                <a:solidFill>
                  <a:schemeClr val="bg1"/>
                </a:solidFill>
              </a:rPr>
              <a:t>durch </a:t>
            </a:r>
            <a:r>
              <a:rPr lang="de-CH" dirty="0">
                <a:solidFill>
                  <a:schemeClr val="bg1"/>
                </a:solidFill>
              </a:rPr>
              <a:t>Peter Germann, </a:t>
            </a:r>
            <a:r>
              <a:rPr lang="de-CH" dirty="0" smtClean="0">
                <a:solidFill>
                  <a:schemeClr val="bg1"/>
                </a:solidFill>
              </a:rPr>
              <a:t>Schweiz. </a:t>
            </a:r>
            <a:endParaRPr lang="de-CH" dirty="0">
              <a:solidFill>
                <a:schemeClr val="bg1"/>
              </a:solidFill>
            </a:endParaRPr>
          </a:p>
          <a:p>
            <a:r>
              <a:rPr lang="de-CH" dirty="0">
                <a:solidFill>
                  <a:schemeClr val="bg1"/>
                </a:solidFill>
              </a:rPr>
              <a:t>Unterstützt durch Keith Renecle, </a:t>
            </a:r>
            <a:r>
              <a:rPr lang="de-CH" dirty="0" smtClean="0">
                <a:solidFill>
                  <a:schemeClr val="bg1"/>
                </a:solidFill>
              </a:rPr>
              <a:t>Südafrika,</a:t>
            </a:r>
          </a:p>
          <a:p>
            <a:r>
              <a:rPr lang="de-CH" dirty="0" smtClean="0">
                <a:solidFill>
                  <a:schemeClr val="bg1"/>
                </a:solidFill>
              </a:rPr>
              <a:t>Toni Borer und Louis Winkler, Schweiz.</a:t>
            </a:r>
          </a:p>
          <a:p>
            <a:r>
              <a:rPr lang="de-CH" dirty="0" smtClean="0">
                <a:solidFill>
                  <a:schemeClr val="bg1"/>
                </a:solidFill>
              </a:rPr>
              <a:t>Video </a:t>
            </a:r>
            <a:r>
              <a:rPr lang="de-CH" dirty="0">
                <a:solidFill>
                  <a:schemeClr val="bg1"/>
                </a:solidFill>
              </a:rPr>
              <a:t>Nachbearbeitung durch Alberto Solera, </a:t>
            </a:r>
            <a:r>
              <a:rPr lang="de-CH" dirty="0" smtClean="0">
                <a:solidFill>
                  <a:schemeClr val="bg1"/>
                </a:solidFill>
              </a:rPr>
              <a:t>Spanien.</a:t>
            </a:r>
            <a:endParaRPr lang="de-CH" dirty="0">
              <a:solidFill>
                <a:schemeClr val="bg1"/>
              </a:solidFill>
            </a:endParaRPr>
          </a:p>
        </p:txBody>
      </p:sp>
    </p:spTree>
    <p:extLst>
      <p:ext uri="{BB962C8B-B14F-4D97-AF65-F5344CB8AC3E}">
        <p14:creationId xmlns:p14="http://schemas.microsoft.com/office/powerpoint/2010/main" val="1895590463"/>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2000" fill="hold"/>
                                        <p:tgtEl>
                                          <p:spTgt spid="81"/>
                                        </p:tgtEl>
                                        <p:attrNameLst>
                                          <p:attrName>ppt_w</p:attrName>
                                        </p:attrNameLst>
                                      </p:cBhvr>
                                      <p:tavLst>
                                        <p:tav tm="0">
                                          <p:val>
                                            <p:fltVal val="0"/>
                                          </p:val>
                                        </p:tav>
                                        <p:tav tm="100000">
                                          <p:val>
                                            <p:strVal val="#ppt_w"/>
                                          </p:val>
                                        </p:tav>
                                      </p:tavLst>
                                    </p:anim>
                                    <p:anim calcmode="lin" valueType="num">
                                      <p:cBhvr>
                                        <p:cTn id="8" dur="2000" fill="hold"/>
                                        <p:tgtEl>
                                          <p:spTgt spid="81"/>
                                        </p:tgtEl>
                                        <p:attrNameLst>
                                          <p:attrName>ppt_h</p:attrName>
                                        </p:attrNameLst>
                                      </p:cBhvr>
                                      <p:tavLst>
                                        <p:tav tm="0">
                                          <p:val>
                                            <p:fltVal val="0"/>
                                          </p:val>
                                        </p:tav>
                                        <p:tav tm="100000">
                                          <p:val>
                                            <p:strVal val="#ppt_h"/>
                                          </p:val>
                                        </p:tav>
                                      </p:tavLst>
                                    </p:anim>
                                    <p:animEffect transition="in" filter="fade">
                                      <p:cBhvr>
                                        <p:cTn id="9" dur="2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6</a:t>
            </a:fld>
            <a:endParaRPr lang="de-CH" dirty="0"/>
          </a:p>
        </p:txBody>
      </p:sp>
      <p:sp>
        <p:nvSpPr>
          <p:cNvPr id="11" name="Textfeld 10"/>
          <p:cNvSpPr txBox="1"/>
          <p:nvPr/>
        </p:nvSpPr>
        <p:spPr>
          <a:xfrm>
            <a:off x="7272000" y="108000"/>
            <a:ext cx="4585407" cy="461665"/>
          </a:xfrm>
          <a:prstGeom prst="rect">
            <a:avLst/>
          </a:prstGeom>
          <a:noFill/>
        </p:spPr>
        <p:txBody>
          <a:bodyPr wrap="square" rtlCol="0">
            <a:spAutoFit/>
          </a:bodyPr>
          <a:lstStyle/>
          <a:p>
            <a:pPr algn="ctr"/>
            <a:r>
              <a:rPr lang="de-CH" sz="2400" b="1" dirty="0"/>
              <a:t>4.2.15.1 </a:t>
            </a:r>
            <a:r>
              <a:rPr lang="en-US" sz="2400" b="1" dirty="0"/>
              <a:t>Terminology and Wording</a:t>
            </a:r>
            <a:endParaRPr lang="en-US" sz="2400" dirty="0"/>
          </a:p>
        </p:txBody>
      </p:sp>
      <p:sp>
        <p:nvSpPr>
          <p:cNvPr id="2" name="Textfeld 1"/>
          <p:cNvSpPr txBox="1"/>
          <p:nvPr/>
        </p:nvSpPr>
        <p:spPr>
          <a:xfrm>
            <a:off x="212168" y="576984"/>
            <a:ext cx="11496060" cy="5847755"/>
          </a:xfrm>
          <a:prstGeom prst="rect">
            <a:avLst/>
          </a:prstGeom>
          <a:noFill/>
        </p:spPr>
        <p:txBody>
          <a:bodyPr wrap="square" rtlCol="0">
            <a:spAutoFit/>
          </a:bodyPr>
          <a:lstStyle/>
          <a:p>
            <a:r>
              <a:rPr lang="de-CH" sz="2200" b="1" dirty="0"/>
              <a:t>Flight Hemisphäre: </a:t>
            </a:r>
            <a:r>
              <a:rPr lang="de-CH" sz="2200" dirty="0"/>
              <a:t>Die Halbkugel auf der sich das Modell bewegt.</a:t>
            </a:r>
          </a:p>
          <a:p>
            <a:endParaRPr lang="de-CH" sz="2200" dirty="0"/>
          </a:p>
          <a:p>
            <a:r>
              <a:rPr lang="de-CH" sz="2200" b="1" dirty="0"/>
              <a:t>Base:</a:t>
            </a:r>
            <a:r>
              <a:rPr lang="de-CH" sz="2200" dirty="0"/>
              <a:t> Der untere Rand der Halbkugel. Er befindet sich auf einer Höhe von 1.5 m über dem höchsten Punkt des Zentrums der Piste.</a:t>
            </a:r>
          </a:p>
          <a:p>
            <a:endParaRPr lang="de-CH" sz="2200" dirty="0"/>
          </a:p>
          <a:p>
            <a:r>
              <a:rPr lang="de-CH" sz="2200" b="1" dirty="0"/>
              <a:t>Parallel:</a:t>
            </a:r>
            <a:r>
              <a:rPr lang="de-CH" sz="2200" dirty="0"/>
              <a:t> (Auch: Minor Circle oder Breitenkreis) Eine gedachte Linie auf der Oberfläche der Halbkugel. Sie ergibt sich, wenn das Modell mit </a:t>
            </a:r>
            <a:r>
              <a:rPr lang="de-CH" sz="2200" b="1" dirty="0">
                <a:solidFill>
                  <a:srgbClr val="FF0000"/>
                </a:solidFill>
              </a:rPr>
              <a:t>gleichbleibendem Leinenwinkel </a:t>
            </a:r>
            <a:r>
              <a:rPr lang="de-CH" sz="2200" dirty="0"/>
              <a:t>geflogen wird.</a:t>
            </a:r>
          </a:p>
          <a:p>
            <a:endParaRPr lang="de-CH" sz="2200" dirty="0"/>
          </a:p>
          <a:p>
            <a:r>
              <a:rPr lang="de-CH" sz="2200" b="1" dirty="0"/>
              <a:t>Great Circle </a:t>
            </a:r>
            <a:r>
              <a:rPr lang="de-CH" sz="2200" dirty="0"/>
              <a:t>(Auch: Grosskreis) Eine, mit gleichbleibendem Ausschlag des Höhensteuers, auf der Oberfläche der Halbkugel geflogene, gerade Linie. Beispiele: Horizontal- und Rückenflug, Wingover.</a:t>
            </a:r>
          </a:p>
          <a:p>
            <a:endParaRPr lang="de-CH" sz="2200" dirty="0"/>
          </a:p>
          <a:p>
            <a:r>
              <a:rPr lang="de-CH" sz="2200" b="1" dirty="0"/>
              <a:t>Horizontal:</a:t>
            </a:r>
            <a:r>
              <a:rPr lang="de-CH" sz="2200" dirty="0"/>
              <a:t> Flug auf der Basis (Grosskreis) oder parallel zu Basis  (Breitenkreis).</a:t>
            </a:r>
          </a:p>
          <a:p>
            <a:endParaRPr lang="de-CH" sz="2200" b="1" dirty="0"/>
          </a:p>
          <a:p>
            <a:r>
              <a:rPr lang="de-CH" sz="2200" b="1" dirty="0"/>
              <a:t>Vertical:</a:t>
            </a:r>
            <a:r>
              <a:rPr lang="de-CH" sz="2200" dirty="0"/>
              <a:t> Rechtwinklig zur Basis geflogener Steig- oder Sturzflug.</a:t>
            </a:r>
          </a:p>
          <a:p>
            <a:endParaRPr lang="de-CH" sz="2200" dirty="0"/>
          </a:p>
          <a:p>
            <a:r>
              <a:rPr lang="de-CH" sz="2200" b="1" dirty="0"/>
              <a:t>90° Wingover Path:</a:t>
            </a:r>
            <a:r>
              <a:rPr lang="de-CH" sz="2200" dirty="0"/>
              <a:t> Eine gerade Strecke (Grosskreis) 90° zur Basis, die über den höchsten Punkt der Halbkugel führt.</a:t>
            </a:r>
          </a:p>
        </p:txBody>
      </p:sp>
    </p:spTree>
    <p:extLst>
      <p:ext uri="{BB962C8B-B14F-4D97-AF65-F5344CB8AC3E}">
        <p14:creationId xmlns:p14="http://schemas.microsoft.com/office/powerpoint/2010/main" val="207054316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838200" y="6356350"/>
            <a:ext cx="1442213" cy="365125"/>
          </a:xfrm>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4979785" y="6356349"/>
            <a:ext cx="1960908"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a:xfrm>
            <a:off x="10972798" y="6356350"/>
            <a:ext cx="381001" cy="365125"/>
          </a:xfrm>
        </p:spPr>
        <p:txBody>
          <a:bodyPr/>
          <a:lstStyle/>
          <a:p>
            <a:fld id="{B4A00A18-D286-4678-8428-61D7CDEC32E1}" type="slidenum">
              <a:rPr lang="de-CH" smtClean="0"/>
              <a:t>7</a:t>
            </a:fld>
            <a:endParaRPr lang="de-CH" dirty="0"/>
          </a:p>
        </p:txBody>
      </p:sp>
      <p:graphicFrame>
        <p:nvGraphicFramePr>
          <p:cNvPr id="10" name="Objekt 9"/>
          <p:cNvGraphicFramePr>
            <a:graphicFrameLocks noChangeAspect="1"/>
          </p:cNvGraphicFramePr>
          <p:nvPr>
            <p:extLst>
              <p:ext uri="{D42A27DB-BD31-4B8C-83A1-F6EECF244321}">
                <p14:modId xmlns:p14="http://schemas.microsoft.com/office/powerpoint/2010/main" val="2350702940"/>
              </p:ext>
            </p:extLst>
          </p:nvPr>
        </p:nvGraphicFramePr>
        <p:xfrm>
          <a:off x="1431758" y="1528007"/>
          <a:ext cx="9541041" cy="3646488"/>
        </p:xfrm>
        <a:graphic>
          <a:graphicData uri="http://schemas.openxmlformats.org/presentationml/2006/ole">
            <mc:AlternateContent xmlns:mc="http://schemas.openxmlformats.org/markup-compatibility/2006">
              <mc:Choice xmlns:v="urn:schemas-microsoft-com:vml" Requires="v">
                <p:oleObj spid="_x0000_s17893" name="CorelDRAW" r:id="rId4" imgW="5507409" imgH="2267269" progId="CorelDRAW.Graphic.12">
                  <p:embed/>
                </p:oleObj>
              </mc:Choice>
              <mc:Fallback>
                <p:oleObj name="CorelDRAW" r:id="rId4" imgW="5507409" imgH="2267269" progId="CorelDRAW.Graphic.12">
                  <p:embed/>
                  <p:pic>
                    <p:nvPicPr>
                      <p:cNvPr id="0" name=""/>
                      <p:cNvPicPr/>
                      <p:nvPr/>
                    </p:nvPicPr>
                    <p:blipFill>
                      <a:blip r:embed="rId5"/>
                      <a:stretch>
                        <a:fillRect/>
                      </a:stretch>
                    </p:blipFill>
                    <p:spPr>
                      <a:xfrm>
                        <a:off x="1431758" y="1528007"/>
                        <a:ext cx="9541041" cy="3646488"/>
                      </a:xfrm>
                      <a:prstGeom prst="rect">
                        <a:avLst/>
                      </a:prstGeom>
                    </p:spPr>
                  </p:pic>
                </p:oleObj>
              </mc:Fallback>
            </mc:AlternateContent>
          </a:graphicData>
        </a:graphic>
      </p:graphicFrame>
      <p:sp>
        <p:nvSpPr>
          <p:cNvPr id="11" name="Textfeld 10"/>
          <p:cNvSpPr txBox="1"/>
          <p:nvPr/>
        </p:nvSpPr>
        <p:spPr>
          <a:xfrm>
            <a:off x="7200000" y="119151"/>
            <a:ext cx="3946358" cy="461665"/>
          </a:xfrm>
          <a:prstGeom prst="rect">
            <a:avLst/>
          </a:prstGeom>
          <a:noFill/>
        </p:spPr>
        <p:txBody>
          <a:bodyPr wrap="square" rtlCol="0">
            <a:spAutoFit/>
          </a:bodyPr>
          <a:lstStyle/>
          <a:p>
            <a:pPr algn="ctr"/>
            <a:r>
              <a:rPr lang="de-CH" sz="2400" b="1" dirty="0"/>
              <a:t>4.J.1. Take-off </a:t>
            </a:r>
            <a:r>
              <a:rPr lang="de-CH" sz="2400" dirty="0"/>
              <a:t>(Rule 4.2.15.3) </a:t>
            </a:r>
          </a:p>
        </p:txBody>
      </p:sp>
      <p:sp>
        <p:nvSpPr>
          <p:cNvPr id="2" name="Textfeld 1"/>
          <p:cNvSpPr txBox="1"/>
          <p:nvPr/>
        </p:nvSpPr>
        <p:spPr>
          <a:xfrm>
            <a:off x="1563498" y="5096009"/>
            <a:ext cx="9614784" cy="133882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de-CH" dirty="0"/>
              <a:t>Die Rollstrecke beim Start misst </a:t>
            </a:r>
            <a:r>
              <a:rPr lang="de-CH" u="sng" dirty="0"/>
              <a:t>mindestens</a:t>
            </a:r>
            <a:r>
              <a:rPr lang="de-CH" dirty="0"/>
              <a:t> </a:t>
            </a:r>
            <a:r>
              <a:rPr lang="de-CH" b="1" dirty="0">
                <a:solidFill>
                  <a:srgbClr val="FF0000"/>
                </a:solidFill>
              </a:rPr>
              <a:t>4.5 m</a:t>
            </a:r>
            <a:r>
              <a:rPr lang="de-CH" dirty="0"/>
              <a:t> oder </a:t>
            </a:r>
            <a:r>
              <a:rPr lang="de-CH" u="sng" dirty="0"/>
              <a:t>maximal</a:t>
            </a:r>
            <a:r>
              <a:rPr lang="de-CH" dirty="0"/>
              <a:t> </a:t>
            </a:r>
            <a:r>
              <a:rPr lang="de-CH" b="1" dirty="0">
                <a:solidFill>
                  <a:srgbClr val="FF0000"/>
                </a:solidFill>
              </a:rPr>
              <a:t>1/4 - Runde</a:t>
            </a:r>
          </a:p>
          <a:p>
            <a:pPr marL="342900" indent="-342900">
              <a:lnSpc>
                <a:spcPct val="150000"/>
              </a:lnSpc>
              <a:buFont typeface="Arial" panose="020B0604020202020204" pitchFamily="34" charset="0"/>
              <a:buChar char="•"/>
            </a:pPr>
            <a:r>
              <a:rPr lang="de-CH" dirty="0"/>
              <a:t>Die Strecke ab dem Start bis zum Erreichen der Höhe des Horizontalfluges misst </a:t>
            </a:r>
            <a:r>
              <a:rPr lang="de-CH" b="1" dirty="0">
                <a:solidFill>
                  <a:srgbClr val="FF0000"/>
                </a:solidFill>
              </a:rPr>
              <a:t>eine Runde</a:t>
            </a:r>
          </a:p>
          <a:p>
            <a:pPr marL="342900" indent="-342900">
              <a:lnSpc>
                <a:spcPct val="150000"/>
              </a:lnSpc>
              <a:buFont typeface="Arial" panose="020B0604020202020204" pitchFamily="34" charset="0"/>
              <a:buChar char="•"/>
            </a:pPr>
            <a:r>
              <a:rPr lang="de-CH" b="1" dirty="0">
                <a:solidFill>
                  <a:srgbClr val="FF0000"/>
                </a:solidFill>
              </a:rPr>
              <a:t>Zwei Runden </a:t>
            </a:r>
            <a:r>
              <a:rPr lang="de-CH" dirty="0"/>
              <a:t>Horizontalflug auf der Höhe der Basis (+/- 30 cm) sind </a:t>
            </a:r>
            <a:r>
              <a:rPr lang="de-CH" u="sng" dirty="0"/>
              <a:t>Teil des Manövers</a:t>
            </a:r>
            <a:r>
              <a:rPr lang="de-CH" dirty="0"/>
              <a:t>. </a:t>
            </a:r>
          </a:p>
        </p:txBody>
      </p:sp>
    </p:spTree>
    <p:extLst>
      <p:ext uri="{BB962C8B-B14F-4D97-AF65-F5344CB8AC3E}">
        <p14:creationId xmlns:p14="http://schemas.microsoft.com/office/powerpoint/2010/main" val="772928062"/>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8</a:t>
            </a:fld>
            <a:endParaRPr lang="de-CH" dirty="0"/>
          </a:p>
        </p:txBody>
      </p:sp>
      <p:sp>
        <p:nvSpPr>
          <p:cNvPr id="11" name="Textfeld 10"/>
          <p:cNvSpPr txBox="1"/>
          <p:nvPr/>
        </p:nvSpPr>
        <p:spPr>
          <a:xfrm>
            <a:off x="6863645" y="108000"/>
            <a:ext cx="5023555" cy="461665"/>
          </a:xfrm>
          <a:prstGeom prst="rect">
            <a:avLst/>
          </a:prstGeom>
          <a:noFill/>
        </p:spPr>
        <p:txBody>
          <a:bodyPr wrap="square" rtlCol="0">
            <a:spAutoFit/>
          </a:bodyPr>
          <a:lstStyle/>
          <a:p>
            <a:pPr algn="ctr"/>
            <a:r>
              <a:rPr lang="en-US" sz="2400" b="1" dirty="0"/>
              <a:t>4.J.2. Reverse wingover </a:t>
            </a:r>
            <a:r>
              <a:rPr lang="en-US" sz="2400" dirty="0"/>
              <a:t>(Rule 4.2.15.4)</a:t>
            </a:r>
            <a:endParaRPr lang="de-CH" sz="2400" dirty="0"/>
          </a:p>
        </p:txBody>
      </p:sp>
      <p:graphicFrame>
        <p:nvGraphicFramePr>
          <p:cNvPr id="2" name="Objekt 1"/>
          <p:cNvGraphicFramePr>
            <a:graphicFrameLocks noChangeAspect="1"/>
          </p:cNvGraphicFramePr>
          <p:nvPr>
            <p:extLst>
              <p:ext uri="{D42A27DB-BD31-4B8C-83A1-F6EECF244321}">
                <p14:modId xmlns:p14="http://schemas.microsoft.com/office/powerpoint/2010/main" val="1677786797"/>
              </p:ext>
            </p:extLst>
          </p:nvPr>
        </p:nvGraphicFramePr>
        <p:xfrm>
          <a:off x="2980340" y="686659"/>
          <a:ext cx="5959715" cy="5669691"/>
        </p:xfrm>
        <a:graphic>
          <a:graphicData uri="http://schemas.openxmlformats.org/presentationml/2006/ole">
            <mc:AlternateContent xmlns:mc="http://schemas.openxmlformats.org/markup-compatibility/2006">
              <mc:Choice xmlns:v="urn:schemas-microsoft-com:vml" Requires="v">
                <p:oleObj spid="_x0000_s3570" name="CorelDRAW" r:id="rId4" imgW="5506376" imgH="6468080" progId="CorelDRAW.Graphic.12">
                  <p:embed/>
                </p:oleObj>
              </mc:Choice>
              <mc:Fallback>
                <p:oleObj name="CorelDRAW" r:id="rId4" imgW="5506376" imgH="6468080" progId="CorelDRAW.Graphic.12">
                  <p:embed/>
                  <p:pic>
                    <p:nvPicPr>
                      <p:cNvPr id="0" name=""/>
                      <p:cNvPicPr/>
                      <p:nvPr/>
                    </p:nvPicPr>
                    <p:blipFill>
                      <a:blip r:embed="rId5"/>
                      <a:stretch>
                        <a:fillRect/>
                      </a:stretch>
                    </p:blipFill>
                    <p:spPr>
                      <a:xfrm>
                        <a:off x="2980340" y="686659"/>
                        <a:ext cx="5959715" cy="5669691"/>
                      </a:xfrm>
                      <a:prstGeom prst="rect">
                        <a:avLst/>
                      </a:prstGeom>
                    </p:spPr>
                  </p:pic>
                </p:oleObj>
              </mc:Fallback>
            </mc:AlternateContent>
          </a:graphicData>
        </a:graphic>
      </p:graphicFrame>
      <p:sp>
        <p:nvSpPr>
          <p:cNvPr id="3" name="Textfeld 2"/>
          <p:cNvSpPr txBox="1"/>
          <p:nvPr/>
        </p:nvSpPr>
        <p:spPr>
          <a:xfrm>
            <a:off x="476250" y="619125"/>
            <a:ext cx="2266950" cy="3970318"/>
          </a:xfrm>
          <a:prstGeom prst="rect">
            <a:avLst/>
          </a:prstGeom>
          <a:noFill/>
        </p:spPr>
        <p:txBody>
          <a:bodyPr wrap="square" rtlCol="0">
            <a:spAutoFit/>
          </a:bodyPr>
          <a:lstStyle/>
          <a:p>
            <a:pPr marL="285750" indent="-285750">
              <a:buFont typeface="Wingdings" panose="05000000000000000000" pitchFamily="2" charset="2"/>
              <a:buChar char="§"/>
            </a:pPr>
            <a:r>
              <a:rPr lang="de-CH" dirty="0"/>
              <a:t>Alle Ecken </a:t>
            </a:r>
            <a:r>
              <a:rPr lang="de-CH" b="1" dirty="0">
                <a:solidFill>
                  <a:srgbClr val="FF0000"/>
                </a:solidFill>
              </a:rPr>
              <a:t>hart.  </a:t>
            </a:r>
            <a:r>
              <a:rPr lang="de-CH" dirty="0"/>
              <a:t>Weich geflogene Ecken sind Fehler. </a:t>
            </a:r>
          </a:p>
          <a:p>
            <a:endParaRPr lang="de-CH" dirty="0"/>
          </a:p>
          <a:p>
            <a:pPr marL="285750" indent="-285750">
              <a:buFont typeface="Wingdings" panose="05000000000000000000" pitchFamily="2" charset="2"/>
              <a:buChar char="§"/>
            </a:pPr>
            <a:r>
              <a:rPr lang="de-CH" dirty="0"/>
              <a:t>Vertikale durch den </a:t>
            </a:r>
            <a:r>
              <a:rPr lang="de-CH" b="1" dirty="0">
                <a:solidFill>
                  <a:srgbClr val="FF0000"/>
                </a:solidFill>
              </a:rPr>
              <a:t>obersten Punkt </a:t>
            </a:r>
            <a:r>
              <a:rPr lang="de-CH" dirty="0"/>
              <a:t>der Halbkugel</a:t>
            </a:r>
          </a:p>
          <a:p>
            <a:pPr marL="285750" indent="-285750">
              <a:buFont typeface="Wingdings" panose="05000000000000000000" pitchFamily="2" charset="2"/>
              <a:buChar char="§"/>
            </a:pPr>
            <a:endParaRPr lang="de-CH" dirty="0"/>
          </a:p>
          <a:p>
            <a:pPr marL="285750" indent="-285750">
              <a:buFont typeface="Wingdings" panose="05000000000000000000" pitchFamily="2" charset="2"/>
              <a:buChar char="§"/>
            </a:pPr>
            <a:r>
              <a:rPr lang="de-CH" dirty="0"/>
              <a:t>Horizontale entlang der </a:t>
            </a:r>
            <a:r>
              <a:rPr lang="de-CH" b="1" dirty="0">
                <a:solidFill>
                  <a:srgbClr val="FF0000"/>
                </a:solidFill>
              </a:rPr>
              <a:t>Basis</a:t>
            </a:r>
          </a:p>
          <a:p>
            <a:pPr marL="285750" indent="-285750">
              <a:buFont typeface="Wingdings" panose="05000000000000000000" pitchFamily="2" charset="2"/>
              <a:buChar char="§"/>
            </a:pPr>
            <a:endParaRPr lang="de-CH" dirty="0"/>
          </a:p>
          <a:p>
            <a:pPr marL="285750" indent="-285750">
              <a:buFont typeface="Wingdings" panose="05000000000000000000" pitchFamily="2" charset="2"/>
              <a:buChar char="§"/>
            </a:pPr>
            <a:r>
              <a:rPr lang="de-CH" dirty="0"/>
              <a:t>Ecken </a:t>
            </a:r>
            <a:r>
              <a:rPr lang="de-CH" u="sng" dirty="0"/>
              <a:t>genau</a:t>
            </a:r>
            <a:r>
              <a:rPr lang="de-CH" dirty="0"/>
              <a:t> </a:t>
            </a:r>
            <a:r>
              <a:rPr lang="de-CH" b="1" dirty="0">
                <a:solidFill>
                  <a:srgbClr val="FF0000"/>
                </a:solidFill>
              </a:rPr>
              <a:t>gegenüber</a:t>
            </a:r>
            <a:endParaRPr lang="de-CH" dirty="0"/>
          </a:p>
        </p:txBody>
      </p:sp>
    </p:spTree>
    <p:extLst>
      <p:ext uri="{BB962C8B-B14F-4D97-AF65-F5344CB8AC3E}">
        <p14:creationId xmlns:p14="http://schemas.microsoft.com/office/powerpoint/2010/main" val="1587381706"/>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96000"/>
                <a:lumOff val="4000"/>
                <a:alpha val="23000"/>
              </a:schemeClr>
            </a:gs>
            <a:gs pos="35000">
              <a:srgbClr val="B5D2EC">
                <a:alpha val="84000"/>
              </a:srgbClr>
            </a:gs>
            <a:gs pos="35000">
              <a:schemeClr val="accent1">
                <a:lumMod val="45000"/>
                <a:lumOff val="55000"/>
              </a:schemeClr>
            </a:gs>
            <a:gs pos="97000">
              <a:schemeClr val="accent1">
                <a:lumMod val="45000"/>
                <a:lumOff val="55000"/>
                <a:alpha val="29000"/>
              </a:schemeClr>
            </a:gs>
          </a:gsLst>
          <a:lin ang="16200000" scaled="1"/>
          <a:tileRect/>
        </a:gra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2. Dezember 2019</a:t>
            </a:r>
            <a:endParaRPr lang="de-CH" dirty="0"/>
          </a:p>
        </p:txBody>
      </p:sp>
      <p:sp>
        <p:nvSpPr>
          <p:cNvPr id="5" name="Fußzeilenplatzhalter 4"/>
          <p:cNvSpPr>
            <a:spLocks noGrp="1"/>
          </p:cNvSpPr>
          <p:nvPr>
            <p:ph type="ftr" sz="quarter" idx="11"/>
          </p:nvPr>
        </p:nvSpPr>
        <p:spPr>
          <a:xfrm>
            <a:off x="3902798" y="6356350"/>
            <a:ext cx="4114800" cy="365125"/>
          </a:xfrm>
        </p:spPr>
        <p:txBody>
          <a:bodyPr/>
          <a:lstStyle/>
          <a:p>
            <a:r>
              <a:rPr lang="de-DE" dirty="0"/>
              <a:t>Empfehlungen für PR F2B</a:t>
            </a:r>
            <a:endParaRPr lang="de-CH" dirty="0"/>
          </a:p>
        </p:txBody>
      </p:sp>
      <p:sp>
        <p:nvSpPr>
          <p:cNvPr id="6" name="Foliennummernplatzhalter 5"/>
          <p:cNvSpPr>
            <a:spLocks noGrp="1"/>
          </p:cNvSpPr>
          <p:nvPr>
            <p:ph type="sldNum" sz="quarter" idx="12"/>
          </p:nvPr>
        </p:nvSpPr>
        <p:spPr/>
        <p:txBody>
          <a:bodyPr/>
          <a:lstStyle/>
          <a:p>
            <a:fld id="{B4A00A18-D286-4678-8428-61D7CDEC32E1}" type="slidenum">
              <a:rPr lang="de-CH" smtClean="0"/>
              <a:t>9</a:t>
            </a:fld>
            <a:endParaRPr lang="de-CH" dirty="0"/>
          </a:p>
        </p:txBody>
      </p:sp>
      <p:sp>
        <p:nvSpPr>
          <p:cNvPr id="11" name="Textfeld 10"/>
          <p:cNvSpPr txBox="1"/>
          <p:nvPr/>
        </p:nvSpPr>
        <p:spPr>
          <a:xfrm>
            <a:off x="6096000" y="108000"/>
            <a:ext cx="5943622" cy="461665"/>
          </a:xfrm>
          <a:prstGeom prst="rect">
            <a:avLst/>
          </a:prstGeom>
          <a:noFill/>
        </p:spPr>
        <p:txBody>
          <a:bodyPr wrap="square" rtlCol="0">
            <a:spAutoFit/>
          </a:bodyPr>
          <a:lstStyle/>
          <a:p>
            <a:pPr algn="ctr"/>
            <a:r>
              <a:rPr lang="en-US" sz="2400" b="1" dirty="0"/>
              <a:t>Three consecutive inside loops </a:t>
            </a:r>
            <a:r>
              <a:rPr lang="en-US" sz="2400" dirty="0"/>
              <a:t>(Rule 4.2.15.5) </a:t>
            </a:r>
            <a:r>
              <a:rPr lang="de-CH" sz="2400" dirty="0"/>
              <a:t> </a:t>
            </a:r>
          </a:p>
        </p:txBody>
      </p:sp>
      <p:graphicFrame>
        <p:nvGraphicFramePr>
          <p:cNvPr id="3" name="Objekt 2"/>
          <p:cNvGraphicFramePr>
            <a:graphicFrameLocks noChangeAspect="1"/>
          </p:cNvGraphicFramePr>
          <p:nvPr>
            <p:extLst>
              <p:ext uri="{D42A27DB-BD31-4B8C-83A1-F6EECF244321}">
                <p14:modId xmlns:p14="http://schemas.microsoft.com/office/powerpoint/2010/main" val="2334156418"/>
              </p:ext>
            </p:extLst>
          </p:nvPr>
        </p:nvGraphicFramePr>
        <p:xfrm>
          <a:off x="2262355" y="902369"/>
          <a:ext cx="7845599" cy="3871913"/>
        </p:xfrm>
        <a:graphic>
          <a:graphicData uri="http://schemas.openxmlformats.org/presentationml/2006/ole">
            <mc:AlternateContent xmlns:mc="http://schemas.openxmlformats.org/markup-compatibility/2006">
              <mc:Choice xmlns:v="urn:schemas-microsoft-com:vml" Requires="v">
                <p:oleObj spid="_x0000_s4597" name="CorelDRAW" r:id="rId4" imgW="5507409" imgH="2717282" progId="CorelDRAW.Graphic.12">
                  <p:embed/>
                </p:oleObj>
              </mc:Choice>
              <mc:Fallback>
                <p:oleObj name="CorelDRAW" r:id="rId4" imgW="5507409" imgH="2717282" progId="CorelDRAW.Graphic.12">
                  <p:embed/>
                  <p:pic>
                    <p:nvPicPr>
                      <p:cNvPr id="0" name=""/>
                      <p:cNvPicPr/>
                      <p:nvPr/>
                    </p:nvPicPr>
                    <p:blipFill>
                      <a:blip r:embed="rId5"/>
                      <a:stretch>
                        <a:fillRect/>
                      </a:stretch>
                    </p:blipFill>
                    <p:spPr>
                      <a:xfrm>
                        <a:off x="2262355" y="902369"/>
                        <a:ext cx="7845599" cy="3871913"/>
                      </a:xfrm>
                      <a:prstGeom prst="rect">
                        <a:avLst/>
                      </a:prstGeom>
                    </p:spPr>
                  </p:pic>
                </p:oleObj>
              </mc:Fallback>
            </mc:AlternateContent>
          </a:graphicData>
        </a:graphic>
      </p:graphicFrame>
      <p:sp>
        <p:nvSpPr>
          <p:cNvPr id="2" name="Textfeld 1"/>
          <p:cNvSpPr txBox="1"/>
          <p:nvPr/>
        </p:nvSpPr>
        <p:spPr>
          <a:xfrm>
            <a:off x="3902798" y="4895902"/>
            <a:ext cx="4262919" cy="133882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CH" b="1" dirty="0">
                <a:solidFill>
                  <a:srgbClr val="FF0000"/>
                </a:solidFill>
              </a:rPr>
              <a:t>Kreisrunde</a:t>
            </a:r>
            <a:r>
              <a:rPr lang="de-CH" dirty="0"/>
              <a:t> Form</a:t>
            </a:r>
          </a:p>
          <a:p>
            <a:pPr marL="285750" indent="-285750">
              <a:lnSpc>
                <a:spcPct val="150000"/>
              </a:lnSpc>
              <a:buFont typeface="Arial" panose="020B0604020202020204" pitchFamily="34" charset="0"/>
              <a:buChar char="•"/>
            </a:pPr>
            <a:r>
              <a:rPr lang="de-CH" dirty="0"/>
              <a:t>Leinenwinkel am höchsten Punkt </a:t>
            </a:r>
            <a:r>
              <a:rPr lang="de-CH" b="1" dirty="0">
                <a:solidFill>
                  <a:srgbClr val="FF0000"/>
                </a:solidFill>
              </a:rPr>
              <a:t>45°</a:t>
            </a:r>
          </a:p>
          <a:p>
            <a:pPr marL="285750" indent="-285750">
              <a:lnSpc>
                <a:spcPct val="150000"/>
              </a:lnSpc>
              <a:buFont typeface="Arial" panose="020B0604020202020204" pitchFamily="34" charset="0"/>
              <a:buChar char="•"/>
            </a:pPr>
            <a:r>
              <a:rPr lang="de-CH" dirty="0"/>
              <a:t>Alle drei am </a:t>
            </a:r>
            <a:r>
              <a:rPr lang="de-CH" b="1" dirty="0">
                <a:solidFill>
                  <a:srgbClr val="FF0000"/>
                </a:solidFill>
              </a:rPr>
              <a:t>gleichen Ort</a:t>
            </a:r>
          </a:p>
        </p:txBody>
      </p:sp>
    </p:spTree>
    <p:extLst>
      <p:ext uri="{BB962C8B-B14F-4D97-AF65-F5344CB8AC3E}">
        <p14:creationId xmlns:p14="http://schemas.microsoft.com/office/powerpoint/2010/main" val="3131781728"/>
      </p:ext>
    </p:extLst>
  </p:cSld>
  <p:clrMapOvr>
    <a:masterClrMapping/>
  </p:clrMapOvr>
  <mc:AlternateContent xmlns:mc="http://schemas.openxmlformats.org/markup-compatibility/2006" xmlns:p14="http://schemas.microsoft.com/office/powerpoint/2010/main">
    <mc:Choice Requires="p14">
      <p:transition spd="slow" p14:dur="125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4666</Words>
  <Application>Microsoft Office PowerPoint</Application>
  <PresentationFormat>Breitbild</PresentationFormat>
  <Paragraphs>825</Paragraphs>
  <Slides>54</Slides>
  <Notes>54</Notes>
  <HiddenSlides>0</HiddenSlides>
  <MMClips>1</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54</vt:i4>
      </vt:variant>
    </vt:vector>
  </HeadingPairs>
  <TitlesOfParts>
    <vt:vector size="63" baseType="lpstr">
      <vt:lpstr>SimSun</vt:lpstr>
      <vt:lpstr>SimSun</vt:lpstr>
      <vt:lpstr>Arial</vt:lpstr>
      <vt:lpstr>Arial Black</vt:lpstr>
      <vt:lpstr>Calibri</vt:lpstr>
      <vt:lpstr>Calibri Light</vt:lpstr>
      <vt:lpstr>Wingdings</vt:lpstr>
      <vt:lpstr>Office Theme</vt:lpstr>
      <vt:lpstr>CorelDRAW</vt:lpstr>
      <vt:lpstr>PowerPoint-Präsentation</vt:lpstr>
      <vt:lpstr>PowerPoint-Präsentation</vt:lpstr>
      <vt:lpstr>PowerPoint-Präsentation</vt:lpstr>
      <vt:lpstr>  2. Flugfiguren und kritische Punkte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Peter Germann</dc:creator>
  <cp:lastModifiedBy>Peter Germann</cp:lastModifiedBy>
  <cp:revision>794</cp:revision>
  <cp:lastPrinted>2019-11-24T12:22:26Z</cp:lastPrinted>
  <dcterms:created xsi:type="dcterms:W3CDTF">2017-09-17T10:35:00Z</dcterms:created>
  <dcterms:modified xsi:type="dcterms:W3CDTF">2020-02-06T16:16:25Z</dcterms:modified>
  <cp:contentStatus/>
</cp:coreProperties>
</file>